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6" r:id="rId2"/>
    <p:sldMasterId id="2147483664" r:id="rId3"/>
  </p:sldMasterIdLst>
  <p:notesMasterIdLst>
    <p:notesMasterId r:id="rId81"/>
  </p:notesMasterIdLst>
  <p:handoutMasterIdLst>
    <p:handoutMasterId r:id="rId82"/>
  </p:handoutMasterIdLst>
  <p:sldIdLst>
    <p:sldId id="256" r:id="rId4"/>
    <p:sldId id="714" r:id="rId5"/>
    <p:sldId id="464" r:id="rId6"/>
    <p:sldId id="424" r:id="rId7"/>
    <p:sldId id="432" r:id="rId8"/>
    <p:sldId id="656" r:id="rId9"/>
    <p:sldId id="636" r:id="rId10"/>
    <p:sldId id="710" r:id="rId11"/>
    <p:sldId id="634" r:id="rId12"/>
    <p:sldId id="387" r:id="rId13"/>
    <p:sldId id="668" r:id="rId14"/>
    <p:sldId id="427" r:id="rId15"/>
    <p:sldId id="426" r:id="rId16"/>
    <p:sldId id="713" r:id="rId17"/>
    <p:sldId id="418" r:id="rId18"/>
    <p:sldId id="664" r:id="rId19"/>
    <p:sldId id="665" r:id="rId20"/>
    <p:sldId id="666" r:id="rId21"/>
    <p:sldId id="667" r:id="rId22"/>
    <p:sldId id="660" r:id="rId23"/>
    <p:sldId id="391" r:id="rId24"/>
    <p:sldId id="687" r:id="rId25"/>
    <p:sldId id="702" r:id="rId26"/>
    <p:sldId id="606" r:id="rId27"/>
    <p:sldId id="697" r:id="rId28"/>
    <p:sldId id="602" r:id="rId29"/>
    <p:sldId id="648" r:id="rId30"/>
    <p:sldId id="374" r:id="rId31"/>
    <p:sldId id="703" r:id="rId32"/>
    <p:sldId id="716" r:id="rId33"/>
    <p:sldId id="689" r:id="rId34"/>
    <p:sldId id="477" r:id="rId35"/>
    <p:sldId id="478" r:id="rId36"/>
    <p:sldId id="585" r:id="rId37"/>
    <p:sldId id="587" r:id="rId38"/>
    <p:sldId id="488" r:id="rId39"/>
    <p:sldId id="489" r:id="rId40"/>
    <p:sldId id="490" r:id="rId41"/>
    <p:sldId id="698" r:id="rId42"/>
    <p:sldId id="699" r:id="rId43"/>
    <p:sldId id="491" r:id="rId44"/>
    <p:sldId id="492" r:id="rId45"/>
    <p:sldId id="494" r:id="rId46"/>
    <p:sldId id="700" r:id="rId47"/>
    <p:sldId id="701" r:id="rId48"/>
    <p:sldId id="679" r:id="rId49"/>
    <p:sldId id="691" r:id="rId50"/>
    <p:sldId id="694" r:id="rId51"/>
    <p:sldId id="686" r:id="rId52"/>
    <p:sldId id="641" r:id="rId53"/>
    <p:sldId id="289" r:id="rId54"/>
    <p:sldId id="290" r:id="rId55"/>
    <p:sldId id="704" r:id="rId56"/>
    <p:sldId id="677" r:id="rId57"/>
    <p:sldId id="605" r:id="rId58"/>
    <p:sldId id="676" r:id="rId59"/>
    <p:sldId id="717" r:id="rId60"/>
    <p:sldId id="718" r:id="rId61"/>
    <p:sldId id="659" r:id="rId62"/>
    <p:sldId id="532" r:id="rId63"/>
    <p:sldId id="608" r:id="rId64"/>
    <p:sldId id="428" r:id="rId65"/>
    <p:sldId id="715" r:id="rId66"/>
    <p:sldId id="582" r:id="rId67"/>
    <p:sldId id="583" r:id="rId68"/>
    <p:sldId id="584" r:id="rId69"/>
    <p:sldId id="591" r:id="rId70"/>
    <p:sldId id="592" r:id="rId71"/>
    <p:sldId id="597" r:id="rId72"/>
    <p:sldId id="707" r:id="rId73"/>
    <p:sldId id="649" r:id="rId74"/>
    <p:sldId id="551" r:id="rId75"/>
    <p:sldId id="610" r:id="rId76"/>
    <p:sldId id="571" r:id="rId77"/>
    <p:sldId id="646" r:id="rId78"/>
    <p:sldId id="572" r:id="rId79"/>
    <p:sldId id="674" r:id="rId8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FBE"/>
    <a:srgbClr val="FFFFFF"/>
    <a:srgbClr val="DC47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639" autoAdjust="0"/>
    <p:restoredTop sz="86405" autoAdjust="0"/>
  </p:normalViewPr>
  <p:slideViewPr>
    <p:cSldViewPr snapToGrid="0">
      <p:cViewPr varScale="1">
        <p:scale>
          <a:sx n="61" d="100"/>
          <a:sy n="61" d="100"/>
        </p:scale>
        <p:origin x="82" y="274"/>
      </p:cViewPr>
      <p:guideLst>
        <p:guide orient="horz" pos="2160"/>
        <p:guide pos="3840"/>
      </p:guideLst>
    </p:cSldViewPr>
  </p:slideViewPr>
  <p:outlineViewPr>
    <p:cViewPr>
      <p:scale>
        <a:sx n="33" d="100"/>
        <a:sy n="33" d="100"/>
      </p:scale>
      <p:origin x="0" y="-15158"/>
    </p:cViewPr>
  </p:outlineViewPr>
  <p:notesTextViewPr>
    <p:cViewPr>
      <p:scale>
        <a:sx n="100" d="100"/>
        <a:sy n="100" d="100"/>
      </p:scale>
      <p:origin x="0" y="0"/>
    </p:cViewPr>
  </p:notesTextViewPr>
  <p:sorterViewPr>
    <p:cViewPr>
      <p:scale>
        <a:sx n="100" d="100"/>
        <a:sy n="100" d="100"/>
      </p:scale>
      <p:origin x="0" y="-18019"/>
    </p:cViewPr>
  </p:sorterViewPr>
  <p:notesViewPr>
    <p:cSldViewPr snapToGrid="0" snapToObjects="1">
      <p:cViewPr varScale="1">
        <p:scale>
          <a:sx n="126" d="100"/>
          <a:sy n="126" d="100"/>
        </p:scale>
        <p:origin x="491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viewProps" Target="viewProp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61" Type="http://schemas.openxmlformats.org/officeDocument/2006/relationships/slide" Target="slides/slide58.xml"/><Relationship Id="rId8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8933265-5E23-BF49-B6BF-1934B9BC786E}" type="datetimeFigureOut">
              <a:rPr lang="en-US" smtClean="0"/>
              <a:pPr/>
              <a:t>5/14/2025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24D7F38-D411-9B47-AFF4-70C571B83B5A}" type="slidenum">
              <a:rPr lang="en-US" smtClean="0"/>
              <a:pPr/>
              <a:t>‹#›</a:t>
            </a:fld>
            <a:endParaRPr lang="en-US"/>
          </a:p>
        </p:txBody>
      </p:sp>
    </p:spTree>
    <p:extLst>
      <p:ext uri="{BB962C8B-B14F-4D97-AF65-F5344CB8AC3E}">
        <p14:creationId xmlns:p14="http://schemas.microsoft.com/office/powerpoint/2010/main" val="1559546067"/>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jpe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AA1BC7-CCFC-484A-97F3-979F740C57F6}" type="datetimeFigureOut">
              <a:rPr lang="en-US" smtClean="0"/>
              <a:pPr/>
              <a:t>5/14/2025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97FDFF-7B9F-7D4D-BFC0-AAD1F3D3D3CB}" type="slidenum">
              <a:rPr lang="en-US" smtClean="0"/>
              <a:pPr/>
              <a:t>‹#›</a:t>
            </a:fld>
            <a:endParaRPr lang="en-US"/>
          </a:p>
        </p:txBody>
      </p:sp>
    </p:spTree>
    <p:extLst>
      <p:ext uri="{BB962C8B-B14F-4D97-AF65-F5344CB8AC3E}">
        <p14:creationId xmlns:p14="http://schemas.microsoft.com/office/powerpoint/2010/main" val="357841438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csillustrated.berkeley.edu/PDFs/cache-types.pdf"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csillustrated.berkeley.edu/PDFs/cache-types.pdf"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Rot="1" noChangeAspect="1" noChangeArrowheads="1" noTextEdit="1"/>
          </p:cNvSpPr>
          <p:nvPr>
            <p:ph type="sldImg"/>
          </p:nvPr>
        </p:nvSpPr>
        <p:spPr>
          <a:xfrm>
            <a:off x="2362200" y="547688"/>
            <a:ext cx="4876800" cy="2744787"/>
          </a:xfrm>
          <a:ln/>
        </p:spPr>
      </p:sp>
      <p:sp>
        <p:nvSpPr>
          <p:cNvPr id="66563" name="Rectangle 3"/>
          <p:cNvSpPr>
            <a:spLocks noGrp="1" noChangeArrowheads="1"/>
          </p:cNvSpPr>
          <p:nvPr>
            <p:ph type="body" idx="1"/>
          </p:nvPr>
        </p:nvSpPr>
        <p:spPr>
          <a:extLst>
            <a:ext uri="{FAA26D3D-D897-4be2-8F04-BA451C77F1D7}">
              <ma14:placeholderFlag xmlns="" xmlns:ma14="http://schemas.microsoft.com/office/mac/drawingml/2011/main" val="1"/>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dirty="0">
              <a:latin typeface="Comic Sans MS" charset="0"/>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marL="0" marR="0" lvl="0" indent="0" algn="l" defTabSz="863600" rtl="0" eaLnBrk="0" fontAlgn="base" latinLnBrk="0" hangingPunct="0">
              <a:lnSpc>
                <a:spcPct val="100000"/>
              </a:lnSpc>
              <a:spcBef>
                <a:spcPct val="0"/>
              </a:spcBef>
              <a:spcAft>
                <a:spcPct val="0"/>
              </a:spcAft>
              <a:buClrTx/>
              <a:buSzTx/>
              <a:buFontTx/>
              <a:buNone/>
              <a:tabLst/>
              <a:defRPr/>
            </a:pPr>
            <a:r>
              <a:rPr kumimoji="0" lang="en-US" sz="1000" b="0" i="1" u="none" strike="noStrike" kern="1200" cap="none" spc="0" normalizeH="0" baseline="0" noProof="0">
                <a:ln>
                  <a:noFill/>
                </a:ln>
                <a:solidFill>
                  <a:srgbClr val="0000FF"/>
                </a:solidFill>
                <a:effectLst/>
                <a:uLnTx/>
                <a:uFillTx/>
                <a:latin typeface="Times New Roman" charset="0"/>
                <a:ea typeface="+mn-ea"/>
                <a:cs typeface="+mn-cs"/>
              </a:rPr>
              <a:t>CS252 S05</a:t>
            </a:r>
          </a:p>
        </p:txBody>
      </p:sp>
      <p:sp>
        <p:nvSpPr>
          <p:cNvPr id="7" name="Rectangle 5"/>
          <p:cNvSpPr>
            <a:spLocks noGrp="1" noChangeArrowheads="1"/>
          </p:cNvSpPr>
          <p:nvPr>
            <p:ph type="sldNum" sz="quarter" idx="5"/>
          </p:nvPr>
        </p:nvSpPr>
        <p:spPr>
          <a:ln/>
        </p:spPr>
        <p:txBody>
          <a:bodyPr/>
          <a:lstStyle/>
          <a:p>
            <a:pPr marL="0" marR="0" lvl="0" indent="0" algn="r" defTabSz="863600" rtl="0" eaLnBrk="0" fontAlgn="base" latinLnBrk="0" hangingPunct="0">
              <a:lnSpc>
                <a:spcPct val="100000"/>
              </a:lnSpc>
              <a:spcBef>
                <a:spcPct val="0"/>
              </a:spcBef>
              <a:spcAft>
                <a:spcPct val="0"/>
              </a:spcAft>
              <a:buClrTx/>
              <a:buSzTx/>
              <a:buFontTx/>
              <a:buNone/>
              <a:tabLst/>
              <a:defRPr/>
            </a:pPr>
            <a:fld id="{E9D04343-53AE-5A4F-82ED-B50CEE6A9CA9}" type="slidenum">
              <a:rPr kumimoji="0" lang="en-US" sz="1000" b="0" i="1" u="none" strike="noStrike" kern="1200" cap="none" spc="0" normalizeH="0" baseline="0" noProof="0">
                <a:ln>
                  <a:noFill/>
                </a:ln>
                <a:solidFill>
                  <a:srgbClr val="0000FF"/>
                </a:solidFill>
                <a:effectLst/>
                <a:uLnTx/>
                <a:uFillTx/>
                <a:latin typeface="Times New Roman" charset="0"/>
                <a:ea typeface="+mn-ea"/>
                <a:cs typeface="+mn-cs"/>
              </a:rPr>
              <a:pPr marL="0" marR="0" lvl="0" indent="0" algn="r" defTabSz="863600" rtl="0" eaLnBrk="0" fontAlgn="base" latinLnBrk="0" hangingPunct="0">
                <a:lnSpc>
                  <a:spcPct val="100000"/>
                </a:lnSpc>
                <a:spcBef>
                  <a:spcPct val="0"/>
                </a:spcBef>
                <a:spcAft>
                  <a:spcPct val="0"/>
                </a:spcAft>
                <a:buClrTx/>
                <a:buSzTx/>
                <a:buFontTx/>
                <a:buNone/>
                <a:tabLst/>
                <a:defRPr/>
              </a:pPr>
              <a:t>20</a:t>
            </a:fld>
            <a:endParaRPr kumimoji="0" lang="en-US" sz="1000" b="0" i="1" u="none" strike="noStrike" kern="1200" cap="none" spc="0" normalizeH="0" baseline="0" noProof="0">
              <a:ln>
                <a:noFill/>
              </a:ln>
              <a:solidFill>
                <a:srgbClr val="0000FF"/>
              </a:solidFill>
              <a:effectLst/>
              <a:uLnTx/>
              <a:uFillTx/>
              <a:latin typeface="Times New Roman" charset="0"/>
              <a:ea typeface="+mn-ea"/>
              <a:cs typeface="+mn-cs"/>
            </a:endParaRPr>
          </a:p>
        </p:txBody>
      </p:sp>
      <p:sp>
        <p:nvSpPr>
          <p:cNvPr id="1432578" name="Rectangle 2"/>
          <p:cNvSpPr>
            <a:spLocks noGrp="1" noRot="1" noChangeAspect="1" noChangeArrowheads="1" noTextEdit="1"/>
          </p:cNvSpPr>
          <p:nvPr>
            <p:ph type="sldImg"/>
          </p:nvPr>
        </p:nvSpPr>
        <p:spPr bwMode="auto">
          <a:xfrm>
            <a:off x="457200" y="719138"/>
            <a:ext cx="6400800" cy="3600450"/>
          </a:xfrm>
          <a:prstGeom prst="rect">
            <a:avLst/>
          </a:prstGeom>
          <a:solidFill>
            <a:srgbClr val="FFFFFF"/>
          </a:solidFill>
          <a:ln>
            <a:solidFill>
              <a:srgbClr val="000000"/>
            </a:solidFill>
            <a:miter lim="800000"/>
            <a:headEnd/>
            <a:tailEnd/>
          </a:ln>
        </p:spPr>
      </p:sp>
      <p:sp>
        <p:nvSpPr>
          <p:cNvPr id="1432579" name="Rectangle 3"/>
          <p:cNvSpPr>
            <a:spLocks noGrp="1" noChangeArrowheads="1"/>
          </p:cNvSpPr>
          <p:nvPr>
            <p:ph type="body" idx="1"/>
          </p:nvPr>
        </p:nvSpPr>
        <p:spPr bwMode="auto">
          <a:xfrm>
            <a:off x="977900" y="4560888"/>
            <a:ext cx="5359400" cy="4321175"/>
          </a:xfrm>
          <a:prstGeom prst="rect">
            <a:avLst/>
          </a:prstGeom>
          <a:solidFill>
            <a:srgbClr val="FFFFFF"/>
          </a:solidFill>
          <a:ln>
            <a:solidFill>
              <a:srgbClr val="000000"/>
            </a:solidFill>
            <a:miter lim="800000"/>
            <a:headEnd/>
            <a:tailEnd/>
          </a:ln>
        </p:spPr>
        <p:txBody>
          <a:bodyPr lIns="95079" tIns="47540" rIns="95079" bIns="47540">
            <a:prstTxWarp prst="textNoShape">
              <a:avLst/>
            </a:prstTxWarp>
          </a:bodyPr>
          <a:lstStyle/>
          <a:p>
            <a:r>
              <a:rPr lang="en-US"/>
              <a:t>Tag only needs enough bits to uniquely identify the block (jse)</a:t>
            </a:r>
          </a:p>
        </p:txBody>
      </p:sp>
    </p:spTree>
    <p:extLst>
      <p:ext uri="{BB962C8B-B14F-4D97-AF65-F5344CB8AC3E}">
        <p14:creationId xmlns:p14="http://schemas.microsoft.com/office/powerpoint/2010/main" val="1312256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p:spPr>
      </p:sp>
      <p:sp>
        <p:nvSpPr>
          <p:cNvPr id="56323"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a:t>For class handout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Rectangle 2"/>
          <p:cNvSpPr>
            <a:spLocks noGrp="1" noChangeArrowheads="1"/>
          </p:cNvSpPr>
          <p:nvPr>
            <p:ph type="body" idx="1"/>
          </p:nvPr>
        </p:nvSpPr>
        <p:spPr>
          <a:xfrm>
            <a:off x="516434" y="4345214"/>
            <a:ext cx="5909964" cy="4113893"/>
          </a:xfrm>
          <a:noFill/>
          <a:ln>
            <a:noFill/>
          </a:ln>
        </p:spPr>
        <p:txBody>
          <a:bodyPr lIns="92910" tIns="45640" rIns="92910" bIns="45640">
            <a:normAutofit fontScale="85000" lnSpcReduction="20000"/>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dirty="0"/>
              <a:t>R</a:t>
            </a:r>
            <a:r>
              <a:rPr lang="en-US" dirty="0"/>
              <a:t>ecall the ping-pong cache example</a:t>
            </a:r>
          </a:p>
          <a:p>
            <a:endParaRPr lang="en-US" altLang="zh-CN" dirty="0"/>
          </a:p>
          <a:p>
            <a:r>
              <a:rPr lang="en-US" altLang="zh-CN" dirty="0"/>
              <a:t>Compulsory misses are cache misses due to cold start. You cannot avoid them but if you are going to run billions of instructions anyway, compulsory misses usually don’t bother you.</a:t>
            </a:r>
          </a:p>
          <a:p>
            <a:r>
              <a:rPr lang="en-US" altLang="zh-CN" dirty="0"/>
              <a:t>Conflict misses are misses caused by multiple memory location being mapped to the same cache location.</a:t>
            </a:r>
          </a:p>
          <a:p>
            <a:r>
              <a:rPr lang="en-US" altLang="zh-CN" dirty="0"/>
              <a:t>The nightmare scenario is the ping pong effect when a block is read into the cache but  before we have a chance to use it, it was immediately forced out by another conflict  miss. </a:t>
            </a:r>
          </a:p>
          <a:p>
            <a:r>
              <a:rPr lang="en-US" altLang="zh-CN" dirty="0"/>
              <a:t>You can reduce Conflict misses by either increase the cache size or increase the associativity, or both.</a:t>
            </a:r>
          </a:p>
          <a:p>
            <a:r>
              <a:rPr lang="en-US" altLang="zh-CN" dirty="0"/>
              <a:t>Finally, Capacity misses occurs when the cache is not big enough to contains all the cache blocks required by the program. You can reduce this miss rate by making the cache larger.</a:t>
            </a:r>
          </a:p>
          <a:p>
            <a:endParaRPr lang="en-US" dirty="0"/>
          </a:p>
          <a:p>
            <a:endParaRPr lang="en-US" dirty="0"/>
          </a:p>
          <a:p>
            <a:r>
              <a:rPr lang="en-US" dirty="0"/>
              <a:t>(Capacity miss) That is the cache misses are due to the fact that the cache is simply not large enough to contain all the blocks that are accessed by the program.</a:t>
            </a:r>
          </a:p>
          <a:p>
            <a:r>
              <a:rPr lang="en-US" dirty="0"/>
              <a:t>The solution to reduce the Capacity miss rate is simple: increase the cache size.</a:t>
            </a:r>
          </a:p>
          <a:p>
            <a:r>
              <a:rPr lang="en-US" dirty="0"/>
              <a:t>Here is a Summary of other types of cache miss we talked about.</a:t>
            </a:r>
          </a:p>
          <a:p>
            <a:r>
              <a:rPr lang="en-US" dirty="0"/>
              <a:t>First is the Compulsory misses. These are the misses that we cannot avoid.  They are caused when we first start the program.</a:t>
            </a:r>
          </a:p>
          <a:p>
            <a:r>
              <a:rPr lang="en-US" dirty="0"/>
              <a:t>Then we talked about the conflict misses.  They are the misses that caused by multiple memory locations being mapped to the same cache location.</a:t>
            </a:r>
          </a:p>
          <a:p>
            <a:r>
              <a:rPr lang="en-US" dirty="0"/>
              <a:t>There are two solutions to reduce conflict misses.  The first one is, once again, increase the cache size.  The second one is to increase the </a:t>
            </a:r>
            <a:r>
              <a:rPr lang="en-US" dirty="0" err="1"/>
              <a:t>associativity</a:t>
            </a:r>
            <a:r>
              <a:rPr lang="en-US" dirty="0"/>
              <a:t>.</a:t>
            </a:r>
          </a:p>
          <a:p>
            <a:r>
              <a:rPr lang="en-US" dirty="0"/>
              <a:t>For example, say using a 2-way set associative cache instead of directed mapped cache.</a:t>
            </a:r>
          </a:p>
          <a:p>
            <a:r>
              <a:rPr lang="en-US" dirty="0"/>
              <a:t>But keep in mind that cache miss rate is only one part of the equation.  You also have to worry about cache access time and miss penalty.  Do NOT optimize miss rate alone.</a:t>
            </a:r>
          </a:p>
          <a:p>
            <a:r>
              <a:rPr lang="en-US" dirty="0"/>
              <a:t>Finally, there is another source of cache miss we will not cover today.  Those are referred to as invalidation misses caused by another process, such as IO , update the main memory so you have to flush the cache to avoid inconsistency between memory and cache.</a:t>
            </a:r>
          </a:p>
          <a:p>
            <a:endParaRPr lang="en-US" dirty="0"/>
          </a:p>
          <a:p>
            <a:r>
              <a:rPr lang="en-US" dirty="0"/>
              <a:t>+2 = 43 min. (Y:23)</a:t>
            </a:r>
          </a:p>
        </p:txBody>
      </p:sp>
      <p:sp>
        <p:nvSpPr>
          <p:cNvPr id="1603587" name="Rectangle 3"/>
          <p:cNvSpPr>
            <a:spLocks noGrp="1" noRot="1" noChangeAspect="1" noChangeArrowheads="1" noTextEdit="1"/>
          </p:cNvSpPr>
          <p:nvPr>
            <p:ph type="sldImg"/>
          </p:nvPr>
        </p:nvSpPr>
        <p:spPr>
          <a:xfrm>
            <a:off x="406400" y="588963"/>
            <a:ext cx="6065838" cy="3413125"/>
          </a:xfrm>
          <a:ln/>
        </p:spPr>
      </p:sp>
    </p:spTree>
    <p:extLst>
      <p:ext uri="{BB962C8B-B14F-4D97-AF65-F5344CB8AC3E}">
        <p14:creationId xmlns:p14="http://schemas.microsoft.com/office/powerpoint/2010/main" val="6414784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877257-0AB9-67BD-92A3-0AFCF991284A}"/>
            </a:ext>
          </a:extLst>
        </p:cNvPr>
        <p:cNvGrpSpPr/>
        <p:nvPr/>
      </p:nvGrpSpPr>
      <p:grpSpPr>
        <a:xfrm>
          <a:off x="0" y="0"/>
          <a:ext cx="0" cy="0"/>
          <a:chOff x="0" y="0"/>
          <a:chExt cx="0" cy="0"/>
        </a:xfrm>
      </p:grpSpPr>
      <p:sp>
        <p:nvSpPr>
          <p:cNvPr id="6" name="Rectangle 4">
            <a:extLst>
              <a:ext uri="{FF2B5EF4-FFF2-40B4-BE49-F238E27FC236}">
                <a16:creationId xmlns:a16="http://schemas.microsoft.com/office/drawing/2014/main" id="{8DA73BE6-3C7D-C11F-8262-817EBE52E66A}"/>
              </a:ext>
            </a:extLst>
          </p:cNvPr>
          <p:cNvSpPr>
            <a:spLocks noGrp="1" noChangeArrowheads="1"/>
          </p:cNvSpPr>
          <p:nvPr>
            <p:ph type="ftr" sz="quarter" idx="4"/>
          </p:nvPr>
        </p:nvSpPr>
        <p:spPr>
          <a:ln/>
        </p:spPr>
        <p:txBody>
          <a:bodyPr/>
          <a:lstStyle/>
          <a:p>
            <a:pPr marL="0" marR="0" lvl="0" indent="0" algn="l" defTabSz="863600" rtl="0" eaLnBrk="0" fontAlgn="base" latinLnBrk="0" hangingPunct="0">
              <a:lnSpc>
                <a:spcPct val="100000"/>
              </a:lnSpc>
              <a:spcBef>
                <a:spcPct val="0"/>
              </a:spcBef>
              <a:spcAft>
                <a:spcPct val="0"/>
              </a:spcAft>
              <a:buClrTx/>
              <a:buSzTx/>
              <a:buFontTx/>
              <a:buNone/>
              <a:tabLst/>
              <a:defRPr/>
            </a:pPr>
            <a:r>
              <a:rPr kumimoji="0" lang="en-US" sz="1000" b="0" i="1" u="none" strike="noStrike" kern="1200" cap="none" spc="0" normalizeH="0" baseline="0" noProof="0">
                <a:ln>
                  <a:noFill/>
                </a:ln>
                <a:solidFill>
                  <a:srgbClr val="0000FF"/>
                </a:solidFill>
                <a:effectLst/>
                <a:uLnTx/>
                <a:uFillTx/>
                <a:latin typeface="Times New Roman" charset="0"/>
                <a:ea typeface="+mn-ea"/>
                <a:cs typeface="+mn-cs"/>
              </a:rPr>
              <a:t>CS252 S05</a:t>
            </a:r>
          </a:p>
        </p:txBody>
      </p:sp>
      <p:sp>
        <p:nvSpPr>
          <p:cNvPr id="7" name="Rectangle 5">
            <a:extLst>
              <a:ext uri="{FF2B5EF4-FFF2-40B4-BE49-F238E27FC236}">
                <a16:creationId xmlns:a16="http://schemas.microsoft.com/office/drawing/2014/main" id="{44F103F2-79CA-BB6F-0EA0-EBA85AF04B7D}"/>
              </a:ext>
            </a:extLst>
          </p:cNvPr>
          <p:cNvSpPr>
            <a:spLocks noGrp="1" noChangeArrowheads="1"/>
          </p:cNvSpPr>
          <p:nvPr>
            <p:ph type="sldNum" sz="quarter" idx="5"/>
          </p:nvPr>
        </p:nvSpPr>
        <p:spPr>
          <a:ln/>
        </p:spPr>
        <p:txBody>
          <a:bodyPr/>
          <a:lstStyle/>
          <a:p>
            <a:pPr marL="0" marR="0" lvl="0" indent="0" algn="r" defTabSz="863600" rtl="0" eaLnBrk="0" fontAlgn="base" latinLnBrk="0" hangingPunct="0">
              <a:lnSpc>
                <a:spcPct val="100000"/>
              </a:lnSpc>
              <a:spcBef>
                <a:spcPct val="0"/>
              </a:spcBef>
              <a:spcAft>
                <a:spcPct val="0"/>
              </a:spcAft>
              <a:buClrTx/>
              <a:buSzTx/>
              <a:buFontTx/>
              <a:buNone/>
              <a:tabLst/>
              <a:defRPr/>
            </a:pPr>
            <a:fld id="{5AC0FC8B-A6C6-9D47-A748-EF5366235BD0}" type="slidenum">
              <a:rPr kumimoji="0" lang="en-US" sz="1000" b="0" i="1" u="none" strike="noStrike" kern="1200" cap="none" spc="0" normalizeH="0" baseline="0" noProof="0">
                <a:ln>
                  <a:noFill/>
                </a:ln>
                <a:solidFill>
                  <a:srgbClr val="0000FF"/>
                </a:solidFill>
                <a:effectLst/>
                <a:uLnTx/>
                <a:uFillTx/>
                <a:latin typeface="Times New Roman" charset="0"/>
                <a:ea typeface="+mn-ea"/>
                <a:cs typeface="+mn-cs"/>
              </a:rPr>
              <a:pPr marL="0" marR="0" lvl="0" indent="0" algn="r" defTabSz="863600" rtl="0" eaLnBrk="0" fontAlgn="base" latinLnBrk="0" hangingPunct="0">
                <a:lnSpc>
                  <a:spcPct val="100000"/>
                </a:lnSpc>
                <a:spcBef>
                  <a:spcPct val="0"/>
                </a:spcBef>
                <a:spcAft>
                  <a:spcPct val="0"/>
                </a:spcAft>
                <a:buClrTx/>
                <a:buSzTx/>
                <a:buFontTx/>
                <a:buNone/>
                <a:tabLst/>
                <a:defRPr/>
              </a:pPr>
              <a:t>25</a:t>
            </a:fld>
            <a:endParaRPr kumimoji="0" lang="en-US" sz="1000" b="0" i="1" u="none" strike="noStrike" kern="1200" cap="none" spc="0" normalizeH="0" baseline="0" noProof="0">
              <a:ln>
                <a:noFill/>
              </a:ln>
              <a:solidFill>
                <a:srgbClr val="0000FF"/>
              </a:solidFill>
              <a:effectLst/>
              <a:uLnTx/>
              <a:uFillTx/>
              <a:latin typeface="Times New Roman" charset="0"/>
              <a:ea typeface="+mn-ea"/>
              <a:cs typeface="+mn-cs"/>
            </a:endParaRPr>
          </a:p>
        </p:txBody>
      </p:sp>
      <p:sp>
        <p:nvSpPr>
          <p:cNvPr id="1435650" name="Rectangle 2">
            <a:extLst>
              <a:ext uri="{FF2B5EF4-FFF2-40B4-BE49-F238E27FC236}">
                <a16:creationId xmlns:a16="http://schemas.microsoft.com/office/drawing/2014/main" id="{43B2F0C6-AFD0-C159-F94C-77ACAF611FFE}"/>
              </a:ext>
            </a:extLst>
          </p:cNvPr>
          <p:cNvSpPr>
            <a:spLocks noGrp="1" noRot="1" noChangeAspect="1" noChangeArrowheads="1" noTextEdit="1"/>
          </p:cNvSpPr>
          <p:nvPr>
            <p:ph type="sldImg"/>
          </p:nvPr>
        </p:nvSpPr>
        <p:spPr bwMode="auto">
          <a:xfrm>
            <a:off x="457200" y="719138"/>
            <a:ext cx="6400800" cy="3600450"/>
          </a:xfrm>
          <a:prstGeom prst="rect">
            <a:avLst/>
          </a:prstGeom>
          <a:solidFill>
            <a:srgbClr val="FFFFFF"/>
          </a:solidFill>
          <a:ln>
            <a:solidFill>
              <a:srgbClr val="000000"/>
            </a:solidFill>
            <a:miter lim="800000"/>
            <a:headEnd/>
            <a:tailEnd/>
          </a:ln>
        </p:spPr>
      </p:sp>
      <p:sp>
        <p:nvSpPr>
          <p:cNvPr id="1435651" name="Rectangle 3">
            <a:extLst>
              <a:ext uri="{FF2B5EF4-FFF2-40B4-BE49-F238E27FC236}">
                <a16:creationId xmlns:a16="http://schemas.microsoft.com/office/drawing/2014/main" id="{875BB386-7FCD-658D-47D1-AF0ED110AC5F}"/>
              </a:ext>
            </a:extLst>
          </p:cNvPr>
          <p:cNvSpPr>
            <a:spLocks noGrp="1" noChangeArrowheads="1"/>
          </p:cNvSpPr>
          <p:nvPr>
            <p:ph type="body" idx="1"/>
          </p:nvPr>
        </p:nvSpPr>
        <p:spPr bwMode="auto">
          <a:xfrm>
            <a:off x="977900" y="4560888"/>
            <a:ext cx="5359400" cy="4321175"/>
          </a:xfrm>
          <a:prstGeom prst="rect">
            <a:avLst/>
          </a:prstGeom>
          <a:solidFill>
            <a:srgbClr val="FFFFFF"/>
          </a:solidFill>
          <a:ln>
            <a:solidFill>
              <a:srgbClr val="000000"/>
            </a:solidFill>
            <a:miter lim="800000"/>
            <a:headEnd/>
            <a:tailEnd/>
          </a:ln>
        </p:spPr>
        <p:txBody>
          <a:bodyPr lIns="95079" tIns="47540" rIns="95079" bIns="47540">
            <a:prstTxWarp prst="textNoShape">
              <a:avLst/>
            </a:prstTxWarp>
          </a:bodyPr>
          <a:lstStyle/>
          <a:p>
            <a:r>
              <a:rPr lang="en-US" dirty="0"/>
              <a:t>Simplest scheme is to extract bits from ‘block number’ to determine ‘set’ (</a:t>
            </a:r>
            <a:r>
              <a:rPr lang="en-US" dirty="0" err="1"/>
              <a:t>jse</a:t>
            </a:r>
            <a:r>
              <a:rPr lang="en-US" dirty="0"/>
              <a:t>)</a:t>
            </a:r>
          </a:p>
          <a:p>
            <a:r>
              <a:rPr lang="en-US" dirty="0"/>
              <a:t>More sophisticated schemes will hash the block number ---- why could that be good/bad?</a:t>
            </a:r>
          </a:p>
          <a:p>
            <a:r>
              <a:rPr lang="en-US" sz="1200" i="1" dirty="0">
                <a:solidFill>
                  <a:srgbClr val="56127A"/>
                </a:solidFill>
                <a:latin typeface="Verdana" charset="0"/>
              </a:rPr>
              <a:t>(12 mod 4</a:t>
            </a:r>
            <a:r>
              <a:rPr lang="en-US" altLang="zh-CN" sz="1200" i="1" dirty="0">
                <a:solidFill>
                  <a:srgbClr val="56127A"/>
                </a:solidFill>
                <a:latin typeface="Verdana" charset="0"/>
              </a:rPr>
              <a:t>=0</a:t>
            </a:r>
            <a:r>
              <a:rPr lang="en-US" sz="1200" i="1" dirty="0">
                <a:solidFill>
                  <a:srgbClr val="56127A"/>
                </a:solidFill>
                <a:latin typeface="Verdana" charset="0"/>
              </a:rPr>
              <a:t>)</a:t>
            </a:r>
            <a:r>
              <a:rPr lang="en-US" sz="1200" dirty="0">
                <a:solidFill>
                  <a:srgbClr val="56127A"/>
                </a:solidFill>
                <a:latin typeface="Verdana" charset="0"/>
              </a:rPr>
              <a:t>	 </a:t>
            </a:r>
            <a:r>
              <a:rPr lang="en-US" sz="1200" i="1" dirty="0">
                <a:solidFill>
                  <a:srgbClr val="56127A"/>
                </a:solidFill>
                <a:latin typeface="Verdana" charset="0"/>
              </a:rPr>
              <a:t>(12 mod 2</a:t>
            </a:r>
            <a:r>
              <a:rPr lang="en-US" altLang="zh-CN" sz="1200" i="1" dirty="0">
                <a:solidFill>
                  <a:srgbClr val="56127A"/>
                </a:solidFill>
                <a:latin typeface="Verdana" charset="0"/>
              </a:rPr>
              <a:t>=0</a:t>
            </a:r>
            <a:r>
              <a:rPr lang="en-US" sz="1200" i="1" dirty="0">
                <a:solidFill>
                  <a:srgbClr val="56127A"/>
                </a:solidFill>
                <a:latin typeface="Verdana" charset="0"/>
              </a:rPr>
              <a:t>)</a:t>
            </a:r>
            <a:endParaRPr lang="en-US" dirty="0"/>
          </a:p>
        </p:txBody>
      </p:sp>
    </p:spTree>
    <p:extLst>
      <p:ext uri="{BB962C8B-B14F-4D97-AF65-F5344CB8AC3E}">
        <p14:creationId xmlns:p14="http://schemas.microsoft.com/office/powerpoint/2010/main" val="27008218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p:spPr>
      </p:sp>
      <p:sp>
        <p:nvSpPr>
          <p:cNvPr id="56323"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ea typeface="+mn-ea"/>
                <a:cs typeface="+mn-cs"/>
              </a:rPr>
              <a:t>each increase by a factor of two in associativity doubles the number of blocks per set (i.e., the number of “ways”) and halves the number of sets</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Calibri" charset="0"/>
              </a:rPr>
              <a:t>, only a single comparator</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ea typeface="+mn-ea"/>
                <a:cs typeface="+mn-cs"/>
              </a:rPr>
              <a:t>, and a given block size</a:t>
            </a:r>
            <a:endParaRPr lang="en-US" dirty="0">
              <a:latin typeface="Calibri"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ea typeface="+mn-ea"/>
              <a:cs typeface="+mn-cs"/>
            </a:endParaRPr>
          </a:p>
          <a:p>
            <a:endParaRPr lang="en-US" sz="1200" dirty="0"/>
          </a:p>
        </p:txBody>
      </p:sp>
    </p:spTree>
    <p:extLst>
      <p:ext uri="{BB962C8B-B14F-4D97-AF65-F5344CB8AC3E}">
        <p14:creationId xmlns:p14="http://schemas.microsoft.com/office/powerpoint/2010/main" val="22574451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hdr" sz="quarter"/>
          </p:nvPr>
        </p:nvSpPr>
        <p:spPr/>
        <p:txBody>
          <a:bodyPr/>
          <a:lstStyle/>
          <a:p>
            <a:pPr>
              <a:defRPr/>
            </a:pPr>
            <a:r>
              <a:rPr lang="en-AU"/>
              <a:t>Morgan Kaufmann Publishers</a:t>
            </a:r>
          </a:p>
        </p:txBody>
      </p:sp>
      <p:sp>
        <p:nvSpPr>
          <p:cNvPr id="45059" name="Rectangle 3"/>
          <p:cNvSpPr>
            <a:spLocks noGrp="1" noChangeArrowheads="1"/>
          </p:cNvSpPr>
          <p:nvPr>
            <p:ph type="dt" sz="quarter" idx="1"/>
          </p:nvPr>
        </p:nvSpPr>
        <p:spPr/>
        <p:txBody>
          <a:bodyPr/>
          <a:lstStyle/>
          <a:p>
            <a:pPr>
              <a:defRPr/>
            </a:pPr>
            <a:fld id="{05F688A9-AAC3-8C4D-BE02-C84054AA464D}" type="datetime3">
              <a:rPr lang="en-AU"/>
              <a:pPr>
                <a:defRPr/>
              </a:pPr>
              <a:t>14 May, 2025</a:t>
            </a:fld>
            <a:endParaRPr lang="en-AU"/>
          </a:p>
        </p:txBody>
      </p:sp>
      <p:sp>
        <p:nvSpPr>
          <p:cNvPr id="45060" name="Rectangle 6"/>
          <p:cNvSpPr>
            <a:spLocks noGrp="1" noChangeArrowheads="1"/>
          </p:cNvSpPr>
          <p:nvPr>
            <p:ph type="ftr" sz="quarter" idx="4"/>
          </p:nvPr>
        </p:nvSpPr>
        <p:spPr/>
        <p:txBody>
          <a:bodyPr/>
          <a:lstStyle/>
          <a:p>
            <a:pPr>
              <a:defRPr/>
            </a:pPr>
            <a:r>
              <a:rPr lang="en-AU"/>
              <a:t>Chapter 5 — Large and Fast: Exploiting Memory Hierarchy</a:t>
            </a:r>
          </a:p>
        </p:txBody>
      </p:sp>
      <p:sp>
        <p:nvSpPr>
          <p:cNvPr id="45061" name="Rectangle 7"/>
          <p:cNvSpPr>
            <a:spLocks noGrp="1" noChangeArrowheads="1"/>
          </p:cNvSpPr>
          <p:nvPr>
            <p:ph type="sldNum" sz="quarter" idx="5"/>
          </p:nvPr>
        </p:nvSpPr>
        <p:spPr/>
        <p:txBody>
          <a:bodyPr/>
          <a:lstStyle/>
          <a:p>
            <a:pPr>
              <a:defRPr/>
            </a:pPr>
            <a:fld id="{02F9F773-EB27-664D-AF58-7373D027B7B6}" type="slidenum">
              <a:rPr lang="en-AU"/>
              <a:pPr>
                <a:defRPr/>
              </a:pPr>
              <a:t>27</a:t>
            </a:fld>
            <a:endParaRPr lang="en-AU"/>
          </a:p>
        </p:txBody>
      </p:sp>
      <p:sp>
        <p:nvSpPr>
          <p:cNvPr id="52230"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2231"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Total size of $ in blocks is equal to </a:t>
            </a:r>
            <a:r>
              <a:rPr lang="en-US" i="1" dirty="0"/>
              <a:t>number of sets </a:t>
            </a:r>
            <a:r>
              <a:rPr lang="en-US" dirty="0"/>
              <a:t>x </a:t>
            </a:r>
            <a:r>
              <a:rPr lang="en-US" i="1" dirty="0"/>
              <a:t>associativity</a:t>
            </a:r>
            <a:r>
              <a:rPr lang="en-US" dirty="0"/>
              <a:t>. For fixed $ size, increasing</a:t>
            </a:r>
            <a:br>
              <a:rPr lang="en-US" dirty="0"/>
            </a:br>
            <a:r>
              <a:rPr lang="en-US" dirty="0"/>
              <a:t>associativity decreases number of sets while increasing number of elements per set. With </a:t>
            </a:r>
            <a:br>
              <a:rPr lang="en-US" dirty="0"/>
            </a:br>
            <a:r>
              <a:rPr lang="en-US" dirty="0"/>
              <a:t>eight blocks, an 8-way set-associative $ is same as a fully associative $. </a:t>
            </a:r>
          </a:p>
          <a:p>
            <a:endParaRPr lang="en-GB" dirty="0"/>
          </a:p>
        </p:txBody>
      </p:sp>
    </p:spTree>
    <p:extLst>
      <p:ext uri="{BB962C8B-B14F-4D97-AF65-F5344CB8AC3E}">
        <p14:creationId xmlns:p14="http://schemas.microsoft.com/office/powerpoint/2010/main" val="4053272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90000"/>
              </a:lnSpc>
              <a:spcBef>
                <a:spcPct val="40000"/>
              </a:spcBef>
              <a:spcAft>
                <a:spcPct val="0"/>
              </a:spcAft>
              <a:buClrTx/>
              <a:buSzTx/>
              <a:buFontTx/>
              <a:buNone/>
              <a:tabLst/>
              <a:defRPr/>
            </a:pPr>
            <a:r>
              <a:rPr lang="en-US" dirty="0"/>
              <a:t>Illustration from </a:t>
            </a:r>
            <a:r>
              <a:rPr lang="en-US" dirty="0">
                <a:hlinkClick r:id="rId3"/>
              </a:rPr>
              <a:t>http://csillustrated.berkeley.edu/PDFs/cache-types.pdf</a:t>
            </a:r>
            <a:r>
              <a:rPr lang="en-US" dirty="0"/>
              <a:t> </a:t>
            </a:r>
          </a:p>
          <a:p>
            <a:endParaRPr lang="en-SE" dirty="0"/>
          </a:p>
        </p:txBody>
      </p:sp>
    </p:spTree>
    <p:extLst>
      <p:ext uri="{BB962C8B-B14F-4D97-AF65-F5344CB8AC3E}">
        <p14:creationId xmlns:p14="http://schemas.microsoft.com/office/powerpoint/2010/main" val="2779272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C0AAAC-BCA5-BB90-BDFC-37B08A6D7B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0222BB-9D55-217D-5BC2-D3565AA47C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3F5FDD-9074-33A0-268D-804F163173BB}"/>
              </a:ext>
            </a:extLst>
          </p:cNvPr>
          <p:cNvSpPr>
            <a:spLocks noGrp="1"/>
          </p:cNvSpPr>
          <p:nvPr>
            <p:ph type="body" idx="1"/>
          </p:nvPr>
        </p:nvSpPr>
        <p:spPr/>
        <p:txBody>
          <a:bodyPr/>
          <a:lstStyle/>
          <a:p>
            <a:pPr marL="0" marR="0" lvl="0" indent="0" algn="l" defTabSz="914400" rtl="0" eaLnBrk="0" fontAlgn="base" latinLnBrk="0" hangingPunct="0">
              <a:lnSpc>
                <a:spcPct val="90000"/>
              </a:lnSpc>
              <a:spcBef>
                <a:spcPct val="40000"/>
              </a:spcBef>
              <a:spcAft>
                <a:spcPct val="0"/>
              </a:spcAft>
              <a:buClrTx/>
              <a:buSzTx/>
              <a:buFontTx/>
              <a:buNone/>
              <a:tabLst/>
              <a:defRPr/>
            </a:pPr>
            <a:r>
              <a:rPr lang="en-US" dirty="0"/>
              <a:t>Illustration from </a:t>
            </a:r>
            <a:r>
              <a:rPr lang="en-US" dirty="0">
                <a:hlinkClick r:id="rId3"/>
              </a:rPr>
              <a:t>http://csillustrated.berkeley.edu/PDFs/cache-types.pdf</a:t>
            </a:r>
            <a:r>
              <a:rPr lang="en-US" dirty="0"/>
              <a:t> </a:t>
            </a:r>
          </a:p>
          <a:p>
            <a:endParaRPr lang="en-SE" dirty="0"/>
          </a:p>
        </p:txBody>
      </p:sp>
    </p:spTree>
    <p:extLst>
      <p:ext uri="{BB962C8B-B14F-4D97-AF65-F5344CB8AC3E}">
        <p14:creationId xmlns:p14="http://schemas.microsoft.com/office/powerpoint/2010/main" val="15341161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6B9FA3-8DCC-EE92-4AD7-E7AA7E5A0068}"/>
            </a:ext>
          </a:extLst>
        </p:cNvPr>
        <p:cNvGrpSpPr/>
        <p:nvPr/>
      </p:nvGrpSpPr>
      <p:grpSpPr>
        <a:xfrm>
          <a:off x="0" y="0"/>
          <a:ext cx="0" cy="0"/>
          <a:chOff x="0" y="0"/>
          <a:chExt cx="0" cy="0"/>
        </a:xfrm>
      </p:grpSpPr>
      <p:sp>
        <p:nvSpPr>
          <p:cNvPr id="1661954" name="Rectangle 2">
            <a:extLst>
              <a:ext uri="{FF2B5EF4-FFF2-40B4-BE49-F238E27FC236}">
                <a16:creationId xmlns:a16="http://schemas.microsoft.com/office/drawing/2014/main" id="{4A366C86-4450-C76E-BABB-624FC3887CEE}"/>
              </a:ext>
            </a:extLst>
          </p:cNvPr>
          <p:cNvSpPr>
            <a:spLocks noGrp="1" noRot="1" noChangeAspect="1" noChangeArrowheads="1" noTextEdit="1"/>
          </p:cNvSpPr>
          <p:nvPr>
            <p:ph type="sldImg"/>
          </p:nvPr>
        </p:nvSpPr>
        <p:spPr>
          <a:xfrm>
            <a:off x="403225" y="587375"/>
            <a:ext cx="6070600" cy="3416300"/>
          </a:xfrm>
        </p:spPr>
      </p:sp>
      <p:sp>
        <p:nvSpPr>
          <p:cNvPr id="1661955" name="Rectangle 3">
            <a:extLst>
              <a:ext uri="{FF2B5EF4-FFF2-40B4-BE49-F238E27FC236}">
                <a16:creationId xmlns:a16="http://schemas.microsoft.com/office/drawing/2014/main" id="{4AB27123-3B89-2B07-1075-677EBE68D51F}"/>
              </a:ext>
            </a:extLst>
          </p:cNvPr>
          <p:cNvSpPr>
            <a:spLocks noGrp="1" noChangeArrowheads="1"/>
          </p:cNvSpPr>
          <p:nvPr>
            <p:ph type="body" idx="1"/>
          </p:nvPr>
        </p:nvSpPr>
        <p:spPr>
          <a:xfrm>
            <a:off x="516434" y="4343704"/>
            <a:ext cx="5909964" cy="4113892"/>
          </a:xfrm>
          <a:ln/>
        </p:spPr>
        <p:txBody>
          <a:bodyPr lIns="91422" tIns="45711" rIns="91422" bIns="45711"/>
          <a:lstStyle/>
          <a:p>
            <a:r>
              <a:rPr lang="en-US" sz="1200" dirty="0"/>
              <a:t>Q: Which exact Byte address in a given cache block of 4 Bytes?</a:t>
            </a:r>
          </a:p>
          <a:p>
            <a:r>
              <a:rPr lang="en-US" sz="1200" dirty="0"/>
              <a:t>A: Use the </a:t>
            </a:r>
            <a:r>
              <a:rPr lang="en-US" sz="1200" dirty="0">
                <a:solidFill>
                  <a:srgbClr val="FF0000"/>
                </a:solidFill>
              </a:rPr>
              <a:t>Offset</a:t>
            </a:r>
          </a:p>
          <a:p>
            <a:r>
              <a:rPr lang="en-US" dirty="0"/>
              <a:t>Valid bit indicates whether an entry contains valid information – if the bit is not set, there cannot be a match for this block One word blocks</a:t>
            </a:r>
          </a:p>
          <a:p>
            <a:r>
              <a:rPr lang="en-US" dirty="0"/>
              <a:t>Two low order bits (xx) define the byte in the block (1 word </a:t>
            </a:r>
            <a:r>
              <a:rPr lang="en-US" altLang="zh-CN" dirty="0"/>
              <a:t>= 4 Byes</a:t>
            </a:r>
            <a:r>
              <a:rPr lang="en-US" dirty="0"/>
              <a:t>) </a:t>
            </a:r>
            <a:r>
              <a:rPr lang="en-US" sz="1200" dirty="0"/>
              <a:t>(i.e., modulo the number of blocks in the cache)</a:t>
            </a:r>
            <a:endParaRPr lang="en-US" dirty="0"/>
          </a:p>
          <a:p>
            <a:r>
              <a:rPr lang="en-US" dirty="0"/>
              <a:t> </a:t>
            </a:r>
          </a:p>
        </p:txBody>
      </p:sp>
    </p:spTree>
    <p:extLst>
      <p:ext uri="{BB962C8B-B14F-4D97-AF65-F5344CB8AC3E}">
        <p14:creationId xmlns:p14="http://schemas.microsoft.com/office/powerpoint/2010/main" val="12063674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Rectangle 2"/>
          <p:cNvSpPr>
            <a:spLocks noGrp="1" noRot="1" noChangeAspect="1" noChangeArrowheads="1" noTextEdit="1"/>
          </p:cNvSpPr>
          <p:nvPr>
            <p:ph type="sldImg"/>
          </p:nvPr>
        </p:nvSpPr>
        <p:spPr>
          <a:xfrm>
            <a:off x="403225" y="587375"/>
            <a:ext cx="6070600" cy="3416300"/>
          </a:xfrm>
        </p:spPr>
      </p:sp>
      <p:sp>
        <p:nvSpPr>
          <p:cNvPr id="1661955" name="Rectangle 3"/>
          <p:cNvSpPr>
            <a:spLocks noGrp="1" noChangeArrowheads="1"/>
          </p:cNvSpPr>
          <p:nvPr>
            <p:ph type="body" idx="1"/>
          </p:nvPr>
        </p:nvSpPr>
        <p:spPr>
          <a:xfrm>
            <a:off x="516434" y="4343704"/>
            <a:ext cx="5909964" cy="4113892"/>
          </a:xfrm>
          <a:ln/>
        </p:spPr>
        <p:txBody>
          <a:bodyPr lIns="91422" tIns="45711" rIns="91422" bIns="45711"/>
          <a:lstStyle/>
          <a:p>
            <a:r>
              <a:rPr lang="en-US" dirty="0"/>
              <a:t>For lecture</a:t>
            </a:r>
          </a:p>
          <a:p>
            <a:r>
              <a:rPr lang="en-US" dirty="0"/>
              <a:t>Valid bit indicates whether an entry contains valid information – if the bit is not set, there cannot be a match for this block One word blocks</a:t>
            </a:r>
          </a:p>
          <a:p>
            <a:r>
              <a:rPr lang="en-US" dirty="0"/>
              <a:t>Two low order bits (xx) define the byte in the block (1 word </a:t>
            </a:r>
            <a:r>
              <a:rPr lang="en-US" altLang="zh-CN" dirty="0"/>
              <a:t>= 4 Byes</a:t>
            </a:r>
            <a:r>
              <a:rPr lang="en-US" dirty="0"/>
              <a:t>)</a:t>
            </a:r>
          </a:p>
          <a:p>
            <a:endParaRPr lang="en-US" dirty="0"/>
          </a:p>
        </p:txBody>
      </p:sp>
    </p:spTree>
    <p:extLst>
      <p:ext uri="{BB962C8B-B14F-4D97-AF65-F5344CB8AC3E}">
        <p14:creationId xmlns:p14="http://schemas.microsoft.com/office/powerpoint/2010/main" val="3035698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t>CS252 S05</a:t>
            </a:r>
          </a:p>
        </p:txBody>
      </p:sp>
      <p:sp>
        <p:nvSpPr>
          <p:cNvPr id="7" name="Rectangle 5"/>
          <p:cNvSpPr>
            <a:spLocks noGrp="1" noChangeArrowheads="1"/>
          </p:cNvSpPr>
          <p:nvPr>
            <p:ph type="sldNum" sz="quarter" idx="5"/>
          </p:nvPr>
        </p:nvSpPr>
        <p:spPr>
          <a:ln/>
        </p:spPr>
        <p:txBody>
          <a:bodyPr/>
          <a:lstStyle/>
          <a:p>
            <a:fld id="{9609E201-449D-5F4E-B4CF-BFACCD227F5C}" type="slidenum">
              <a:rPr lang="en-US"/>
              <a:pPr/>
              <a:t>4</a:t>
            </a:fld>
            <a:endParaRPr lang="en-US"/>
          </a:p>
        </p:txBody>
      </p:sp>
      <p:sp>
        <p:nvSpPr>
          <p:cNvPr id="1421314" name="Rectangle 2"/>
          <p:cNvSpPr>
            <a:spLocks noGrp="1" noRot="1" noChangeAspect="1" noChangeArrowheads="1" noTextEdit="1"/>
          </p:cNvSpPr>
          <p:nvPr>
            <p:ph type="sldImg"/>
          </p:nvPr>
        </p:nvSpPr>
        <p:spPr bwMode="auto">
          <a:xfrm>
            <a:off x="382588" y="684213"/>
            <a:ext cx="6094412" cy="3429000"/>
          </a:xfrm>
          <a:prstGeom prst="rect">
            <a:avLst/>
          </a:prstGeom>
          <a:solidFill>
            <a:srgbClr val="FFFFFF"/>
          </a:solidFill>
          <a:ln>
            <a:solidFill>
              <a:srgbClr val="000000"/>
            </a:solidFill>
            <a:miter lim="800000"/>
            <a:headEnd/>
            <a:tailEnd/>
          </a:ln>
        </p:spPr>
      </p:sp>
      <p:sp>
        <p:nvSpPr>
          <p:cNvPr id="1421315" name="Rectangle 3"/>
          <p:cNvSpPr>
            <a:spLocks noGrp="1" noChangeArrowheads="1"/>
          </p:cNvSpPr>
          <p:nvPr>
            <p:ph type="body" idx="1"/>
          </p:nvPr>
        </p:nvSpPr>
        <p:spPr bwMode="auto">
          <a:xfrm>
            <a:off x="916781" y="4343703"/>
            <a:ext cx="5024438" cy="4115405"/>
          </a:xfrm>
          <a:prstGeom prst="rect">
            <a:avLst/>
          </a:prstGeom>
          <a:solidFill>
            <a:srgbClr val="FFFFFF"/>
          </a:solidFill>
          <a:ln>
            <a:solidFill>
              <a:srgbClr val="000000"/>
            </a:solidFill>
            <a:miter lim="800000"/>
            <a:headEnd/>
            <a:tailEnd/>
          </a:ln>
        </p:spPr>
        <p:txBody>
          <a:bodyPr lIns="89935" tIns="44968" rIns="89935" bIns="44968">
            <a:prstTxWarp prst="textNoShape">
              <a:avLst/>
            </a:prstTxWarp>
          </a:bodyPr>
          <a:lstStyle/>
          <a:p>
            <a:r>
              <a:rPr lang="en-US" dirty="0"/>
              <a:t>Why doesn’t DRAM get faster?</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Rectangle 2"/>
          <p:cNvSpPr>
            <a:spLocks noGrp="1" noRot="1" noChangeAspect="1" noChangeArrowheads="1" noTextEdit="1"/>
          </p:cNvSpPr>
          <p:nvPr>
            <p:ph type="sldImg"/>
          </p:nvPr>
        </p:nvSpPr>
        <p:spPr>
          <a:xfrm>
            <a:off x="403225" y="587375"/>
            <a:ext cx="6070600" cy="3416300"/>
          </a:xfrm>
        </p:spPr>
      </p:sp>
      <p:sp>
        <p:nvSpPr>
          <p:cNvPr id="1661955" name="Rectangle 3"/>
          <p:cNvSpPr>
            <a:spLocks noGrp="1" noChangeArrowheads="1"/>
          </p:cNvSpPr>
          <p:nvPr>
            <p:ph type="body" idx="1"/>
          </p:nvPr>
        </p:nvSpPr>
        <p:spPr>
          <a:xfrm>
            <a:off x="516434" y="4343704"/>
            <a:ext cx="5909964" cy="4113892"/>
          </a:xfrm>
          <a:ln/>
        </p:spPr>
        <p:txBody>
          <a:bodyPr lIns="91422" tIns="45711" rIns="91422" bIns="45711"/>
          <a:lstStyle/>
          <a:p>
            <a:r>
              <a:rPr lang="en-US" dirty="0"/>
              <a:t>For lecture</a:t>
            </a:r>
          </a:p>
          <a:p>
            <a:r>
              <a:rPr lang="en-US" dirty="0"/>
              <a:t>Valid bit indicates whether an entry contains valid information – if the bit is not set, there cannot be a match for this block One word blocks</a:t>
            </a:r>
          </a:p>
          <a:p>
            <a:r>
              <a:rPr lang="en-US" dirty="0"/>
              <a:t>Two low order bits (xx) define the byte in the block (1 word </a:t>
            </a:r>
            <a:r>
              <a:rPr lang="en-US" altLang="zh-CN" dirty="0"/>
              <a:t>= 4 Byes</a:t>
            </a:r>
            <a:r>
              <a:rPr lang="en-US" dirty="0"/>
              <a:t>)</a:t>
            </a:r>
          </a:p>
          <a:p>
            <a:endParaRPr lang="en-US" dirty="0"/>
          </a:p>
        </p:txBody>
      </p:sp>
    </p:spTree>
    <p:extLst>
      <p:ext uri="{BB962C8B-B14F-4D97-AF65-F5344CB8AC3E}">
        <p14:creationId xmlns:p14="http://schemas.microsoft.com/office/powerpoint/2010/main" val="36813964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Rot="1" noChangeAspect="1" noChangeArrowheads="1" noTextEdit="1"/>
          </p:cNvSpPr>
          <p:nvPr>
            <p:ph type="sldImg"/>
          </p:nvPr>
        </p:nvSpPr>
        <p:spPr bwMode="auto">
          <a:xfrm>
            <a:off x="403225" y="587375"/>
            <a:ext cx="6070600" cy="3416300"/>
          </a:xfrm>
          <a:noFill/>
          <a:ln>
            <a:solidFill>
              <a:srgbClr val="000000"/>
            </a:solidFill>
            <a:miter lim="800000"/>
            <a:headEnd/>
            <a:tailEnd/>
          </a:ln>
        </p:spPr>
      </p:sp>
      <p:sp>
        <p:nvSpPr>
          <p:cNvPr id="44035" name="Rectangle 3"/>
          <p:cNvSpPr>
            <a:spLocks noGrp="1" noChangeArrowheads="1"/>
          </p:cNvSpPr>
          <p:nvPr>
            <p:ph type="body" idx="1"/>
          </p:nvPr>
        </p:nvSpPr>
        <p:spPr bwMode="auto">
          <a:xfrm>
            <a:off x="515938" y="4343400"/>
            <a:ext cx="5910262" cy="4114800"/>
          </a:xfrm>
          <a:noFill/>
        </p:spPr>
        <p:txBody>
          <a:bodyPr wrap="square" lIns="91422" tIns="45711" rIns="91422" bIns="45711" numCol="1" anchor="t" anchorCtr="0" compatLnSpc="1">
            <a:prstTxWarp prst="textNoShape">
              <a:avLst/>
            </a:prstTxWarp>
          </a:bodyPr>
          <a:lstStyle/>
          <a:p>
            <a:pPr eaLnBrk="1" hangingPunct="1">
              <a:spcBef>
                <a:spcPct val="0"/>
              </a:spcBef>
            </a:pPr>
            <a:r>
              <a:rPr lang="en-US"/>
              <a:t>For class handout</a:t>
            </a:r>
          </a:p>
        </p:txBody>
      </p:sp>
    </p:spTree>
    <p:extLst>
      <p:ext uri="{BB962C8B-B14F-4D97-AF65-F5344CB8AC3E}">
        <p14:creationId xmlns:p14="http://schemas.microsoft.com/office/powerpoint/2010/main" val="26711403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Rectangle 2"/>
          <p:cNvSpPr>
            <a:spLocks noGrp="1" noRot="1" noChangeAspect="1" noChangeArrowheads="1" noTextEdit="1"/>
          </p:cNvSpPr>
          <p:nvPr>
            <p:ph type="sldImg"/>
          </p:nvPr>
        </p:nvSpPr>
        <p:spPr>
          <a:xfrm>
            <a:off x="403225" y="587375"/>
            <a:ext cx="6070600" cy="3416300"/>
          </a:xfrm>
        </p:spPr>
      </p:sp>
      <p:sp>
        <p:nvSpPr>
          <p:cNvPr id="1661955" name="Rectangle 3"/>
          <p:cNvSpPr>
            <a:spLocks noGrp="1" noChangeArrowheads="1"/>
          </p:cNvSpPr>
          <p:nvPr>
            <p:ph type="body" idx="1"/>
          </p:nvPr>
        </p:nvSpPr>
        <p:spPr>
          <a:xfrm>
            <a:off x="516434" y="4343704"/>
            <a:ext cx="5909964" cy="4113892"/>
          </a:xfrm>
          <a:ln/>
        </p:spPr>
        <p:txBody>
          <a:bodyPr lIns="91422" tIns="45711" rIns="91422" bIns="45711"/>
          <a:lstStyle/>
          <a:p>
            <a:r>
              <a:rPr lang="en-US" dirty="0"/>
              <a:t>For lecture</a:t>
            </a:r>
          </a:p>
          <a:p>
            <a:r>
              <a:rPr lang="en-US" dirty="0"/>
              <a:t>Valid bit indicates whether an entry contains valid information – if the bit is not set, there cannot be a match for this block One word blocks</a:t>
            </a:r>
          </a:p>
          <a:p>
            <a:r>
              <a:rPr lang="en-US" dirty="0"/>
              <a:t>Two low order bits (xx) define the byte in the block (1 word </a:t>
            </a:r>
            <a:r>
              <a:rPr lang="en-US" altLang="zh-CN" dirty="0"/>
              <a:t>= 4 Byes</a:t>
            </a:r>
            <a:r>
              <a:rPr lang="en-US" dirty="0"/>
              <a:t>) </a:t>
            </a:r>
            <a:r>
              <a:rPr lang="en-US" sz="1200" dirty="0"/>
              <a:t>(i.e., modulo the number of blocks in the cache)</a:t>
            </a:r>
            <a:endParaRPr lang="en-US" dirty="0"/>
          </a:p>
          <a:p>
            <a:r>
              <a:rPr lang="en-US" dirty="0"/>
              <a:t> </a:t>
            </a:r>
          </a:p>
        </p:txBody>
      </p:sp>
    </p:spTree>
    <p:extLst>
      <p:ext uri="{BB962C8B-B14F-4D97-AF65-F5344CB8AC3E}">
        <p14:creationId xmlns:p14="http://schemas.microsoft.com/office/powerpoint/2010/main" val="12460699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Rectangle 2"/>
          <p:cNvSpPr>
            <a:spLocks noGrp="1" noRot="1" noChangeAspect="1" noChangeArrowheads="1" noTextEdit="1"/>
          </p:cNvSpPr>
          <p:nvPr>
            <p:ph type="sldImg"/>
          </p:nvPr>
        </p:nvSpPr>
        <p:spPr>
          <a:xfrm>
            <a:off x="403225" y="587375"/>
            <a:ext cx="6070600" cy="3416300"/>
          </a:xfrm>
        </p:spPr>
      </p:sp>
      <p:sp>
        <p:nvSpPr>
          <p:cNvPr id="1661955" name="Rectangle 3"/>
          <p:cNvSpPr>
            <a:spLocks noGrp="1" noChangeArrowheads="1"/>
          </p:cNvSpPr>
          <p:nvPr>
            <p:ph type="body" idx="1"/>
          </p:nvPr>
        </p:nvSpPr>
        <p:spPr>
          <a:xfrm>
            <a:off x="516434" y="4343704"/>
            <a:ext cx="5909964" cy="4113892"/>
          </a:xfrm>
          <a:ln/>
        </p:spPr>
        <p:txBody>
          <a:bodyPr lIns="91422" tIns="45711" rIns="91422" bIns="45711"/>
          <a:lstStyle/>
          <a:p>
            <a:r>
              <a:rPr lang="en-US" dirty="0"/>
              <a:t>For lecture</a:t>
            </a:r>
          </a:p>
          <a:p>
            <a:r>
              <a:rPr lang="en-US" dirty="0"/>
              <a:t>Valid bit indicates whether an entry contains valid information – if the bit is not set, there cannot be a match for this block One word blocks</a:t>
            </a:r>
          </a:p>
          <a:p>
            <a:r>
              <a:rPr lang="en-US" dirty="0"/>
              <a:t>Two low order bits (xx) define the byte in the block (1 word </a:t>
            </a:r>
            <a:r>
              <a:rPr lang="en-US" altLang="zh-CN" dirty="0"/>
              <a:t>= 4 Byes</a:t>
            </a:r>
            <a:r>
              <a:rPr lang="en-US" dirty="0"/>
              <a:t>) </a:t>
            </a:r>
            <a:r>
              <a:rPr lang="en-US" sz="1200" dirty="0"/>
              <a:t>(i.e., modulo the number of blocks in the cache)</a:t>
            </a:r>
            <a:endParaRPr lang="en-US" dirty="0"/>
          </a:p>
          <a:p>
            <a:r>
              <a:rPr lang="en-US" dirty="0"/>
              <a:t> </a:t>
            </a:r>
          </a:p>
        </p:txBody>
      </p:sp>
    </p:spTree>
    <p:extLst>
      <p:ext uri="{BB962C8B-B14F-4D97-AF65-F5344CB8AC3E}">
        <p14:creationId xmlns:p14="http://schemas.microsoft.com/office/powerpoint/2010/main" val="3866598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Rectangle 2"/>
          <p:cNvSpPr>
            <a:spLocks noGrp="1" noRot="1" noChangeAspect="1" noChangeArrowheads="1" noTextEdit="1"/>
          </p:cNvSpPr>
          <p:nvPr>
            <p:ph type="sldImg"/>
          </p:nvPr>
        </p:nvSpPr>
        <p:spPr>
          <a:xfrm>
            <a:off x="403225" y="587375"/>
            <a:ext cx="6070600" cy="3416300"/>
          </a:xfrm>
        </p:spPr>
      </p:sp>
      <p:sp>
        <p:nvSpPr>
          <p:cNvPr id="1661955" name="Rectangle 3"/>
          <p:cNvSpPr>
            <a:spLocks noGrp="1" noChangeArrowheads="1"/>
          </p:cNvSpPr>
          <p:nvPr>
            <p:ph type="body" idx="1"/>
          </p:nvPr>
        </p:nvSpPr>
        <p:spPr>
          <a:xfrm>
            <a:off x="516434" y="4343704"/>
            <a:ext cx="5909964" cy="4113892"/>
          </a:xfrm>
          <a:ln/>
        </p:spPr>
        <p:txBody>
          <a:bodyPr lIns="91422" tIns="45711" rIns="91422" bIns="45711"/>
          <a:lstStyle/>
          <a:p>
            <a:r>
              <a:rPr lang="en-US" dirty="0"/>
              <a:t>For lecture</a:t>
            </a:r>
          </a:p>
          <a:p>
            <a:r>
              <a:rPr lang="en-US" dirty="0"/>
              <a:t>Valid bit indicates whether an entry contains valid information – if the bit is not set, there cannot be a match for this block One word blocks</a:t>
            </a:r>
          </a:p>
          <a:p>
            <a:r>
              <a:rPr lang="en-US" dirty="0"/>
              <a:t>Two low order bits (xx) define the byte in the block (1 word </a:t>
            </a:r>
            <a:r>
              <a:rPr lang="en-US" altLang="zh-CN" dirty="0"/>
              <a:t>= 4 Byes</a:t>
            </a:r>
            <a:r>
              <a:rPr lang="en-US" dirty="0"/>
              <a:t>) </a:t>
            </a:r>
            <a:r>
              <a:rPr lang="en-US" sz="1200" dirty="0"/>
              <a:t>(i.e., modulo the number of blocks in the cache)</a:t>
            </a:r>
            <a:endParaRPr lang="en-US" dirty="0"/>
          </a:p>
          <a:p>
            <a:r>
              <a:rPr lang="en-US" dirty="0"/>
              <a:t> </a:t>
            </a:r>
          </a:p>
        </p:txBody>
      </p:sp>
    </p:spTree>
    <p:extLst>
      <p:ext uri="{BB962C8B-B14F-4D97-AF65-F5344CB8AC3E}">
        <p14:creationId xmlns:p14="http://schemas.microsoft.com/office/powerpoint/2010/main" val="29238111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Rot="1" noChangeAspect="1" noChangeArrowheads="1" noTextEdit="1"/>
          </p:cNvSpPr>
          <p:nvPr>
            <p:ph type="sldImg"/>
          </p:nvPr>
        </p:nvSpPr>
        <p:spPr bwMode="auto">
          <a:xfrm>
            <a:off x="403225" y="587375"/>
            <a:ext cx="6070600" cy="3416300"/>
          </a:xfrm>
          <a:noFill/>
          <a:ln>
            <a:solidFill>
              <a:srgbClr val="000000"/>
            </a:solidFill>
            <a:miter lim="800000"/>
            <a:headEnd/>
            <a:tailEnd/>
          </a:ln>
        </p:spPr>
      </p:sp>
      <p:sp>
        <p:nvSpPr>
          <p:cNvPr id="50179" name="Rectangle 3"/>
          <p:cNvSpPr>
            <a:spLocks noGrp="1" noChangeArrowheads="1"/>
          </p:cNvSpPr>
          <p:nvPr>
            <p:ph type="body" idx="1"/>
          </p:nvPr>
        </p:nvSpPr>
        <p:spPr bwMode="auto">
          <a:xfrm>
            <a:off x="515938" y="4343400"/>
            <a:ext cx="5910262" cy="4114800"/>
          </a:xfrm>
          <a:noFill/>
        </p:spPr>
        <p:txBody>
          <a:bodyPr wrap="square" lIns="91422" tIns="45711" rIns="91422" bIns="45711" numCol="1" anchor="t" anchorCtr="0" compatLnSpc="1">
            <a:prstTxWarp prst="textNoShape">
              <a:avLst/>
            </a:prstTxWarp>
          </a:bodyPr>
          <a:lstStyle/>
          <a:p>
            <a:pPr eaLnBrk="1" hangingPunct="1">
              <a:spcBef>
                <a:spcPct val="0"/>
              </a:spcBef>
            </a:pPr>
            <a:r>
              <a:rPr lang="en-US"/>
              <a:t>For lecture</a:t>
            </a:r>
          </a:p>
          <a:p>
            <a:pPr eaLnBrk="1" hangingPunct="1">
              <a:spcBef>
                <a:spcPct val="0"/>
              </a:spcBef>
            </a:pPr>
            <a:endParaRPr lang="en-US"/>
          </a:p>
          <a:p>
            <a:pPr eaLnBrk="1" hangingPunct="1">
              <a:spcBef>
                <a:spcPct val="0"/>
              </a:spcBef>
            </a:pPr>
            <a:r>
              <a:rPr lang="en-US"/>
              <a:t>Another sample string to try 0 1 2 3 0 8 11 0 3</a:t>
            </a:r>
          </a:p>
        </p:txBody>
      </p:sp>
    </p:spTree>
    <p:extLst>
      <p:ext uri="{BB962C8B-B14F-4D97-AF65-F5344CB8AC3E}">
        <p14:creationId xmlns:p14="http://schemas.microsoft.com/office/powerpoint/2010/main" val="35662759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Rectangle 2"/>
          <p:cNvSpPr>
            <a:spLocks noGrp="1" noRot="1" noChangeAspect="1" noChangeArrowheads="1" noTextEdit="1"/>
          </p:cNvSpPr>
          <p:nvPr>
            <p:ph type="sldImg"/>
          </p:nvPr>
        </p:nvSpPr>
        <p:spPr>
          <a:xfrm>
            <a:off x="403225" y="587375"/>
            <a:ext cx="6070600" cy="3416300"/>
          </a:xfrm>
        </p:spPr>
      </p:sp>
      <p:sp>
        <p:nvSpPr>
          <p:cNvPr id="1661955" name="Rectangle 3"/>
          <p:cNvSpPr>
            <a:spLocks noGrp="1" noChangeArrowheads="1"/>
          </p:cNvSpPr>
          <p:nvPr>
            <p:ph type="body" idx="1"/>
          </p:nvPr>
        </p:nvSpPr>
        <p:spPr>
          <a:xfrm>
            <a:off x="516434" y="4343704"/>
            <a:ext cx="5909964" cy="4113892"/>
          </a:xfrm>
          <a:ln/>
        </p:spPr>
        <p:txBody>
          <a:bodyPr lIns="91422" tIns="45711" rIns="91422" bIns="45711"/>
          <a:lstStyle/>
          <a:p>
            <a:r>
              <a:rPr lang="en-US" dirty="0"/>
              <a:t>For lecture</a:t>
            </a:r>
          </a:p>
          <a:p>
            <a:r>
              <a:rPr lang="en-US" dirty="0"/>
              <a:t>Valid bit indicates whether an entry contains valid information – if the bit is not set, there cannot be a match for this block One word blocks</a:t>
            </a:r>
          </a:p>
          <a:p>
            <a:r>
              <a:rPr lang="en-US" dirty="0"/>
              <a:t>Two low order bits (xx) define the byte in the block (1 word </a:t>
            </a:r>
            <a:r>
              <a:rPr lang="en-US" altLang="zh-CN" dirty="0"/>
              <a:t>= 4 Byes</a:t>
            </a:r>
            <a:r>
              <a:rPr lang="en-US" dirty="0"/>
              <a:t>) </a:t>
            </a:r>
            <a:r>
              <a:rPr lang="en-US" sz="1200" dirty="0"/>
              <a:t>(i.e., modulo the number of blocks in the cache)</a:t>
            </a:r>
            <a:endParaRPr lang="en-US" dirty="0"/>
          </a:p>
          <a:p>
            <a:r>
              <a:rPr lang="en-US" dirty="0"/>
              <a:t> </a:t>
            </a:r>
          </a:p>
        </p:txBody>
      </p:sp>
    </p:spTree>
    <p:extLst>
      <p:ext uri="{BB962C8B-B14F-4D97-AF65-F5344CB8AC3E}">
        <p14:creationId xmlns:p14="http://schemas.microsoft.com/office/powerpoint/2010/main" val="2126696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Rectangle 2"/>
          <p:cNvSpPr>
            <a:spLocks noGrp="1" noRot="1" noChangeAspect="1" noChangeArrowheads="1" noTextEdit="1"/>
          </p:cNvSpPr>
          <p:nvPr>
            <p:ph type="sldImg"/>
          </p:nvPr>
        </p:nvSpPr>
        <p:spPr>
          <a:xfrm>
            <a:off x="403225" y="587375"/>
            <a:ext cx="6070600" cy="3416300"/>
          </a:xfrm>
        </p:spPr>
      </p:sp>
      <p:sp>
        <p:nvSpPr>
          <p:cNvPr id="1661955" name="Rectangle 3"/>
          <p:cNvSpPr>
            <a:spLocks noGrp="1" noChangeArrowheads="1"/>
          </p:cNvSpPr>
          <p:nvPr>
            <p:ph type="body" idx="1"/>
          </p:nvPr>
        </p:nvSpPr>
        <p:spPr>
          <a:xfrm>
            <a:off x="516434" y="4343704"/>
            <a:ext cx="5909964" cy="4113892"/>
          </a:xfrm>
          <a:ln/>
        </p:spPr>
        <p:txBody>
          <a:bodyPr lIns="91422" tIns="45711" rIns="91422" bIns="45711"/>
          <a:lstStyle/>
          <a:p>
            <a:r>
              <a:rPr lang="en-US" dirty="0"/>
              <a:t>For lecture</a:t>
            </a:r>
          </a:p>
          <a:p>
            <a:r>
              <a:rPr lang="en-US" dirty="0"/>
              <a:t>Valid bit indicates whether an entry contains valid information – if the bit is not set, there cannot be a match for this block One word blocks</a:t>
            </a:r>
          </a:p>
          <a:p>
            <a:r>
              <a:rPr lang="en-US" dirty="0"/>
              <a:t>Two low order bits (xx) define the byte in the block (1 word </a:t>
            </a:r>
            <a:r>
              <a:rPr lang="en-US" altLang="zh-CN" dirty="0"/>
              <a:t>= 4 Byes</a:t>
            </a:r>
            <a:r>
              <a:rPr lang="en-US" dirty="0"/>
              <a:t>) </a:t>
            </a:r>
            <a:r>
              <a:rPr lang="en-US" sz="1200" dirty="0"/>
              <a:t>(i.e., modulo the number of blocks in the cache)</a:t>
            </a:r>
            <a:endParaRPr lang="en-US" dirty="0"/>
          </a:p>
          <a:p>
            <a:r>
              <a:rPr lang="en-US" dirty="0"/>
              <a:t> </a:t>
            </a:r>
          </a:p>
        </p:txBody>
      </p:sp>
    </p:spTree>
    <p:extLst>
      <p:ext uri="{BB962C8B-B14F-4D97-AF65-F5344CB8AC3E}">
        <p14:creationId xmlns:p14="http://schemas.microsoft.com/office/powerpoint/2010/main" val="10605392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Rectangle 2"/>
          <p:cNvSpPr>
            <a:spLocks noGrp="1" noRot="1" noChangeAspect="1" noChangeArrowheads="1" noTextEdit="1"/>
          </p:cNvSpPr>
          <p:nvPr>
            <p:ph type="sldImg"/>
          </p:nvPr>
        </p:nvSpPr>
        <p:spPr>
          <a:xfrm>
            <a:off x="403225" y="587375"/>
            <a:ext cx="6070600" cy="3416300"/>
          </a:xfrm>
        </p:spPr>
      </p:sp>
      <p:sp>
        <p:nvSpPr>
          <p:cNvPr id="1661955" name="Rectangle 3"/>
          <p:cNvSpPr>
            <a:spLocks noGrp="1" noChangeArrowheads="1"/>
          </p:cNvSpPr>
          <p:nvPr>
            <p:ph type="body" idx="1"/>
          </p:nvPr>
        </p:nvSpPr>
        <p:spPr>
          <a:xfrm>
            <a:off x="516434" y="4343704"/>
            <a:ext cx="5909964" cy="4113892"/>
          </a:xfrm>
          <a:ln/>
        </p:spPr>
        <p:txBody>
          <a:bodyPr lIns="91422" tIns="45711" rIns="91422" bIns="45711"/>
          <a:lstStyle/>
          <a:p>
            <a:r>
              <a:rPr lang="en-US" dirty="0"/>
              <a:t>For lecture</a:t>
            </a:r>
          </a:p>
          <a:p>
            <a:r>
              <a:rPr lang="en-US" dirty="0"/>
              <a:t>Valid bit indicates whether an entry contains valid information – if the bit is not set, there cannot be a match for this block One word blocks</a:t>
            </a:r>
          </a:p>
          <a:p>
            <a:r>
              <a:rPr lang="en-US" dirty="0"/>
              <a:t>Two low order bits (xx) define the byte in the block (1 word </a:t>
            </a:r>
            <a:r>
              <a:rPr lang="en-US" altLang="zh-CN" dirty="0"/>
              <a:t>= 4 Byes</a:t>
            </a:r>
            <a:r>
              <a:rPr lang="en-US" dirty="0"/>
              <a:t>) </a:t>
            </a:r>
            <a:r>
              <a:rPr lang="en-US" sz="1200" dirty="0"/>
              <a:t>(i.e., modulo the number of blocks in the cache)</a:t>
            </a:r>
            <a:endParaRPr lang="en-US" dirty="0"/>
          </a:p>
          <a:p>
            <a:r>
              <a:rPr lang="en-US" dirty="0"/>
              <a:t> </a:t>
            </a:r>
          </a:p>
        </p:txBody>
      </p:sp>
    </p:spTree>
    <p:extLst>
      <p:ext uri="{BB962C8B-B14F-4D97-AF65-F5344CB8AC3E}">
        <p14:creationId xmlns:p14="http://schemas.microsoft.com/office/powerpoint/2010/main" val="36395261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EF97FDFF-7B9F-7D4D-BFC0-AAD1F3D3D3CB}" type="slidenum">
              <a:rPr lang="en-US" smtClean="0"/>
              <a:pPr/>
              <a:t>44</a:t>
            </a:fld>
            <a:endParaRPr lang="en-US"/>
          </a:p>
        </p:txBody>
      </p:sp>
    </p:spTree>
    <p:extLst>
      <p:ext uri="{BB962C8B-B14F-4D97-AF65-F5344CB8AC3E}">
        <p14:creationId xmlns:p14="http://schemas.microsoft.com/office/powerpoint/2010/main" val="2317117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marL="0" marR="0" lvl="0" indent="0" algn="l" defTabSz="863600" rtl="0" eaLnBrk="0" fontAlgn="base" latinLnBrk="0" hangingPunct="0">
              <a:lnSpc>
                <a:spcPct val="100000"/>
              </a:lnSpc>
              <a:spcBef>
                <a:spcPct val="0"/>
              </a:spcBef>
              <a:spcAft>
                <a:spcPct val="0"/>
              </a:spcAft>
              <a:buClrTx/>
              <a:buSzTx/>
              <a:buFontTx/>
              <a:buNone/>
              <a:tabLst/>
              <a:defRPr/>
            </a:pPr>
            <a:r>
              <a:rPr kumimoji="0" lang="en-US" sz="1000" b="0" i="1" u="none" strike="noStrike" kern="1200" cap="none" spc="0" normalizeH="0" baseline="0" noProof="0">
                <a:ln>
                  <a:noFill/>
                </a:ln>
                <a:solidFill>
                  <a:srgbClr val="0000FF"/>
                </a:solidFill>
                <a:effectLst/>
                <a:uLnTx/>
                <a:uFillTx/>
                <a:latin typeface="Times New Roman" charset="0"/>
                <a:ea typeface="+mn-ea"/>
                <a:cs typeface="+mn-cs"/>
              </a:rPr>
              <a:t>CS252 S05</a:t>
            </a:r>
          </a:p>
        </p:txBody>
      </p:sp>
      <p:sp>
        <p:nvSpPr>
          <p:cNvPr id="7" name="Rectangle 5"/>
          <p:cNvSpPr>
            <a:spLocks noGrp="1" noChangeArrowheads="1"/>
          </p:cNvSpPr>
          <p:nvPr>
            <p:ph type="sldNum" sz="quarter" idx="5"/>
          </p:nvPr>
        </p:nvSpPr>
        <p:spPr>
          <a:ln/>
        </p:spPr>
        <p:txBody>
          <a:bodyPr/>
          <a:lstStyle/>
          <a:p>
            <a:pPr marL="0" marR="0" lvl="0" indent="0" algn="r" defTabSz="863600" rtl="0" eaLnBrk="0" fontAlgn="base" latinLnBrk="0" hangingPunct="0">
              <a:lnSpc>
                <a:spcPct val="100000"/>
              </a:lnSpc>
              <a:spcBef>
                <a:spcPct val="0"/>
              </a:spcBef>
              <a:spcAft>
                <a:spcPct val="0"/>
              </a:spcAft>
              <a:buClrTx/>
              <a:buSzTx/>
              <a:buFontTx/>
              <a:buNone/>
              <a:tabLst/>
              <a:defRPr/>
            </a:pPr>
            <a:fld id="{58D2B161-8397-9A4F-8916-FEA3F11FAB3E}" type="slidenum">
              <a:rPr kumimoji="0" lang="en-US" sz="1000" b="0" i="1" u="none" strike="noStrike" kern="1200" cap="none" spc="0" normalizeH="0" baseline="0" noProof="0">
                <a:ln>
                  <a:noFill/>
                </a:ln>
                <a:solidFill>
                  <a:srgbClr val="0000FF"/>
                </a:solidFill>
                <a:effectLst/>
                <a:uLnTx/>
                <a:uFillTx/>
                <a:latin typeface="Times New Roman" charset="0"/>
                <a:ea typeface="+mn-ea"/>
                <a:cs typeface="+mn-cs"/>
              </a:rPr>
              <a:pPr marL="0" marR="0" lvl="0" indent="0" algn="r" defTabSz="863600" rtl="0" eaLnBrk="0" fontAlgn="base" latinLnBrk="0" hangingPunct="0">
                <a:lnSpc>
                  <a:spcPct val="100000"/>
                </a:lnSpc>
                <a:spcBef>
                  <a:spcPct val="0"/>
                </a:spcBef>
                <a:spcAft>
                  <a:spcPct val="0"/>
                </a:spcAft>
                <a:buClrTx/>
                <a:buSzTx/>
                <a:buFontTx/>
                <a:buNone/>
                <a:tabLst/>
                <a:defRPr/>
              </a:pPr>
              <a:t>6</a:t>
            </a:fld>
            <a:endParaRPr kumimoji="0" lang="en-US" sz="1000" b="0" i="1" u="none" strike="noStrike" kern="1200" cap="none" spc="0" normalizeH="0" baseline="0" noProof="0">
              <a:ln>
                <a:noFill/>
              </a:ln>
              <a:solidFill>
                <a:srgbClr val="0000FF"/>
              </a:solidFill>
              <a:effectLst/>
              <a:uLnTx/>
              <a:uFillTx/>
              <a:latin typeface="Times New Roman" charset="0"/>
              <a:ea typeface="+mn-ea"/>
              <a:cs typeface="+mn-cs"/>
            </a:endParaRPr>
          </a:p>
        </p:txBody>
      </p:sp>
      <p:sp>
        <p:nvSpPr>
          <p:cNvPr id="1427458" name="Rectangle 2"/>
          <p:cNvSpPr>
            <a:spLocks noGrp="1" noRot="1" noChangeAspect="1" noChangeArrowheads="1" noTextEdit="1"/>
          </p:cNvSpPr>
          <p:nvPr>
            <p:ph type="sldImg"/>
          </p:nvPr>
        </p:nvSpPr>
        <p:spPr bwMode="auto">
          <a:xfrm>
            <a:off x="471488" y="727075"/>
            <a:ext cx="6370637" cy="3584575"/>
          </a:xfrm>
          <a:prstGeom prst="rect">
            <a:avLst/>
          </a:prstGeom>
          <a:solidFill>
            <a:srgbClr val="FFFFFF"/>
          </a:solidFill>
          <a:ln>
            <a:solidFill>
              <a:srgbClr val="000000"/>
            </a:solidFill>
            <a:miter lim="800000"/>
            <a:headEnd/>
            <a:tailEnd/>
          </a:ln>
        </p:spPr>
      </p:sp>
      <p:sp>
        <p:nvSpPr>
          <p:cNvPr id="1427459" name="Rectangle 3"/>
          <p:cNvSpPr>
            <a:spLocks noGrp="1" noChangeArrowheads="1"/>
          </p:cNvSpPr>
          <p:nvPr>
            <p:ph type="body" idx="1"/>
          </p:nvPr>
        </p:nvSpPr>
        <p:spPr bwMode="auto">
          <a:xfrm>
            <a:off x="974725" y="4557713"/>
            <a:ext cx="5364163" cy="4322762"/>
          </a:xfrm>
          <a:prstGeom prst="rect">
            <a:avLst/>
          </a:prstGeom>
          <a:solidFill>
            <a:srgbClr val="FFFFFF"/>
          </a:solidFill>
          <a:ln>
            <a:solidFill>
              <a:srgbClr val="000000"/>
            </a:solidFill>
            <a:miter lim="800000"/>
            <a:headEnd/>
            <a:tailEnd/>
          </a:ln>
        </p:spPr>
        <p:txBody>
          <a:bodyPr lIns="95118" tIns="47558" rIns="95118" bIns="47558">
            <a:prstTxWarp prst="textNoShape">
              <a:avLst/>
            </a:prstTxWarp>
          </a:bodyPr>
          <a:lstStyle/>
          <a:p>
            <a:r>
              <a:rPr lang="en-US" dirty="0"/>
              <a:t>Due to cost</a:t>
            </a:r>
          </a:p>
          <a:p>
            <a:r>
              <a:rPr lang="en-US" dirty="0"/>
              <a:t>Due to size of DRAM</a:t>
            </a:r>
          </a:p>
          <a:p>
            <a:r>
              <a:rPr lang="en-US" dirty="0"/>
              <a:t>Due to cost and wire delays (wires on-chip cost much less, and are faster)</a:t>
            </a:r>
          </a:p>
          <a:p>
            <a:endParaRPr lang="en-US" dirty="0"/>
          </a:p>
          <a:p>
            <a:r>
              <a:rPr lang="en-US" dirty="0">
                <a:ea typeface="ＭＳ Ｐゴシック" pitchFamily="34" charset="-128"/>
              </a:rPr>
              <a:t>When accessing a memory address, one of two things can happen: </a:t>
            </a:r>
          </a:p>
          <a:p>
            <a:pPr lvl="1"/>
            <a:r>
              <a:rPr lang="en-US" dirty="0">
                <a:solidFill>
                  <a:srgbClr val="FF0000"/>
                </a:solidFill>
                <a:ea typeface="ＭＳ Ｐゴシック" pitchFamily="34" charset="-128"/>
              </a:rPr>
              <a:t>Cache hit:</a:t>
            </a:r>
            <a:r>
              <a:rPr lang="en-US" dirty="0">
                <a:ea typeface="ＭＳ Ｐゴシック" pitchFamily="34" charset="-128"/>
              </a:rPr>
              <a:t> </a:t>
            </a:r>
            <a:br>
              <a:rPr lang="en-US" dirty="0">
                <a:ea typeface="ＭＳ Ｐゴシック" pitchFamily="34" charset="-128"/>
              </a:rPr>
            </a:br>
            <a:r>
              <a:rPr lang="en-US" dirty="0">
                <a:ea typeface="ＭＳ Ｐゴシック" pitchFamily="34" charset="-128"/>
              </a:rPr>
              <a:t>cache block is valid and refers to the proper memory address, so read from cache (fast)</a:t>
            </a:r>
          </a:p>
          <a:p>
            <a:pPr lvl="1"/>
            <a:r>
              <a:rPr lang="en-US" dirty="0">
                <a:solidFill>
                  <a:srgbClr val="FF0000"/>
                </a:solidFill>
                <a:ea typeface="ＭＳ Ｐゴシック" pitchFamily="34" charset="-128"/>
              </a:rPr>
              <a:t>Cache miss: </a:t>
            </a:r>
            <a:br>
              <a:rPr lang="en-US" dirty="0">
                <a:ea typeface="ＭＳ Ｐゴシック" pitchFamily="34" charset="-128"/>
              </a:rPr>
            </a:br>
            <a:r>
              <a:rPr lang="en-US" dirty="0">
                <a:ea typeface="ＭＳ Ｐゴシック" pitchFamily="34" charset="-128"/>
              </a:rPr>
              <a:t>cache block is invalid, or refers to the wrong memory address, so read from memory (slow)</a:t>
            </a:r>
          </a:p>
          <a:p>
            <a:endParaRPr lang="en-US" dirty="0"/>
          </a:p>
        </p:txBody>
      </p:sp>
    </p:spTree>
    <p:extLst>
      <p:ext uri="{BB962C8B-B14F-4D97-AF65-F5344CB8AC3E}">
        <p14:creationId xmlns:p14="http://schemas.microsoft.com/office/powerpoint/2010/main" val="40635820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080D4A-D8A7-B1A8-0E22-ABD23F5F31B0}"/>
            </a:ext>
          </a:extLst>
        </p:cNvPr>
        <p:cNvGrpSpPr/>
        <p:nvPr/>
      </p:nvGrpSpPr>
      <p:grpSpPr>
        <a:xfrm>
          <a:off x="0" y="0"/>
          <a:ext cx="0" cy="0"/>
          <a:chOff x="0" y="0"/>
          <a:chExt cx="0" cy="0"/>
        </a:xfrm>
      </p:grpSpPr>
      <p:sp>
        <p:nvSpPr>
          <p:cNvPr id="50178" name="Rectangle 2">
            <a:extLst>
              <a:ext uri="{FF2B5EF4-FFF2-40B4-BE49-F238E27FC236}">
                <a16:creationId xmlns:a16="http://schemas.microsoft.com/office/drawing/2014/main" id="{16A99A93-6DAA-E5C0-E375-DD8533453DC2}"/>
              </a:ext>
            </a:extLst>
          </p:cNvPr>
          <p:cNvSpPr>
            <a:spLocks noGrp="1" noRot="1" noChangeAspect="1" noChangeArrowheads="1" noTextEdit="1"/>
          </p:cNvSpPr>
          <p:nvPr>
            <p:ph type="sldImg"/>
          </p:nvPr>
        </p:nvSpPr>
        <p:spPr bwMode="auto">
          <a:xfrm>
            <a:off x="403225" y="587375"/>
            <a:ext cx="6070600" cy="3416300"/>
          </a:xfrm>
          <a:noFill/>
          <a:ln>
            <a:solidFill>
              <a:srgbClr val="000000"/>
            </a:solidFill>
            <a:miter lim="800000"/>
            <a:headEnd/>
            <a:tailEnd/>
          </a:ln>
        </p:spPr>
      </p:sp>
      <p:sp>
        <p:nvSpPr>
          <p:cNvPr id="50179" name="Rectangle 3">
            <a:extLst>
              <a:ext uri="{FF2B5EF4-FFF2-40B4-BE49-F238E27FC236}">
                <a16:creationId xmlns:a16="http://schemas.microsoft.com/office/drawing/2014/main" id="{E77C2227-968B-A54C-EE3E-E194F382C72F}"/>
              </a:ext>
            </a:extLst>
          </p:cNvPr>
          <p:cNvSpPr>
            <a:spLocks noGrp="1" noChangeArrowheads="1"/>
          </p:cNvSpPr>
          <p:nvPr>
            <p:ph type="body" idx="1"/>
          </p:nvPr>
        </p:nvSpPr>
        <p:spPr bwMode="auto">
          <a:xfrm>
            <a:off x="515938" y="4343400"/>
            <a:ext cx="5910262" cy="4114800"/>
          </a:xfrm>
          <a:noFill/>
        </p:spPr>
        <p:txBody>
          <a:bodyPr wrap="square" lIns="91422" tIns="45711" rIns="91422" bIns="45711" numCol="1" anchor="t" anchorCtr="0" compatLnSpc="1">
            <a:prstTxWarp prst="textNoShape">
              <a:avLst/>
            </a:prstTxWarp>
          </a:bodyPr>
          <a:lstStyle/>
          <a:p>
            <a:pPr eaLnBrk="1" hangingPunct="1">
              <a:spcBef>
                <a:spcPct val="0"/>
              </a:spcBef>
            </a:pPr>
            <a:r>
              <a:rPr lang="en-US"/>
              <a:t>For lecture</a:t>
            </a:r>
          </a:p>
          <a:p>
            <a:pPr eaLnBrk="1" hangingPunct="1">
              <a:spcBef>
                <a:spcPct val="0"/>
              </a:spcBef>
            </a:pPr>
            <a:endParaRPr lang="en-US"/>
          </a:p>
          <a:p>
            <a:pPr eaLnBrk="1" hangingPunct="1">
              <a:spcBef>
                <a:spcPct val="0"/>
              </a:spcBef>
            </a:pPr>
            <a:r>
              <a:rPr lang="en-US"/>
              <a:t>Another sample string to try 0 1 2 3 0 8 11 0 3</a:t>
            </a:r>
          </a:p>
        </p:txBody>
      </p:sp>
    </p:spTree>
    <p:extLst>
      <p:ext uri="{BB962C8B-B14F-4D97-AF65-F5344CB8AC3E}">
        <p14:creationId xmlns:p14="http://schemas.microsoft.com/office/powerpoint/2010/main" val="41660214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 cache misses: </a:t>
            </a:r>
          </a:p>
          <a:p>
            <a:r>
              <a:rPr lang="en-US" dirty="0"/>
              <a:t>Consider the following (silly) program that repeatedly accesses an array of 4-Byte </a:t>
            </a:r>
            <a:r>
              <a:rPr lang="en-US" dirty="0" err="1"/>
              <a:t>ints</a:t>
            </a:r>
            <a:r>
              <a:rPr lang="en-US" dirty="0"/>
              <a:t> A[4]</a:t>
            </a:r>
          </a:p>
          <a:p>
            <a:pPr marL="457200" lvl="1" indent="0">
              <a:buNone/>
            </a:pPr>
            <a:r>
              <a:rPr lang="en-US" dirty="0"/>
              <a:t>   for (int i=0; i++, i&lt;10000) {sum += A[0]</a:t>
            </a:r>
            <a:r>
              <a:rPr lang="en-US" altLang="zh-CN" dirty="0"/>
              <a:t>+</a:t>
            </a:r>
            <a:r>
              <a:rPr lang="en-US" dirty="0"/>
              <a:t>A[1]</a:t>
            </a:r>
            <a:r>
              <a:rPr lang="en-US" altLang="zh-CN" dirty="0"/>
              <a:t>+</a:t>
            </a:r>
            <a:r>
              <a:rPr lang="en-US" dirty="0"/>
              <a:t>A[2]</a:t>
            </a:r>
            <a:r>
              <a:rPr lang="en-US" altLang="zh-CN" b="1" dirty="0"/>
              <a:t>+</a:t>
            </a:r>
            <a:r>
              <a:rPr lang="en-US" dirty="0"/>
              <a:t>A[3];}</a:t>
            </a:r>
          </a:p>
          <a:p>
            <a:r>
              <a:rPr lang="en-US" dirty="0"/>
              <a:t>Suppose A[0] starts at memory address 000000, how many cache misses due to reading array A[] for a </a:t>
            </a:r>
            <a:r>
              <a:rPr lang="en-US" dirty="0">
                <a:solidFill>
                  <a:srgbClr val="FF0000"/>
                </a:solidFill>
              </a:rPr>
              <a:t>DM cache </a:t>
            </a:r>
            <a:r>
              <a:rPr lang="en-US" dirty="0"/>
              <a:t>with either 1) the Tag-Set Index-Offset model; or 2) the Set Index-Tag-Offset model? (Assuming that LDR is used to load elements of A[] in every iteration, instead of keeping them in CPU registers.)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46</a:t>
            </a:fld>
            <a:endParaRPr lang="en-US"/>
          </a:p>
        </p:txBody>
      </p:sp>
    </p:spTree>
    <p:extLst>
      <p:ext uri="{BB962C8B-B14F-4D97-AF65-F5344CB8AC3E}">
        <p14:creationId xmlns:p14="http://schemas.microsoft.com/office/powerpoint/2010/main" val="22604804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4 cache misses: </a:t>
            </a:r>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49</a:t>
            </a:fld>
            <a:endParaRPr lang="en-US"/>
          </a:p>
        </p:txBody>
      </p:sp>
    </p:spTree>
    <p:extLst>
      <p:ext uri="{BB962C8B-B14F-4D97-AF65-F5344CB8AC3E}">
        <p14:creationId xmlns:p14="http://schemas.microsoft.com/office/powerpoint/2010/main" val="9403006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42" name="Rectangle 2"/>
          <p:cNvSpPr>
            <a:spLocks noGrp="1" noRot="1" noChangeAspect="1" noChangeArrowheads="1" noTextEdit="1"/>
          </p:cNvSpPr>
          <p:nvPr>
            <p:ph type="sldImg"/>
          </p:nvPr>
        </p:nvSpPr>
        <p:spPr>
          <a:xfrm>
            <a:off x="481013" y="617538"/>
            <a:ext cx="6373812" cy="3586162"/>
          </a:xfrm>
        </p:spPr>
      </p:sp>
      <p:sp>
        <p:nvSpPr>
          <p:cNvPr id="1597443" name="Rectangle 3"/>
          <p:cNvSpPr>
            <a:spLocks noGrp="1" noChangeArrowheads="1"/>
          </p:cNvSpPr>
          <p:nvPr>
            <p:ph type="body" idx="1"/>
          </p:nvPr>
        </p:nvSpPr>
        <p:spPr>
          <a:xfrm>
            <a:off x="550863" y="4560889"/>
            <a:ext cx="6303962" cy="4319587"/>
          </a:xfrm>
          <a:ln/>
        </p:spPr>
        <p:txBody>
          <a:bodyPr lIns="96642" tIns="48321" rIns="96642" bIns="48321"/>
          <a:lstStyle/>
          <a:p>
            <a:r>
              <a:rPr lang="en-US" dirty="0"/>
              <a:t>For lecture</a:t>
            </a:r>
          </a:p>
          <a:p>
            <a:r>
              <a:rPr lang="en-US" dirty="0"/>
              <a:t>Reference</a:t>
            </a:r>
            <a:r>
              <a:rPr lang="en-US" baseline="0" dirty="0"/>
              <a:t> string is word addresses (or block number since we are using one word blocks) – i.e., the low order two bits used to selected the byte in the 32-bit word are ignored</a:t>
            </a:r>
            <a:endParaRPr lang="en-US" dirty="0"/>
          </a:p>
        </p:txBody>
      </p:sp>
    </p:spTree>
    <p:extLst>
      <p:ext uri="{BB962C8B-B14F-4D97-AF65-F5344CB8AC3E}">
        <p14:creationId xmlns:p14="http://schemas.microsoft.com/office/powerpoint/2010/main" val="5169378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22" name="Rectangle 2"/>
          <p:cNvSpPr>
            <a:spLocks noGrp="1" noRot="1" noChangeAspect="1" noChangeArrowheads="1" noTextEdit="1"/>
          </p:cNvSpPr>
          <p:nvPr>
            <p:ph type="sldImg"/>
          </p:nvPr>
        </p:nvSpPr>
        <p:spPr>
          <a:xfrm>
            <a:off x="481013" y="617538"/>
            <a:ext cx="6373812" cy="3586162"/>
          </a:xfrm>
        </p:spPr>
      </p:sp>
      <p:sp>
        <p:nvSpPr>
          <p:cNvPr id="1617923" name="Rectangle 3"/>
          <p:cNvSpPr>
            <a:spLocks noGrp="1" noChangeArrowheads="1"/>
          </p:cNvSpPr>
          <p:nvPr>
            <p:ph type="body" idx="1"/>
          </p:nvPr>
        </p:nvSpPr>
        <p:spPr>
          <a:xfrm>
            <a:off x="550863" y="4560889"/>
            <a:ext cx="6303962" cy="4319587"/>
          </a:xfrm>
          <a:ln/>
        </p:spPr>
        <p:txBody>
          <a:bodyPr lIns="96642" tIns="48321" rIns="96642" bIns="48321"/>
          <a:lstStyle/>
          <a:p>
            <a:r>
              <a:rPr lang="en-US" dirty="0"/>
              <a:t>to take advantage for spatial locality want a cache block that is larger than word </a:t>
            </a:r>
            <a:r>
              <a:rPr lang="en-US" dirty="0" err="1"/>
              <a:t>word</a:t>
            </a:r>
            <a:r>
              <a:rPr lang="en-US" dirty="0"/>
              <a:t> in size.</a:t>
            </a:r>
          </a:p>
          <a:p>
            <a:r>
              <a:rPr lang="en-US" dirty="0"/>
              <a:t>Show the 4-bi</a:t>
            </a:r>
            <a:r>
              <a:rPr lang="en-US" baseline="0" dirty="0"/>
              <a:t>t address mapping – 2-bits of tag, 1-bit of set address (index), 1-bit of word-in-block select</a:t>
            </a:r>
            <a:endParaRPr lang="en-US" dirty="0"/>
          </a:p>
        </p:txBody>
      </p:sp>
    </p:spTree>
    <p:extLst>
      <p:ext uri="{BB962C8B-B14F-4D97-AF65-F5344CB8AC3E}">
        <p14:creationId xmlns:p14="http://schemas.microsoft.com/office/powerpoint/2010/main" val="42774794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D15971-FA28-4E76-8B20-43293303F8CD}"/>
            </a:ext>
          </a:extLst>
        </p:cNvPr>
        <p:cNvGrpSpPr/>
        <p:nvPr/>
      </p:nvGrpSpPr>
      <p:grpSpPr>
        <a:xfrm>
          <a:off x="0" y="0"/>
          <a:ext cx="0" cy="0"/>
          <a:chOff x="0" y="0"/>
          <a:chExt cx="0" cy="0"/>
        </a:xfrm>
      </p:grpSpPr>
      <p:sp>
        <p:nvSpPr>
          <p:cNvPr id="1488898" name="Rectangle 2">
            <a:extLst>
              <a:ext uri="{FF2B5EF4-FFF2-40B4-BE49-F238E27FC236}">
                <a16:creationId xmlns:a16="http://schemas.microsoft.com/office/drawing/2014/main" id="{EAEFB7AB-5711-7743-EAF2-92805F3BA8A7}"/>
              </a:ext>
            </a:extLst>
          </p:cNvPr>
          <p:cNvSpPr>
            <a:spLocks noGrp="1" noRot="1" noChangeAspect="1" noChangeArrowheads="1" noTextEdit="1"/>
          </p:cNvSpPr>
          <p:nvPr>
            <p:ph type="sldImg"/>
          </p:nvPr>
        </p:nvSpPr>
        <p:spPr>
          <a:xfrm>
            <a:off x="479425" y="617538"/>
            <a:ext cx="6373813" cy="3586162"/>
          </a:xfrm>
        </p:spPr>
      </p:sp>
      <p:sp>
        <p:nvSpPr>
          <p:cNvPr id="1488899" name="Rectangle 3">
            <a:extLst>
              <a:ext uri="{FF2B5EF4-FFF2-40B4-BE49-F238E27FC236}">
                <a16:creationId xmlns:a16="http://schemas.microsoft.com/office/drawing/2014/main" id="{4A7DDF2A-8FFE-287E-F9CF-75D7E5ED90FB}"/>
              </a:ext>
            </a:extLst>
          </p:cNvPr>
          <p:cNvSpPr>
            <a:spLocks noGrp="1" noChangeArrowheads="1"/>
          </p:cNvSpPr>
          <p:nvPr>
            <p:ph type="body" idx="1"/>
          </p:nvPr>
        </p:nvSpPr>
        <p:spPr>
          <a:xfrm>
            <a:off x="550334" y="4560570"/>
            <a:ext cx="6304279" cy="4318874"/>
          </a:xfrm>
          <a:ln/>
        </p:spPr>
        <p:txBody>
          <a:bodyPr lIns="96642" tIns="48321" rIns="96642" bIns="48321"/>
          <a:lstStyle/>
          <a:p>
            <a:r>
              <a:rPr lang="en-US" dirty="0"/>
              <a:t>Instead, the memory system of a modern computer consists of a series of black boxes ranging from the fastest to the slowest.</a:t>
            </a:r>
          </a:p>
          <a:p>
            <a:r>
              <a:rPr lang="en-US" dirty="0"/>
              <a:t>Besides variation in speed, these boxes also varies in size (smallest to biggest) and cost.</a:t>
            </a:r>
          </a:p>
          <a:p>
            <a:r>
              <a:rPr lang="en-US" dirty="0"/>
              <a:t>What makes this kind of arrangement work is one of the most important  principle in computer design.  The principle of locality. </a:t>
            </a:r>
            <a:r>
              <a:rPr lang="en-US" dirty="0">
                <a:cs typeface="Arial" charset="0"/>
              </a:rPr>
              <a:t>The principle of locality states that programs access a relatively small portion of the address space at  any instant of time.</a:t>
            </a:r>
            <a:endParaRPr lang="en-US" dirty="0"/>
          </a:p>
          <a:p>
            <a:endParaRPr lang="en-US" dirty="0"/>
          </a:p>
          <a:p>
            <a:r>
              <a:rPr lang="en-US" dirty="0"/>
              <a:t>The design goal is to present the user with as much memory as is available in the cheapest technology (points to the disk).</a:t>
            </a:r>
          </a:p>
          <a:p>
            <a:r>
              <a:rPr lang="en-US" dirty="0"/>
              <a:t>While by taking advantage of the principle of locality, we like to provide the user an average access speed that is very close to the speed that is offered by the fastest technology.</a:t>
            </a:r>
          </a:p>
          <a:p>
            <a:r>
              <a:rPr lang="en-US" dirty="0"/>
              <a:t>(We will go over this slide in detail in the next lectures on caches).</a:t>
            </a:r>
          </a:p>
          <a:p>
            <a:endParaRPr lang="en-US" dirty="0"/>
          </a:p>
          <a:p>
            <a:r>
              <a:rPr lang="en-US" dirty="0"/>
              <a:t>Programmer-invisible hardware mechanism gives illusion of speed of fastest memory with size of largest memory</a:t>
            </a:r>
          </a:p>
          <a:p>
            <a:pPr lvl="1"/>
            <a:r>
              <a:rPr lang="en-US" dirty="0"/>
              <a:t>Works even if you have no idea what a cache is</a:t>
            </a:r>
          </a:p>
          <a:p>
            <a:pPr lvl="1"/>
            <a:r>
              <a:rPr lang="en-US" dirty="0"/>
              <a:t>Performance-oriented programmers sometimes “reverse engineer” cache organization to design data structures and access patterns optimized for a specific cache design</a:t>
            </a:r>
          </a:p>
          <a:p>
            <a:endParaRPr lang="en-US" dirty="0"/>
          </a:p>
          <a:p>
            <a:endParaRPr lang="en-US" dirty="0"/>
          </a:p>
        </p:txBody>
      </p:sp>
    </p:spTree>
    <p:extLst>
      <p:ext uri="{BB962C8B-B14F-4D97-AF65-F5344CB8AC3E}">
        <p14:creationId xmlns:p14="http://schemas.microsoft.com/office/powerpoint/2010/main" val="303682308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 D</a:t>
            </a:r>
            <a:r>
              <a:rPr lang="en-GB" dirty="0" err="1"/>
              <a:t>irect</a:t>
            </a:r>
            <a:r>
              <a:rPr lang="en-GB" dirty="0"/>
              <a:t>-Mapped cache is equivalent to a 1-way set associative cache</a:t>
            </a:r>
          </a:p>
          <a:p>
            <a:r>
              <a:rPr lang="en-GB" dirty="0"/>
              <a:t>A Fully Associative cache of m blocks is equivalent to an m-way set associative cache</a:t>
            </a:r>
          </a:p>
          <a:p>
            <a:endParaRPr lang="en-SE" dirty="0"/>
          </a:p>
          <a:p>
            <a:endParaRPr lang="en-US" dirty="0"/>
          </a:p>
          <a:p>
            <a:endParaRPr lang="en-US" dirty="0"/>
          </a:p>
          <a:p>
            <a:r>
              <a:rPr lang="en-US" dirty="0"/>
              <a:t>Need to compare every tag in each cache set to the memory address; no need to compare tags in different cache sets</a:t>
            </a:r>
          </a:p>
          <a:p>
            <a:pPr lvl="1"/>
            <a:r>
              <a:rPr lang="en-US" dirty="0"/>
              <a:t># HW comparators == # cache blocks in each cache set = # ways = associativity</a:t>
            </a:r>
          </a:p>
          <a:p>
            <a:r>
              <a:rPr lang="en-US" dirty="0">
                <a:solidFill>
                  <a:srgbClr val="0000FF"/>
                </a:solidFill>
              </a:rPr>
              <a:t>Direct Mapped</a:t>
            </a:r>
            <a:r>
              <a:rPr lang="en-US" dirty="0"/>
              <a:t>: a memory block is mapped to one address in cache</a:t>
            </a:r>
          </a:p>
          <a:p>
            <a:pPr lvl="1"/>
            <a:r>
              <a:rPr lang="en-US" dirty="0"/>
              <a:t># cache sets = # cache blocks; each cache set has 1 cache block</a:t>
            </a:r>
          </a:p>
          <a:p>
            <a:pPr lvl="1"/>
            <a:r>
              <a:rPr lang="en-US" dirty="0">
                <a:solidFill>
                  <a:srgbClr val="FF0000"/>
                </a:solidFill>
              </a:rPr>
              <a:t># HW comparators = 1</a:t>
            </a:r>
          </a:p>
          <a:p>
            <a:r>
              <a:rPr lang="en-US" dirty="0">
                <a:solidFill>
                  <a:srgbClr val="0000FF"/>
                </a:solidFill>
              </a:rPr>
              <a:t>Fully Associative</a:t>
            </a:r>
            <a:r>
              <a:rPr lang="en-US" dirty="0"/>
              <a:t>: a memory block can be mapped to any address in cache</a:t>
            </a:r>
          </a:p>
          <a:p>
            <a:pPr lvl="1"/>
            <a:r>
              <a:rPr lang="en-US" dirty="0"/>
              <a:t># cache sets = 1; it contains all cache blocks</a:t>
            </a:r>
          </a:p>
          <a:p>
            <a:pPr lvl="1"/>
            <a:r>
              <a:rPr lang="en-US" altLang="zh-CN" dirty="0">
                <a:solidFill>
                  <a:srgbClr val="FF0000"/>
                </a:solidFill>
              </a:rPr>
              <a:t>#</a:t>
            </a:r>
            <a:r>
              <a:rPr lang="en-US" dirty="0">
                <a:solidFill>
                  <a:srgbClr val="FF0000"/>
                </a:solidFill>
              </a:rPr>
              <a:t> HW comparator</a:t>
            </a:r>
            <a:r>
              <a:rPr lang="en-US" altLang="zh-CN" dirty="0">
                <a:solidFill>
                  <a:srgbClr val="FF0000"/>
                </a:solidFill>
              </a:rPr>
              <a:t>s</a:t>
            </a:r>
            <a:r>
              <a:rPr lang="en-US" dirty="0">
                <a:solidFill>
                  <a:srgbClr val="FF0000"/>
                </a:solidFill>
              </a:rPr>
              <a:t> = # cache blocks, plus a HW mux </a:t>
            </a:r>
          </a:p>
          <a:p>
            <a:r>
              <a:rPr lang="en-US" dirty="0">
                <a:solidFill>
                  <a:srgbClr val="0000FF"/>
                </a:solidFill>
              </a:rPr>
              <a:t>N-way Set Associative</a:t>
            </a:r>
            <a:r>
              <a:rPr lang="en-US" dirty="0"/>
              <a:t>: a memory block can be mapped to one of N possible addresses in cache</a:t>
            </a:r>
          </a:p>
          <a:p>
            <a:pPr lvl="1"/>
            <a:r>
              <a:rPr lang="en-US" dirty="0"/>
              <a:t># cache sets = # cache blocks / N; each cache set has N cache blocks</a:t>
            </a:r>
          </a:p>
          <a:p>
            <a:pPr lvl="1"/>
            <a:r>
              <a:rPr lang="en-US" b="1" i="1" dirty="0"/>
              <a:t>Fully Associative: N = total number of cache blocks</a:t>
            </a:r>
          </a:p>
          <a:p>
            <a:pPr lvl="1"/>
            <a:r>
              <a:rPr lang="en-US" b="1" i="1" dirty="0"/>
              <a:t>Direct Mapped: N = 1</a:t>
            </a:r>
          </a:p>
          <a:p>
            <a:pPr lvl="1"/>
            <a:r>
              <a:rPr lang="en-US" dirty="0">
                <a:solidFill>
                  <a:srgbClr val="FF0000"/>
                </a:solidFill>
              </a:rPr>
              <a:t>N HW comparators, plus a HW mux </a:t>
            </a:r>
          </a:p>
          <a:p>
            <a:endParaRPr lang="en-SE" dirty="0"/>
          </a:p>
        </p:txBody>
      </p:sp>
      <p:sp>
        <p:nvSpPr>
          <p:cNvPr id="4" name="Slide Number Placeholder 3"/>
          <p:cNvSpPr>
            <a:spLocks noGrp="1"/>
          </p:cNvSpPr>
          <p:nvPr>
            <p:ph type="sldNum" sz="quarter" idx="5"/>
          </p:nvPr>
        </p:nvSpPr>
        <p:spPr/>
        <p:txBody>
          <a:bodyPr/>
          <a:lstStyle/>
          <a:p>
            <a:fld id="{EF97FDFF-7B9F-7D4D-BFC0-AAD1F3D3D3CB}" type="slidenum">
              <a:rPr lang="en-US" smtClean="0"/>
              <a:pPr/>
              <a:t>54</a:t>
            </a:fld>
            <a:endParaRPr lang="en-US"/>
          </a:p>
        </p:txBody>
      </p:sp>
    </p:spTree>
    <p:extLst>
      <p:ext uri="{BB962C8B-B14F-4D97-AF65-F5344CB8AC3E}">
        <p14:creationId xmlns:p14="http://schemas.microsoft.com/office/powerpoint/2010/main" val="237726519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Total # cache blocks = Associativity  *  # sets </a:t>
            </a:r>
            <a:r>
              <a:rPr lang="en-US" sz="1200" i="1" dirty="0"/>
              <a:t>= #ways (blocks/set)  × # sets  ×  Bytes/block  </a:t>
            </a:r>
            <a:r>
              <a:rPr lang="en-US" sz="1200" i="1" dirty="0">
                <a:solidFill>
                  <a:srgbClr val="3366FF"/>
                </a:solidFill>
              </a:rPr>
              <a:t>C = N  ×  S  ×  B</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i="1"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r>
              <a:rPr lang="en-US" dirty="0"/>
              <a:t> </a:t>
            </a:r>
          </a:p>
        </p:txBody>
      </p:sp>
      <p:sp>
        <p:nvSpPr>
          <p:cNvPr id="4" name="Slide Number Placeholder 3"/>
          <p:cNvSpPr>
            <a:spLocks noGrp="1"/>
          </p:cNvSpPr>
          <p:nvPr>
            <p:ph type="sldNum" sz="quarter" idx="10"/>
          </p:nvPr>
        </p:nvSpPr>
        <p:spPr/>
        <p:txBody>
          <a:bodyPr/>
          <a:lstStyle/>
          <a:p>
            <a:fld id="{EF97FDFF-7B9F-7D4D-BFC0-AAD1F3D3D3CB}" type="slidenum">
              <a:rPr lang="en-US" smtClean="0"/>
              <a:pPr/>
              <a:t>55</a:t>
            </a:fld>
            <a:endParaRPr lang="en-US"/>
          </a:p>
        </p:txBody>
      </p:sp>
    </p:spTree>
    <p:extLst>
      <p:ext uri="{BB962C8B-B14F-4D97-AF65-F5344CB8AC3E}">
        <p14:creationId xmlns:p14="http://schemas.microsoft.com/office/powerpoint/2010/main" val="27871102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16 Memory blocks = 16 words = 64 bytes =&gt; 6 bits to address all bytes (Memory and cache blocks always have the same size) 4 Cache blocks, 4 bytes (1 word) per block</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4 sets *1 block per set (direct mapped cache) = 4 blocks =</a:t>
            </a:r>
          </a:p>
          <a:p>
            <a:endParaRPr lang="en-US" sz="2000" dirty="0"/>
          </a:p>
          <a:p>
            <a:r>
              <a:rPr lang="en-US" sz="2000" dirty="0"/>
              <a:t># Memory blocks (16) &gt;&gt; # Cache blocks (4)</a:t>
            </a:r>
          </a:p>
          <a:p>
            <a:pPr lvl="1"/>
            <a:r>
              <a:rPr lang="en-US" sz="1600" dirty="0"/>
              <a:t>4 Memory blocks map to each cache block</a:t>
            </a:r>
          </a:p>
          <a:p>
            <a:r>
              <a:rPr lang="en-US" sz="2000" dirty="0"/>
              <a:t>Given a memory block, how to determine which cache set it is mapped to? </a:t>
            </a:r>
          </a:p>
          <a:p>
            <a:pPr lvl="1"/>
            <a:r>
              <a:rPr lang="en-US" sz="1600" dirty="0"/>
              <a:t>Look at </a:t>
            </a:r>
            <a:r>
              <a:rPr lang="en-US" altLang="zh-CN" sz="1600" i="1" dirty="0">
                <a:solidFill>
                  <a:srgbClr val="0000FF"/>
                </a:solidFill>
              </a:rPr>
              <a:t>Set I</a:t>
            </a:r>
            <a:r>
              <a:rPr lang="en-US" sz="1600" i="1" dirty="0">
                <a:solidFill>
                  <a:srgbClr val="0000FF"/>
                </a:solidFill>
              </a:rPr>
              <a:t>ndex</a:t>
            </a:r>
            <a:r>
              <a:rPr lang="en-US" sz="1600" dirty="0"/>
              <a:t>: middle two bits</a:t>
            </a:r>
          </a:p>
          <a:p>
            <a:r>
              <a:rPr lang="en-US" sz="2000" dirty="0"/>
              <a:t>A cache set may contain 1 of 4 possible memory blocks, which exact memory block is mapped to it? </a:t>
            </a:r>
          </a:p>
          <a:p>
            <a:pPr lvl="1"/>
            <a:r>
              <a:rPr lang="en-US" sz="1600" dirty="0"/>
              <a:t>Look at </a:t>
            </a:r>
            <a:r>
              <a:rPr lang="en-US" sz="1600" i="1" dirty="0">
                <a:solidFill>
                  <a:srgbClr val="0000FF"/>
                </a:solidFill>
              </a:rPr>
              <a:t>tag</a:t>
            </a:r>
            <a:r>
              <a:rPr lang="en-US" sz="1600" dirty="0"/>
              <a:t>: top two bits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56</a:t>
            </a:fld>
            <a:endParaRPr lang="en-US"/>
          </a:p>
        </p:txBody>
      </p:sp>
    </p:spTree>
    <p:extLst>
      <p:ext uri="{BB962C8B-B14F-4D97-AF65-F5344CB8AC3E}">
        <p14:creationId xmlns:p14="http://schemas.microsoft.com/office/powerpoint/2010/main" val="31060317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599C96-8452-1918-6CCC-362F9F7C03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2298C1-E59C-D7D8-B663-40754755EC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ABE4E0-92AC-A949-256A-C90191A540ED}"/>
              </a:ext>
            </a:extLst>
          </p:cNvPr>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16 Memory blocks = 16 words = 64 bytes =&gt; 6 bits to address all bytes (Memory and cache blocks always have the same size) 4 Cache blocks, 4 bytes (1 word) per block</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4 sets *1 block per set (direct mapped cache) = 4 blocks =</a:t>
            </a:r>
          </a:p>
          <a:p>
            <a:endParaRPr lang="en-US" sz="2000" dirty="0"/>
          </a:p>
          <a:p>
            <a:r>
              <a:rPr lang="en-US" sz="2000" dirty="0"/>
              <a:t># Memory blocks (16) &gt;&gt; # Cache blocks (4)</a:t>
            </a:r>
          </a:p>
          <a:p>
            <a:pPr lvl="1"/>
            <a:r>
              <a:rPr lang="en-US" sz="1600" dirty="0"/>
              <a:t>4 Memory blocks map to each cache block</a:t>
            </a:r>
          </a:p>
          <a:p>
            <a:r>
              <a:rPr lang="en-US" sz="2000" dirty="0"/>
              <a:t>Given a memory block, how to determine which cache set it is mapped to? </a:t>
            </a:r>
          </a:p>
          <a:p>
            <a:pPr lvl="1"/>
            <a:r>
              <a:rPr lang="en-US" sz="1600" dirty="0"/>
              <a:t>Look at </a:t>
            </a:r>
            <a:r>
              <a:rPr lang="en-US" altLang="zh-CN" sz="1600" i="1" dirty="0">
                <a:solidFill>
                  <a:srgbClr val="0000FF"/>
                </a:solidFill>
              </a:rPr>
              <a:t>Set I</a:t>
            </a:r>
            <a:r>
              <a:rPr lang="en-US" sz="1600" i="1" dirty="0">
                <a:solidFill>
                  <a:srgbClr val="0000FF"/>
                </a:solidFill>
              </a:rPr>
              <a:t>ndex</a:t>
            </a:r>
            <a:r>
              <a:rPr lang="en-US" sz="1600" dirty="0"/>
              <a:t>: middle two bits</a:t>
            </a:r>
          </a:p>
          <a:p>
            <a:r>
              <a:rPr lang="en-US" sz="2000" dirty="0"/>
              <a:t>A cache set may contain 1 of 4 possible memory blocks, which exact memory block is mapped to it? </a:t>
            </a:r>
          </a:p>
          <a:p>
            <a:pPr lvl="1"/>
            <a:r>
              <a:rPr lang="en-US" sz="1600" dirty="0"/>
              <a:t>Look at </a:t>
            </a:r>
            <a:r>
              <a:rPr lang="en-US" sz="1600" i="1" dirty="0">
                <a:solidFill>
                  <a:srgbClr val="0000FF"/>
                </a:solidFill>
              </a:rPr>
              <a:t>tag</a:t>
            </a:r>
            <a:r>
              <a:rPr lang="en-US" sz="1600" dirty="0"/>
              <a:t>: top two bits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a:extLst>
              <a:ext uri="{FF2B5EF4-FFF2-40B4-BE49-F238E27FC236}">
                <a16:creationId xmlns:a16="http://schemas.microsoft.com/office/drawing/2014/main" id="{7C3F7E01-B598-3428-DCEB-33D1E8353CF7}"/>
              </a:ext>
            </a:extLst>
          </p:cNvPr>
          <p:cNvSpPr>
            <a:spLocks noGrp="1"/>
          </p:cNvSpPr>
          <p:nvPr>
            <p:ph type="sldNum" sz="quarter" idx="10"/>
          </p:nvPr>
        </p:nvSpPr>
        <p:spPr/>
        <p:txBody>
          <a:bodyPr/>
          <a:lstStyle/>
          <a:p>
            <a:fld id="{EF97FDFF-7B9F-7D4D-BFC0-AAD1F3D3D3CB}" type="slidenum">
              <a:rPr lang="en-US" smtClean="0"/>
              <a:pPr/>
              <a:t>57</a:t>
            </a:fld>
            <a:endParaRPr lang="en-US"/>
          </a:p>
        </p:txBody>
      </p:sp>
    </p:spTree>
    <p:extLst>
      <p:ext uri="{BB962C8B-B14F-4D97-AF65-F5344CB8AC3E}">
        <p14:creationId xmlns:p14="http://schemas.microsoft.com/office/powerpoint/2010/main" val="26275139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8770" name="Rectangle 2"/>
          <p:cNvSpPr>
            <a:spLocks noGrp="1" noRot="1" noChangeAspect="1" noChangeArrowheads="1" noTextEdit="1"/>
          </p:cNvSpPr>
          <p:nvPr>
            <p:ph type="sldImg"/>
          </p:nvPr>
        </p:nvSpPr>
        <p:spPr/>
      </p:sp>
      <p:sp>
        <p:nvSpPr>
          <p:cNvPr id="1568771" name="Rectangle 3"/>
          <p:cNvSpPr>
            <a:spLocks noGrp="1" noChangeArrowheads="1"/>
          </p:cNvSpPr>
          <p:nvPr>
            <p:ph type="body" idx="1"/>
          </p:nvPr>
        </p:nvSpPr>
        <p:spPr>
          <a:ln/>
        </p:spPr>
        <p:txBody>
          <a:bodyPr/>
          <a:lstStyle/>
          <a:p>
            <a:r>
              <a:rPr lang="en-US" dirty="0"/>
              <a:t>Size comparison:  DRAM/SRAM is 4 to 8 times</a:t>
            </a:r>
          </a:p>
          <a:p>
            <a:r>
              <a:rPr lang="en-US" dirty="0"/>
              <a:t>Cost/cycle time comparison SRAM/DRAM is 8 to 16 times</a:t>
            </a:r>
          </a:p>
          <a:p>
            <a:endParaRPr lang="en-US" dirty="0"/>
          </a:p>
          <a:p>
            <a:r>
              <a:rPr lang="en-US" dirty="0"/>
              <a:t>http://parts.digikey.com/1/parts/1211303-ic-sram-1mbit-10ns-32soj-cy7c109d-10vxi.html</a:t>
            </a:r>
          </a:p>
          <a:p>
            <a:r>
              <a:rPr lang="en-US" dirty="0"/>
              <a:t>Quantity discount 10ns 1MBit SRAM $2.24,</a:t>
            </a:r>
            <a:r>
              <a:rPr lang="en-US" baseline="0" dirty="0"/>
              <a:t> $17/Mbyte, $1700/100 </a:t>
            </a:r>
            <a:r>
              <a:rPr lang="en-US" baseline="0" dirty="0" err="1"/>
              <a:t>Mbyte</a:t>
            </a:r>
            <a:r>
              <a:rPr lang="en-US" baseline="0" dirty="0"/>
              <a:t>, $17000/GByte</a:t>
            </a:r>
          </a:p>
          <a:p>
            <a:endParaRPr lang="en-US" baseline="0" dirty="0"/>
          </a:p>
          <a:p>
            <a:r>
              <a:rPr lang="en-US" dirty="0"/>
              <a:t>http://</a:t>
            </a:r>
            <a:r>
              <a:rPr lang="en-US" dirty="0" err="1"/>
              <a:t>www.frys.com/template/harddrives</a:t>
            </a:r>
            <a:endParaRPr lang="en-US" dirty="0"/>
          </a:p>
          <a:p>
            <a:r>
              <a:rPr lang="en-US" dirty="0"/>
              <a:t>DRAM: 4GB @ $70</a:t>
            </a:r>
            <a:r>
              <a:rPr lang="en-US" baseline="0" dirty="0"/>
              <a:t> or $17.50 per GB</a:t>
            </a:r>
          </a:p>
          <a:p>
            <a:r>
              <a:rPr lang="en-US" baseline="0" dirty="0"/>
              <a:t>24GB@$800 = $33/Gbyte</a:t>
            </a:r>
          </a:p>
          <a:p>
            <a:endParaRPr lang="en-US" baseline="0" dirty="0"/>
          </a:p>
          <a:p>
            <a:r>
              <a:rPr lang="en-US" baseline="0" dirty="0" err="1"/>
              <a:t>http://www.frys.com/category/Outpost/Hard+Drives+&amp;+Memory/Memory/Notebook+Memory/Apple+-+Mac++Memory/</a:t>
            </a:r>
            <a:endParaRPr lang="en-US" baseline="0" dirty="0"/>
          </a:p>
          <a:p>
            <a:r>
              <a:rPr lang="en-US" baseline="0" dirty="0"/>
              <a:t>DDR2 1GB @ $25 per</a:t>
            </a:r>
          </a:p>
          <a:p>
            <a:r>
              <a:rPr lang="en-US" baseline="0" dirty="0"/>
              <a:t>DDR3 1 GB @ $37.5 per</a:t>
            </a:r>
          </a:p>
          <a:p>
            <a:endParaRPr lang="en-US" baseline="0" dirty="0"/>
          </a:p>
          <a:p>
            <a:r>
              <a:rPr lang="en-US" baseline="0" dirty="0"/>
              <a:t>FLASH Media</a:t>
            </a:r>
          </a:p>
          <a:p>
            <a:r>
              <a:rPr lang="en-US" baseline="0" dirty="0"/>
              <a:t>Approx. $2 per </a:t>
            </a:r>
            <a:r>
              <a:rPr lang="en-US" baseline="0" dirty="0" err="1"/>
              <a:t>Gbyte</a:t>
            </a:r>
            <a:endParaRPr lang="en-US" baseline="0" dirty="0"/>
          </a:p>
          <a:p>
            <a:endParaRPr lang="en-US" dirty="0"/>
          </a:p>
        </p:txBody>
      </p:sp>
    </p:spTree>
    <p:extLst>
      <p:ext uri="{BB962C8B-B14F-4D97-AF65-F5344CB8AC3E}">
        <p14:creationId xmlns:p14="http://schemas.microsoft.com/office/powerpoint/2010/main" val="25468002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9238C-1AC8-50CC-64F3-C01F24952A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4B6FBA-4629-6B2A-0201-728662501D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6D67DD-3C29-2F0D-EE29-921F828D0A10}"/>
              </a:ext>
            </a:extLst>
          </p:cNvPr>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16 Memory blocks = 16 words = 64 bytes =&gt; 6 bits to address all bytes (Memory and cache blocks always have the same size) 4 Cache blocks, 4 bytes (1 word) per block</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4 sets *1 block per set (direct mapped cache) = 4 blocks =</a:t>
            </a:r>
          </a:p>
          <a:p>
            <a:endParaRPr lang="en-US" sz="2000" dirty="0"/>
          </a:p>
          <a:p>
            <a:r>
              <a:rPr lang="en-US" sz="2000" dirty="0"/>
              <a:t># Memory blocks (16) &gt;&gt; # Cache blocks (4)</a:t>
            </a:r>
          </a:p>
          <a:p>
            <a:pPr lvl="1"/>
            <a:r>
              <a:rPr lang="en-US" sz="1600" dirty="0"/>
              <a:t>4 Memory blocks map to each cache block</a:t>
            </a:r>
          </a:p>
          <a:p>
            <a:r>
              <a:rPr lang="en-US" sz="2000" dirty="0"/>
              <a:t>Given a memory block, how to determine which cache set it is mapped to? </a:t>
            </a:r>
          </a:p>
          <a:p>
            <a:pPr lvl="1"/>
            <a:r>
              <a:rPr lang="en-US" sz="1600" dirty="0"/>
              <a:t>Look at </a:t>
            </a:r>
            <a:r>
              <a:rPr lang="en-US" altLang="zh-CN" sz="1600" i="1" dirty="0">
                <a:solidFill>
                  <a:srgbClr val="0000FF"/>
                </a:solidFill>
              </a:rPr>
              <a:t>Set I</a:t>
            </a:r>
            <a:r>
              <a:rPr lang="en-US" sz="1600" i="1" dirty="0">
                <a:solidFill>
                  <a:srgbClr val="0000FF"/>
                </a:solidFill>
              </a:rPr>
              <a:t>ndex</a:t>
            </a:r>
            <a:r>
              <a:rPr lang="en-US" sz="1600" dirty="0"/>
              <a:t>: middle two bits</a:t>
            </a:r>
          </a:p>
          <a:p>
            <a:r>
              <a:rPr lang="en-US" sz="2000" dirty="0"/>
              <a:t>A cache set may contain 1 of 4 possible memory blocks, which exact memory block is mapped to it? </a:t>
            </a:r>
          </a:p>
          <a:p>
            <a:pPr lvl="1"/>
            <a:r>
              <a:rPr lang="en-US" sz="1600" dirty="0"/>
              <a:t>Look at </a:t>
            </a:r>
            <a:r>
              <a:rPr lang="en-US" sz="1600" i="1" dirty="0">
                <a:solidFill>
                  <a:srgbClr val="0000FF"/>
                </a:solidFill>
              </a:rPr>
              <a:t>tag</a:t>
            </a:r>
            <a:r>
              <a:rPr lang="en-US" sz="1600" dirty="0"/>
              <a:t>: top two bits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a:extLst>
              <a:ext uri="{FF2B5EF4-FFF2-40B4-BE49-F238E27FC236}">
                <a16:creationId xmlns:a16="http://schemas.microsoft.com/office/drawing/2014/main" id="{DEC719B4-B456-F936-20B4-42F2B46D4B12}"/>
              </a:ext>
            </a:extLst>
          </p:cNvPr>
          <p:cNvSpPr>
            <a:spLocks noGrp="1"/>
          </p:cNvSpPr>
          <p:nvPr>
            <p:ph type="sldNum" sz="quarter" idx="10"/>
          </p:nvPr>
        </p:nvSpPr>
        <p:spPr/>
        <p:txBody>
          <a:bodyPr/>
          <a:lstStyle/>
          <a:p>
            <a:fld id="{EF97FDFF-7B9F-7D4D-BFC0-AAD1F3D3D3CB}" type="slidenum">
              <a:rPr lang="en-US" smtClean="0"/>
              <a:pPr/>
              <a:t>58</a:t>
            </a:fld>
            <a:endParaRPr lang="en-US"/>
          </a:p>
        </p:txBody>
      </p:sp>
    </p:spTree>
    <p:extLst>
      <p:ext uri="{BB962C8B-B14F-4D97-AF65-F5344CB8AC3E}">
        <p14:creationId xmlns:p14="http://schemas.microsoft.com/office/powerpoint/2010/main" val="736981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solidFill>
                  <a:srgbClr val="0000FF"/>
                </a:solidFill>
              </a:rPr>
              <a:t>CS252 S05</a:t>
            </a:r>
          </a:p>
        </p:txBody>
      </p:sp>
      <p:sp>
        <p:nvSpPr>
          <p:cNvPr id="7" name="Rectangle 5"/>
          <p:cNvSpPr>
            <a:spLocks noGrp="1" noChangeArrowheads="1"/>
          </p:cNvSpPr>
          <p:nvPr>
            <p:ph type="sldNum" sz="quarter" idx="5"/>
          </p:nvPr>
        </p:nvSpPr>
        <p:spPr>
          <a:ln/>
        </p:spPr>
        <p:txBody>
          <a:bodyPr/>
          <a:lstStyle/>
          <a:p>
            <a:fld id="{5AC0FC8B-A6C6-9D47-A748-EF5366235BD0}" type="slidenum">
              <a:rPr lang="en-US">
                <a:solidFill>
                  <a:srgbClr val="0000FF"/>
                </a:solidFill>
              </a:rPr>
              <a:pPr/>
              <a:t>59</a:t>
            </a:fld>
            <a:endParaRPr lang="en-US">
              <a:solidFill>
                <a:srgbClr val="0000FF"/>
              </a:solidFill>
            </a:endParaRPr>
          </a:p>
        </p:txBody>
      </p:sp>
      <p:sp>
        <p:nvSpPr>
          <p:cNvPr id="1435650" name="Rectangle 2"/>
          <p:cNvSpPr>
            <a:spLocks noGrp="1" noRot="1" noChangeAspect="1" noChangeArrowheads="1" noTextEdit="1"/>
          </p:cNvSpPr>
          <p:nvPr>
            <p:ph type="sldImg"/>
          </p:nvPr>
        </p:nvSpPr>
        <p:spPr bwMode="auto">
          <a:xfrm>
            <a:off x="457200" y="719138"/>
            <a:ext cx="6400800" cy="3600450"/>
          </a:xfrm>
          <a:prstGeom prst="rect">
            <a:avLst/>
          </a:prstGeom>
          <a:solidFill>
            <a:srgbClr val="FFFFFF"/>
          </a:solidFill>
          <a:ln>
            <a:solidFill>
              <a:srgbClr val="000000"/>
            </a:solidFill>
            <a:miter lim="800000"/>
            <a:headEnd/>
            <a:tailEnd/>
          </a:ln>
        </p:spPr>
      </p:sp>
      <p:sp>
        <p:nvSpPr>
          <p:cNvPr id="1435651" name="Rectangle 3"/>
          <p:cNvSpPr>
            <a:spLocks noGrp="1" noChangeArrowheads="1"/>
          </p:cNvSpPr>
          <p:nvPr>
            <p:ph type="body" idx="1"/>
          </p:nvPr>
        </p:nvSpPr>
        <p:spPr bwMode="auto">
          <a:xfrm>
            <a:off x="977900" y="4560888"/>
            <a:ext cx="5359400" cy="4321175"/>
          </a:xfrm>
          <a:prstGeom prst="rect">
            <a:avLst/>
          </a:prstGeom>
          <a:solidFill>
            <a:srgbClr val="FFFFFF"/>
          </a:solidFill>
          <a:ln>
            <a:solidFill>
              <a:srgbClr val="000000"/>
            </a:solidFill>
            <a:miter lim="800000"/>
            <a:headEnd/>
            <a:tailEnd/>
          </a:ln>
        </p:spPr>
        <p:txBody>
          <a:bodyPr lIns="95079" tIns="47540" rIns="95079" bIns="47540">
            <a:prstTxWarp prst="textNoShape">
              <a:avLst/>
            </a:prstTxWarp>
          </a:bodyPr>
          <a:lstStyle/>
          <a:p>
            <a:r>
              <a:rPr lang="en-US" dirty="0"/>
              <a:t>Simplest scheme is to extract bits from ‘block number’ to determine ‘set’ (</a:t>
            </a:r>
            <a:r>
              <a:rPr lang="en-US" dirty="0" err="1"/>
              <a:t>jse</a:t>
            </a:r>
            <a:r>
              <a:rPr lang="en-US" dirty="0"/>
              <a:t>)</a:t>
            </a:r>
          </a:p>
          <a:p>
            <a:r>
              <a:rPr lang="en-US" dirty="0"/>
              <a:t>More sophisticated schemes will hash the block number ---- why could that be good/bad?</a:t>
            </a:r>
          </a:p>
          <a:p>
            <a:r>
              <a:rPr lang="en-US" sz="1200" i="1" dirty="0">
                <a:solidFill>
                  <a:srgbClr val="56127A"/>
                </a:solidFill>
                <a:latin typeface="Verdana" charset="0"/>
              </a:rPr>
              <a:t>(12 mod 8</a:t>
            </a:r>
            <a:r>
              <a:rPr lang="en-US" altLang="zh-CN" sz="1200" i="1" dirty="0">
                <a:solidFill>
                  <a:srgbClr val="56127A"/>
                </a:solidFill>
                <a:latin typeface="Verdana" charset="0"/>
              </a:rPr>
              <a:t>=4</a:t>
            </a:r>
            <a:r>
              <a:rPr lang="en-US" sz="1200" i="1" dirty="0">
                <a:solidFill>
                  <a:srgbClr val="56127A"/>
                </a:solidFill>
                <a:latin typeface="Verdana" charset="0"/>
              </a:rPr>
              <a:t>)</a:t>
            </a:r>
            <a:r>
              <a:rPr lang="en-US" sz="1200" dirty="0">
                <a:solidFill>
                  <a:srgbClr val="56127A"/>
                </a:solidFill>
                <a:latin typeface="Verdana" charset="0"/>
              </a:rPr>
              <a:t>	 </a:t>
            </a:r>
            <a:r>
              <a:rPr lang="en-US" sz="1200" i="1" dirty="0">
                <a:solidFill>
                  <a:srgbClr val="56127A"/>
                </a:solidFill>
                <a:latin typeface="Verdana" charset="0"/>
              </a:rPr>
              <a:t>(12 mod 4</a:t>
            </a:r>
            <a:r>
              <a:rPr lang="en-US" altLang="zh-CN" sz="1200" i="1" dirty="0">
                <a:solidFill>
                  <a:srgbClr val="56127A"/>
                </a:solidFill>
                <a:latin typeface="Verdana" charset="0"/>
              </a:rPr>
              <a:t>=0</a:t>
            </a:r>
            <a:r>
              <a:rPr lang="en-US" sz="1200" i="1" dirty="0">
                <a:solidFill>
                  <a:srgbClr val="56127A"/>
                </a:solidFill>
                <a:latin typeface="Verdana" charset="0"/>
              </a:rPr>
              <a:t>)    (12 mod 2</a:t>
            </a:r>
            <a:r>
              <a:rPr lang="en-US" altLang="zh-CN" sz="1200" i="1" dirty="0">
                <a:solidFill>
                  <a:srgbClr val="56127A"/>
                </a:solidFill>
                <a:latin typeface="Verdana" charset="0"/>
              </a:rPr>
              <a:t>=0</a:t>
            </a:r>
            <a:r>
              <a:rPr lang="en-US" sz="1200" i="1" dirty="0">
                <a:solidFill>
                  <a:srgbClr val="56127A"/>
                </a:solidFill>
                <a:latin typeface="Verdana" charset="0"/>
              </a:rPr>
              <a:t>) </a:t>
            </a:r>
            <a:endParaRPr lang="en-US" dirty="0"/>
          </a:p>
        </p:txBody>
      </p:sp>
    </p:spTree>
    <p:extLst>
      <p:ext uri="{BB962C8B-B14F-4D97-AF65-F5344CB8AC3E}">
        <p14:creationId xmlns:p14="http://schemas.microsoft.com/office/powerpoint/2010/main" val="18593370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Direct Mapped: 1 way, 8 sets, 8 blocks</a:t>
            </a:r>
          </a:p>
          <a:p>
            <a:r>
              <a:rPr lang="en-US" dirty="0"/>
              <a:t>2 Way Set Associative: 2 ways, 4 sets, 8 blocks</a:t>
            </a:r>
          </a:p>
          <a:p>
            <a:r>
              <a:rPr lang="en-US" dirty="0"/>
              <a:t>4 Way Set Associative: 4 ways, 2 sets, 8 blocks</a:t>
            </a:r>
          </a:p>
          <a:p>
            <a:r>
              <a:rPr lang="en-US" dirty="0"/>
              <a:t>Fully Associative: 8 ways, 1 set, 8 blocks</a:t>
            </a:r>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60</a:t>
            </a:fld>
            <a:endParaRPr lang="en-US"/>
          </a:p>
        </p:txBody>
      </p:sp>
    </p:spTree>
    <p:extLst>
      <p:ext uri="{BB962C8B-B14F-4D97-AF65-F5344CB8AC3E}">
        <p14:creationId xmlns:p14="http://schemas.microsoft.com/office/powerpoint/2010/main" val="249711861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hdr" sz="quarter"/>
          </p:nvPr>
        </p:nvSpPr>
        <p:spPr/>
        <p:txBody>
          <a:bodyPr/>
          <a:lstStyle/>
          <a:p>
            <a:pPr>
              <a:defRPr/>
            </a:pPr>
            <a:r>
              <a:rPr lang="en-AU"/>
              <a:t>Morgan Kaufmann Publishers</a:t>
            </a:r>
          </a:p>
        </p:txBody>
      </p:sp>
      <p:sp>
        <p:nvSpPr>
          <p:cNvPr id="45059" name="Rectangle 3"/>
          <p:cNvSpPr>
            <a:spLocks noGrp="1" noChangeArrowheads="1"/>
          </p:cNvSpPr>
          <p:nvPr>
            <p:ph type="dt" sz="quarter" idx="1"/>
          </p:nvPr>
        </p:nvSpPr>
        <p:spPr/>
        <p:txBody>
          <a:bodyPr/>
          <a:lstStyle/>
          <a:p>
            <a:pPr>
              <a:defRPr/>
            </a:pPr>
            <a:fld id="{05F688A9-AAC3-8C4D-BE02-C84054AA464D}" type="datetime3">
              <a:rPr lang="en-AU"/>
              <a:pPr>
                <a:defRPr/>
              </a:pPr>
              <a:t>14 May, 2025</a:t>
            </a:fld>
            <a:endParaRPr lang="en-AU"/>
          </a:p>
        </p:txBody>
      </p:sp>
      <p:sp>
        <p:nvSpPr>
          <p:cNvPr id="45060" name="Rectangle 6"/>
          <p:cNvSpPr>
            <a:spLocks noGrp="1" noChangeArrowheads="1"/>
          </p:cNvSpPr>
          <p:nvPr>
            <p:ph type="ftr" sz="quarter" idx="4"/>
          </p:nvPr>
        </p:nvSpPr>
        <p:spPr/>
        <p:txBody>
          <a:bodyPr/>
          <a:lstStyle/>
          <a:p>
            <a:pPr>
              <a:defRPr/>
            </a:pPr>
            <a:r>
              <a:rPr lang="en-AU"/>
              <a:t>Chapter 5 — Large and Fast: Exploiting Memory Hierarchy</a:t>
            </a:r>
          </a:p>
        </p:txBody>
      </p:sp>
      <p:sp>
        <p:nvSpPr>
          <p:cNvPr id="45061" name="Rectangle 7"/>
          <p:cNvSpPr>
            <a:spLocks noGrp="1" noChangeArrowheads="1"/>
          </p:cNvSpPr>
          <p:nvPr>
            <p:ph type="sldNum" sz="quarter" idx="5"/>
          </p:nvPr>
        </p:nvSpPr>
        <p:spPr/>
        <p:txBody>
          <a:bodyPr/>
          <a:lstStyle/>
          <a:p>
            <a:pPr>
              <a:defRPr/>
            </a:pPr>
            <a:fld id="{02F9F773-EB27-664D-AF58-7373D027B7B6}" type="slidenum">
              <a:rPr lang="en-AU"/>
              <a:pPr>
                <a:defRPr/>
              </a:pPr>
              <a:t>61</a:t>
            </a:fld>
            <a:endParaRPr lang="en-AU"/>
          </a:p>
        </p:txBody>
      </p:sp>
      <p:sp>
        <p:nvSpPr>
          <p:cNvPr id="52230" name="Rectangle 2"/>
          <p:cNvSpPr>
            <a:spLocks noGrp="1" noRot="1" noChangeAspect="1" noChangeArrowheads="1" noTextEdit="1"/>
          </p:cNvSpPr>
          <p:nvPr>
            <p:ph type="sldImg"/>
          </p:nvPr>
        </p:nvSpPr>
        <p:spPr bwMode="auto">
          <a:noFill/>
          <a:ln>
            <a:solidFill>
              <a:srgbClr val="000000"/>
            </a:solidFill>
            <a:miter lim="800000"/>
            <a:headEnd/>
            <a:tailEnd/>
          </a:ln>
        </p:spPr>
      </p:sp>
      <p:sp>
        <p:nvSpPr>
          <p:cNvPr id="52231"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Total size of $ in blocks is equal to </a:t>
            </a:r>
            <a:r>
              <a:rPr lang="en-US" i="1" dirty="0"/>
              <a:t>number of sets </a:t>
            </a:r>
            <a:r>
              <a:rPr lang="en-US" dirty="0"/>
              <a:t>x </a:t>
            </a:r>
            <a:r>
              <a:rPr lang="en-US" i="1" dirty="0"/>
              <a:t>associativity</a:t>
            </a:r>
            <a:r>
              <a:rPr lang="en-US" dirty="0"/>
              <a:t>. For fixed $ size, increasing</a:t>
            </a:r>
            <a:br>
              <a:rPr lang="en-US" dirty="0"/>
            </a:br>
            <a:r>
              <a:rPr lang="en-US" dirty="0"/>
              <a:t>associativity decreases number of sets while increasing number of elements per set. With </a:t>
            </a:r>
            <a:br>
              <a:rPr lang="en-US" dirty="0"/>
            </a:br>
            <a:r>
              <a:rPr lang="en-US" dirty="0"/>
              <a:t>eight blocks, an 8-way set-associative $ is same as a fully associative $. </a:t>
            </a:r>
          </a:p>
          <a:p>
            <a:endParaRPr lang="en-GB" dirty="0"/>
          </a:p>
        </p:txBody>
      </p:sp>
    </p:spTree>
    <p:extLst>
      <p:ext uri="{BB962C8B-B14F-4D97-AF65-F5344CB8AC3E}">
        <p14:creationId xmlns:p14="http://schemas.microsoft.com/office/powerpoint/2010/main" val="2035068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lvl="1">
              <a:buClr>
                <a:schemeClr val="tx1"/>
              </a:buClr>
            </a:pPr>
            <a:endParaRPr lang="en-US" dirty="0"/>
          </a:p>
        </p:txBody>
      </p:sp>
    </p:spTree>
    <p:extLst>
      <p:ext uri="{BB962C8B-B14F-4D97-AF65-F5344CB8AC3E}">
        <p14:creationId xmlns:p14="http://schemas.microsoft.com/office/powerpoint/2010/main" val="11276536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B15A70A7-E578-1540-8263-E3B3842894D8}" type="slidenum">
              <a:rPr lang="en-US"/>
              <a:pPr>
                <a:defRPr/>
              </a:pPr>
              <a:t>67</a:t>
            </a:fld>
            <a:endParaRPr lang="en-US"/>
          </a:p>
        </p:txBody>
      </p:sp>
      <p:sp>
        <p:nvSpPr>
          <p:cNvPr id="62467" name="Rectangle 2"/>
          <p:cNvSpPr>
            <a:spLocks noGrp="1" noChangeArrowheads="1"/>
          </p:cNvSpPr>
          <p:nvPr>
            <p:ph type="body" idx="1"/>
          </p:nvPr>
        </p:nvSpPr>
        <p:spPr bwMode="auto">
          <a:xfrm>
            <a:off x="914400" y="4343400"/>
            <a:ext cx="5029200" cy="4114800"/>
          </a:xfrm>
          <a:noFill/>
        </p:spPr>
        <p:txBody>
          <a:bodyPr wrap="square" lIns="90462" tIns="44438" rIns="90462" bIns="44438" numCol="1" anchor="t" anchorCtr="0" compatLnSpc="1">
            <a:prstTxWarp prst="textNoShape">
              <a:avLst/>
            </a:prstTxWarp>
          </a:bodyPr>
          <a:lstStyle/>
          <a:p>
            <a:pPr lvl="1">
              <a:lnSpc>
                <a:spcPct val="90000"/>
              </a:lnSpc>
              <a:defRPr/>
            </a:pPr>
            <a:r>
              <a:rPr lang="en-US" sz="2000" dirty="0"/>
              <a:t>For 2-way set-associative cache, need one bit for LRU replacement</a:t>
            </a:r>
          </a:p>
          <a:p>
            <a:pPr lvl="1">
              <a:lnSpc>
                <a:spcPct val="90000"/>
              </a:lnSpc>
              <a:defRPr/>
            </a:pPr>
            <a:endParaRPr lang="en-US" sz="2000" dirty="0"/>
          </a:p>
          <a:p>
            <a:pPr lvl="1">
              <a:lnSpc>
                <a:spcPct val="90000"/>
              </a:lnSpc>
              <a:defRPr/>
            </a:pPr>
            <a:r>
              <a:rPr lang="en-US" sz="2000" dirty="0"/>
              <a:t>Must track when each way’s block was used relative to other blocks in the set</a:t>
            </a:r>
          </a:p>
          <a:p>
            <a:endParaRPr lang="en-US" dirty="0"/>
          </a:p>
        </p:txBody>
      </p:sp>
      <p:sp>
        <p:nvSpPr>
          <p:cNvPr id="62468" name="Rectangle 3"/>
          <p:cNvSpPr>
            <a:spLocks noGrp="1" noRot="1" noChangeAspect="1" noChangeArrowheads="1" noTextEdit="1"/>
          </p:cNvSpPr>
          <p:nvPr>
            <p:ph type="sldImg"/>
          </p:nvPr>
        </p:nvSpPr>
        <p:spPr bwMode="auto">
          <a:xfrm>
            <a:off x="381000" y="685800"/>
            <a:ext cx="6096000" cy="3429000"/>
          </a:xfrm>
          <a:noFill/>
          <a:ln w="9525">
            <a:noFill/>
          </a:ln>
        </p:spPr>
      </p:sp>
    </p:spTree>
    <p:extLst>
      <p:ext uri="{BB962C8B-B14F-4D97-AF65-F5344CB8AC3E}">
        <p14:creationId xmlns:p14="http://schemas.microsoft.com/office/powerpoint/2010/main" val="30185566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p:spPr>
      </p:sp>
      <p:sp>
        <p:nvSpPr>
          <p:cNvPr id="64515"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a:t>As cache sizes grow, the relative improvement from associativity increases only slightly; since the overall miss rate of a larger cache is lower, the opportunity for improving the miss rate decreases and the absolute improvement in miss rate from associativity shrinks significantly.</a:t>
            </a:r>
          </a:p>
        </p:txBody>
      </p:sp>
    </p:spTree>
    <p:extLst>
      <p:ext uri="{BB962C8B-B14F-4D97-AF65-F5344CB8AC3E}">
        <p14:creationId xmlns:p14="http://schemas.microsoft.com/office/powerpoint/2010/main" val="9150307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Rectangle 2"/>
          <p:cNvSpPr>
            <a:spLocks noGrp="1" noChangeArrowheads="1"/>
          </p:cNvSpPr>
          <p:nvPr>
            <p:ph type="body" idx="1"/>
          </p:nvPr>
        </p:nvSpPr>
        <p:spPr>
          <a:xfrm>
            <a:off x="516434" y="4345214"/>
            <a:ext cx="5909964" cy="4113893"/>
          </a:xfrm>
          <a:noFill/>
          <a:ln>
            <a:noFill/>
          </a:ln>
        </p:spPr>
        <p:txBody>
          <a:bodyPr lIns="92910" tIns="45640" rIns="92910" bIns="45640">
            <a:normAutofit fontScale="92500" lnSpcReduction="20000"/>
          </a:bodyPr>
          <a:lstStyle/>
          <a:p>
            <a:r>
              <a:rPr lang="en-US" altLang="zh-CN" dirty="0"/>
              <a:t>Compulsory misses are cache misses due to cold start. You cannot avoid them but if you are going to run billions of instructions anyway, compulsory misses usually don’t bother you.</a:t>
            </a:r>
          </a:p>
          <a:p>
            <a:r>
              <a:rPr lang="en-US" altLang="zh-CN" dirty="0"/>
              <a:t>Conflict misses are misses caused by multiple memory location being mapped to the same cache location.</a:t>
            </a:r>
          </a:p>
          <a:p>
            <a:r>
              <a:rPr lang="en-US" altLang="zh-CN" dirty="0"/>
              <a:t>The nightmare scenario is the ping pong effect when a block is read into the cache but  before we have a chance to use it, it was immediately forced out by another conflict  miss. </a:t>
            </a:r>
          </a:p>
          <a:p>
            <a:r>
              <a:rPr lang="en-US" altLang="zh-CN" dirty="0"/>
              <a:t>You can reduce Conflict misses by either increase the cache size or increase the associativity, or both.</a:t>
            </a:r>
          </a:p>
          <a:p>
            <a:r>
              <a:rPr lang="en-US" altLang="zh-CN" dirty="0"/>
              <a:t>Finally, Capacity misses occurs when the cache is not big enough to contains all the cache blocks required by the program. You can reduce this miss rate by making the cache larger.</a:t>
            </a:r>
          </a:p>
          <a:p>
            <a:endParaRPr lang="en-US" dirty="0"/>
          </a:p>
          <a:p>
            <a:endParaRPr lang="en-US" dirty="0"/>
          </a:p>
          <a:p>
            <a:r>
              <a:rPr lang="en-US" dirty="0"/>
              <a:t>(Capacity miss) That is the cache misses are due to the fact that the cache is simply not large enough to contain all the blocks that are accessed by the program.</a:t>
            </a:r>
          </a:p>
          <a:p>
            <a:r>
              <a:rPr lang="en-US" dirty="0"/>
              <a:t>The solution to reduce the Capacity miss rate is simple: increase the cache size.</a:t>
            </a:r>
          </a:p>
          <a:p>
            <a:r>
              <a:rPr lang="en-US" dirty="0"/>
              <a:t>Here is a summary of other types of cache miss we talked about.</a:t>
            </a:r>
          </a:p>
          <a:p>
            <a:r>
              <a:rPr lang="en-US" dirty="0"/>
              <a:t>First is the Compulsory misses. These are the misses that we cannot avoid.  They are caused when we first start the program.</a:t>
            </a:r>
          </a:p>
          <a:p>
            <a:r>
              <a:rPr lang="en-US" dirty="0"/>
              <a:t>Then we talked about the conflict misses.  They are the misses that caused by multiple memory locations being mapped to the same cache location.</a:t>
            </a:r>
          </a:p>
          <a:p>
            <a:r>
              <a:rPr lang="en-US" dirty="0"/>
              <a:t>There are two solutions to reduce conflict misses.  The first one is, once again, increase the cache size.  The second one is to increase the </a:t>
            </a:r>
            <a:r>
              <a:rPr lang="en-US" dirty="0" err="1"/>
              <a:t>associativity</a:t>
            </a:r>
            <a:r>
              <a:rPr lang="en-US" dirty="0"/>
              <a:t>.</a:t>
            </a:r>
          </a:p>
          <a:p>
            <a:r>
              <a:rPr lang="en-US" dirty="0"/>
              <a:t>For example, say using a 2-way set associative cache instead of directed mapped cache.</a:t>
            </a:r>
          </a:p>
          <a:p>
            <a:r>
              <a:rPr lang="en-US" dirty="0"/>
              <a:t>But keep in mind that cache miss rate is only one part of the equation.  You also have to worry about cache access time and miss penalty.  Do NOT optimize miss rate alone.</a:t>
            </a:r>
          </a:p>
          <a:p>
            <a:r>
              <a:rPr lang="en-US" dirty="0"/>
              <a:t>Finally, there is another source of cache miss we will not cover today.  Those are referred to as invalidation misses caused by another process, such as IO , update the main memory so you have to flush the cache to avoid inconsistency between memory and cache.</a:t>
            </a:r>
          </a:p>
          <a:p>
            <a:endParaRPr lang="en-US" dirty="0"/>
          </a:p>
          <a:p>
            <a:r>
              <a:rPr lang="en-US" dirty="0"/>
              <a:t>+2 = 43 min. (Y:23)</a:t>
            </a:r>
          </a:p>
        </p:txBody>
      </p:sp>
      <p:sp>
        <p:nvSpPr>
          <p:cNvPr id="1603587" name="Rectangle 3"/>
          <p:cNvSpPr>
            <a:spLocks noGrp="1" noRot="1" noChangeAspect="1" noChangeArrowheads="1" noTextEdit="1"/>
          </p:cNvSpPr>
          <p:nvPr>
            <p:ph type="sldImg"/>
          </p:nvPr>
        </p:nvSpPr>
        <p:spPr>
          <a:xfrm>
            <a:off x="406400" y="588963"/>
            <a:ext cx="6065838" cy="3413125"/>
          </a:xfrm>
          <a:ln/>
        </p:spPr>
      </p:sp>
    </p:spTree>
    <p:extLst>
      <p:ext uri="{BB962C8B-B14F-4D97-AF65-F5344CB8AC3E}">
        <p14:creationId xmlns:p14="http://schemas.microsoft.com/office/powerpoint/2010/main" val="64147841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solidFill>
                  <a:prstClr val="black"/>
                </a:solidFill>
              </a:rPr>
              <a:t>CS252 S05</a:t>
            </a:r>
          </a:p>
        </p:txBody>
      </p:sp>
      <p:sp>
        <p:nvSpPr>
          <p:cNvPr id="7" name="Rectangle 5"/>
          <p:cNvSpPr>
            <a:spLocks noGrp="1" noChangeArrowheads="1"/>
          </p:cNvSpPr>
          <p:nvPr>
            <p:ph type="sldNum" sz="quarter" idx="5"/>
          </p:nvPr>
        </p:nvSpPr>
        <p:spPr>
          <a:ln/>
        </p:spPr>
        <p:txBody>
          <a:bodyPr/>
          <a:lstStyle/>
          <a:p>
            <a:fld id="{1D2F17D4-B91E-9A46-A430-8EBAABAB7F9F}" type="slidenum">
              <a:rPr lang="en-US">
                <a:solidFill>
                  <a:prstClr val="black"/>
                </a:solidFill>
              </a:rPr>
              <a:pPr/>
              <a:t>71</a:t>
            </a:fld>
            <a:endParaRPr lang="en-US">
              <a:solidFill>
                <a:prstClr val="black"/>
              </a:solidFill>
            </a:endParaRPr>
          </a:p>
        </p:txBody>
      </p:sp>
      <p:sp>
        <p:nvSpPr>
          <p:cNvPr id="1487874" name="Rectangle 2"/>
          <p:cNvSpPr>
            <a:spLocks noGrp="1" noRot="1" noChangeAspect="1" noChangeArrowheads="1" noTextEdit="1"/>
          </p:cNvSpPr>
          <p:nvPr>
            <p:ph type="sldImg"/>
          </p:nvPr>
        </p:nvSpPr>
        <p:spPr bwMode="auto">
          <a:xfrm>
            <a:off x="457200" y="719138"/>
            <a:ext cx="6400800" cy="3600450"/>
          </a:xfrm>
          <a:prstGeom prst="rect">
            <a:avLst/>
          </a:prstGeom>
          <a:solidFill>
            <a:srgbClr val="FFFFFF"/>
          </a:solidFill>
          <a:ln>
            <a:solidFill>
              <a:srgbClr val="000000"/>
            </a:solidFill>
            <a:miter lim="800000"/>
            <a:headEnd/>
            <a:tailEnd/>
          </a:ln>
        </p:spPr>
      </p:sp>
      <p:sp>
        <p:nvSpPr>
          <p:cNvPr id="1487875" name="Rectangle 3"/>
          <p:cNvSpPr>
            <a:spLocks noGrp="1" noChangeArrowheads="1"/>
          </p:cNvSpPr>
          <p:nvPr>
            <p:ph type="body" idx="1"/>
          </p:nvPr>
        </p:nvSpPr>
        <p:spPr bwMode="auto">
          <a:xfrm>
            <a:off x="977900" y="4560888"/>
            <a:ext cx="5359400" cy="4321175"/>
          </a:xfrm>
          <a:prstGeom prst="rect">
            <a:avLst/>
          </a:prstGeom>
          <a:solidFill>
            <a:srgbClr val="FFFFFF"/>
          </a:solidFill>
          <a:ln>
            <a:solidFill>
              <a:srgbClr val="000000"/>
            </a:solidFill>
            <a:miter lim="800000"/>
            <a:headEnd/>
            <a:tailEnd/>
          </a:ln>
        </p:spPr>
        <p:txBody>
          <a:bodyPr lIns="95079" tIns="47540" rIns="95079" bIns="47540">
            <a:prstTxWarp prst="textNoShape">
              <a:avLst/>
            </a:prstTxWarp>
          </a:bodyPr>
          <a:lstStyle/>
          <a:p>
            <a:r>
              <a:rPr lang="en-US" dirty="0"/>
              <a:t>Requested line first…. </a:t>
            </a:r>
          </a:p>
          <a:p>
            <a:endParaRPr lang="en-US" dirty="0"/>
          </a:p>
          <a:p>
            <a:r>
              <a:rPr lang="en-US" dirty="0"/>
              <a:t>The following could be in the slide…</a:t>
            </a:r>
          </a:p>
          <a:p>
            <a:r>
              <a:rPr lang="en-US" dirty="0"/>
              <a:t>spatial locality reduces compulsory misses and     	capacity reload misses</a:t>
            </a:r>
          </a:p>
          <a:p>
            <a:pPr lvl="1"/>
            <a:r>
              <a:rPr lang="en-US" dirty="0"/>
              <a:t>  fewer lines may increase conflict miss rate</a:t>
            </a:r>
          </a:p>
          <a:p>
            <a:pPr lvl="1"/>
            <a:r>
              <a:rPr lang="en-US" dirty="0"/>
              <a:t>  larger lines may increase miss penalty</a:t>
            </a:r>
          </a:p>
          <a:p>
            <a:pPr algn="l">
              <a:spcBef>
                <a:spcPct val="0"/>
              </a:spcBef>
            </a:pPr>
            <a:r>
              <a:rPr lang="en-US" sz="2800" dirty="0">
                <a:latin typeface="+mn-lt"/>
                <a:cs typeface="Calibri"/>
              </a:rPr>
              <a:t>Larger block size</a:t>
            </a:r>
          </a:p>
          <a:p>
            <a:pPr marL="403225" lvl="1" indent="-231775">
              <a:spcBef>
                <a:spcPct val="0"/>
              </a:spcBef>
              <a:buFontTx/>
              <a:buChar char="+"/>
            </a:pPr>
            <a:r>
              <a:rPr lang="en-US" dirty="0">
                <a:solidFill>
                  <a:srgbClr val="FF0000"/>
                </a:solidFill>
                <a:latin typeface="+mn-lt"/>
                <a:cs typeface="Calibri"/>
              </a:rPr>
              <a:t>reduces compulsory and capacity misses</a:t>
            </a:r>
          </a:p>
          <a:p>
            <a:pPr lvl="1">
              <a:spcBef>
                <a:spcPct val="0"/>
              </a:spcBef>
              <a:buFontTx/>
              <a:buChar char="-"/>
            </a:pPr>
            <a:endParaRPr lang="en-US" dirty="0"/>
          </a:p>
        </p:txBody>
      </p:sp>
    </p:spTree>
    <p:extLst>
      <p:ext uri="{BB962C8B-B14F-4D97-AF65-F5344CB8AC3E}">
        <p14:creationId xmlns:p14="http://schemas.microsoft.com/office/powerpoint/2010/main" val="127999929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Computer architects expend considerable effort optimizing the cache hierarchy</a:t>
            </a:r>
          </a:p>
          <a:p>
            <a:r>
              <a:rPr lang="en-US" dirty="0"/>
              <a:t>Several interacting dimensions</a:t>
            </a:r>
          </a:p>
          <a:p>
            <a:pPr lvl="1"/>
            <a:r>
              <a:rPr lang="en-US" dirty="0"/>
              <a:t>Cache size</a:t>
            </a:r>
          </a:p>
          <a:p>
            <a:pPr lvl="1"/>
            <a:r>
              <a:rPr lang="en-US" dirty="0"/>
              <a:t>Block size</a:t>
            </a:r>
          </a:p>
          <a:p>
            <a:pPr lvl="1"/>
            <a:r>
              <a:rPr lang="en-US" dirty="0"/>
              <a:t>Associativity</a:t>
            </a:r>
          </a:p>
          <a:p>
            <a:pPr lvl="1"/>
            <a:r>
              <a:rPr lang="en-US" dirty="0"/>
              <a:t>Write-through vs. write-back</a:t>
            </a:r>
          </a:p>
          <a:p>
            <a:pPr lvl="1"/>
            <a:r>
              <a:rPr lang="en-US" dirty="0"/>
              <a:t>Write-allocate vs write-no-allocate</a:t>
            </a:r>
          </a:p>
          <a:p>
            <a:pPr lvl="1"/>
            <a:r>
              <a:rPr lang="en-US" dirty="0"/>
              <a:t>Replacement policy (for SA and FA caches)</a:t>
            </a:r>
          </a:p>
          <a:p>
            <a:r>
              <a:rPr lang="en-US" dirty="0"/>
              <a:t>Optimal choice is a compromise</a:t>
            </a:r>
          </a:p>
          <a:p>
            <a:pPr lvl="1"/>
            <a:r>
              <a:rPr lang="en-US" dirty="0"/>
              <a:t>Depends on access characteristics</a:t>
            </a:r>
          </a:p>
          <a:p>
            <a:pPr lvl="2"/>
            <a:r>
              <a:rPr lang="en-US" dirty="0"/>
              <a:t>Workload</a:t>
            </a:r>
          </a:p>
          <a:p>
            <a:pPr lvl="2"/>
            <a:r>
              <a:rPr lang="en-US" dirty="0"/>
              <a:t>Use (I-cache, D-cache)</a:t>
            </a:r>
          </a:p>
          <a:p>
            <a:pPr lvl="1"/>
            <a:r>
              <a:rPr lang="en-US" dirty="0"/>
              <a:t>Depends on technology / cost</a:t>
            </a:r>
          </a:p>
          <a:p>
            <a:endParaRPr lang="en-US" b="1"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72</a:t>
            </a:fld>
            <a:endParaRPr lang="en-US"/>
          </a:p>
        </p:txBody>
      </p:sp>
    </p:spTree>
    <p:extLst>
      <p:ext uri="{BB962C8B-B14F-4D97-AF65-F5344CB8AC3E}">
        <p14:creationId xmlns:p14="http://schemas.microsoft.com/office/powerpoint/2010/main" val="3845238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Virtual to physical address mapping assisted by the hardware (Translation LB)</a:t>
            </a:r>
          </a:p>
        </p:txBody>
      </p:sp>
      <p:sp>
        <p:nvSpPr>
          <p:cNvPr id="4" name="Slide Number Placeholder 3"/>
          <p:cNvSpPr>
            <a:spLocks noGrp="1"/>
          </p:cNvSpPr>
          <p:nvPr>
            <p:ph type="sldNum" sz="quarter" idx="10"/>
          </p:nvPr>
        </p:nvSpPr>
        <p:spPr/>
        <p:txBody>
          <a:bodyPr/>
          <a:lstStyle/>
          <a:p>
            <a:fld id="{EF97FDFF-7B9F-7D4D-BFC0-AAD1F3D3D3CB}" type="slidenum">
              <a:rPr lang="en-US" smtClean="0"/>
              <a:pPr/>
              <a:t>9</a:t>
            </a:fld>
            <a:endParaRPr lang="en-US"/>
          </a:p>
        </p:txBody>
      </p:sp>
    </p:spTree>
    <p:extLst>
      <p:ext uri="{BB962C8B-B14F-4D97-AF65-F5344CB8AC3E}">
        <p14:creationId xmlns:p14="http://schemas.microsoft.com/office/powerpoint/2010/main" val="799955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p:spPr>
      </p:sp>
      <p:sp>
        <p:nvSpPr>
          <p:cNvPr id="34819" name="Rectangle 3"/>
          <p:cNvSpPr>
            <a:spLocks noGrp="1" noChangeArrowheads="1"/>
          </p:cNvSpPr>
          <p:nvPr>
            <p:ph type="body" idx="1"/>
          </p:nvPr>
        </p:nvSpPr>
        <p:spPr bwMode="auto">
          <a:noFill/>
        </p:spPr>
        <p:txBody>
          <a:bodyPr wrap="square" numCol="1" anchor="t" anchorCtr="0" compatLnSpc="1">
            <a:prstTxWarp prst="textNoShape">
              <a:avLst/>
            </a:prstTxWarp>
          </a:bodyPr>
          <a:lstStyle/>
          <a:p>
            <a:pPr eaLnBrk="1" hangingPunct="1"/>
            <a:r>
              <a:rPr lang="en-US" dirty="0"/>
              <a:t>Global miss rate – the fraction of references that miss in all levels of a multilevel cache.  The global miss rate dictates how often we must access the main memory.</a:t>
            </a:r>
          </a:p>
          <a:p>
            <a:pPr eaLnBrk="1" hangingPunct="1"/>
            <a:r>
              <a:rPr lang="en-US" dirty="0"/>
              <a:t>Local miss rate – the fraction of references to one level of a cache that miss</a:t>
            </a:r>
          </a:p>
          <a:p>
            <a:pPr eaLnBrk="1" hangingPunct="1">
              <a:defRPr/>
            </a:pPr>
            <a:r>
              <a:rPr lang="en-US" dirty="0"/>
              <a:t>For the L2$, fast hit time is less important than low miss rate</a:t>
            </a:r>
          </a:p>
          <a:p>
            <a:pPr lvl="1" eaLnBrk="1" hangingPunct="1">
              <a:defRPr/>
            </a:pPr>
            <a:r>
              <a:rPr lang="en-US" dirty="0"/>
              <a:t>L2$ hit time determines L1$’s miss penalty</a:t>
            </a:r>
          </a:p>
          <a:p>
            <a:pPr lvl="1" eaLnBrk="1" hangingPunct="1">
              <a:defRPr/>
            </a:pPr>
            <a:r>
              <a:rPr lang="en-US" dirty="0"/>
              <a:t>L2$ local miss rate &gt;&gt;  global miss rate</a:t>
            </a:r>
          </a:p>
          <a:p>
            <a:pPr eaLnBrk="1" hangingPunct="1"/>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Miss penalty of L1$ is significantly reduced by presence of L2$, so can be smaller/faster even with higher miss rate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t>
            </a:r>
          </a:p>
          <a:p>
            <a:r>
              <a:rPr lang="en-US" dirty="0"/>
              <a:t>Use multiple cache levels</a:t>
            </a:r>
          </a:p>
          <a:p>
            <a:r>
              <a:rPr lang="en-US" dirty="0"/>
              <a:t>2, 3 cache levels are common</a:t>
            </a:r>
          </a:p>
          <a:p>
            <a:r>
              <a:rPr lang="en-US" dirty="0"/>
              <a:t>High-end server may have ~1GB L4 cache off-chip</a:t>
            </a:r>
          </a:p>
          <a:p>
            <a:endParaRPr lang="en-US" dirty="0"/>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eaLnBrk="1" hangingPunct="1"/>
            <a:endParaRPr lang="en-US" dirty="0"/>
          </a:p>
        </p:txBody>
      </p:sp>
    </p:spTree>
    <p:extLst>
      <p:ext uri="{BB962C8B-B14F-4D97-AF65-F5344CB8AC3E}">
        <p14:creationId xmlns:p14="http://schemas.microsoft.com/office/powerpoint/2010/main" val="9911537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dirty="0">
                <a:ea typeface="宋体" charset="-122"/>
              </a:rPr>
              <a:t>write-back vs. write through, </a:t>
            </a: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Direct Mapped to find block in cache using Tag field and Valid bit for Hit </a:t>
            </a:r>
            <a:r>
              <a:rPr lang="en-US" altLang="zh-CN" dirty="0">
                <a:ea typeface="宋体" charset="-122"/>
              </a:rPr>
              <a:t>Memory block maps into more than 1 cache block</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77</a:t>
            </a:fld>
            <a:endParaRPr lang="en-US"/>
          </a:p>
        </p:txBody>
      </p:sp>
    </p:spTree>
    <p:extLst>
      <p:ext uri="{BB962C8B-B14F-4D97-AF65-F5344CB8AC3E}">
        <p14:creationId xmlns:p14="http://schemas.microsoft.com/office/powerpoint/2010/main" val="1959007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body" idx="1"/>
          </p:nvPr>
        </p:nvSpPr>
        <p:spPr>
          <a:xfrm>
            <a:off x="516434" y="4345214"/>
            <a:ext cx="5909964" cy="4112381"/>
          </a:xfrm>
          <a:noFill/>
          <a:ln>
            <a:noFill/>
          </a:ln>
        </p:spPr>
        <p:txBody>
          <a:bodyPr lIns="90470" tIns="44441" rIns="90470" bIns="44441"/>
          <a:lstStyle/>
          <a:p>
            <a:r>
              <a:rPr lang="en-US" dirty="0"/>
              <a:t>How does the memory hierarchy work?  Well it is rather simple, at least in principle.</a:t>
            </a:r>
          </a:p>
          <a:p>
            <a:r>
              <a:rPr lang="en-US" dirty="0"/>
              <a:t>In order to take advantage of the temporal locality, that is the locality in time, the memory hierarchy will keep those more recently accessed data items closer to the processor because chances are (points to the principle), the processor will access them again soon.</a:t>
            </a:r>
          </a:p>
          <a:p>
            <a:r>
              <a:rPr lang="en-US" dirty="0"/>
              <a:t>In order to take advantage of the spatial locality, not ONLY do we move the item that has just been accessed to the upper level, but we ALSO move the data items that are adjacent to it.</a:t>
            </a:r>
          </a:p>
          <a:p>
            <a:endParaRPr lang="en-US" dirty="0"/>
          </a:p>
          <a:p>
            <a:r>
              <a:rPr lang="en-US" dirty="0"/>
              <a:t>+1 = 15 min. (X:55)</a:t>
            </a:r>
          </a:p>
        </p:txBody>
      </p:sp>
      <p:sp>
        <p:nvSpPr>
          <p:cNvPr id="1512451" name="Rectangle 3"/>
          <p:cNvSpPr>
            <a:spLocks noGrp="1" noRot="1" noChangeAspect="1" noChangeArrowheads="1" noTextEdit="1"/>
          </p:cNvSpPr>
          <p:nvPr>
            <p:ph type="sldImg"/>
          </p:nvPr>
        </p:nvSpPr>
        <p:spPr>
          <a:xfrm>
            <a:off x="406400" y="588963"/>
            <a:ext cx="6065838" cy="3413125"/>
          </a:xfr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t>CS252 S05</a:t>
            </a:r>
          </a:p>
        </p:txBody>
      </p:sp>
      <p:sp>
        <p:nvSpPr>
          <p:cNvPr id="7" name="Rectangle 5"/>
          <p:cNvSpPr>
            <a:spLocks noGrp="1" noChangeArrowheads="1"/>
          </p:cNvSpPr>
          <p:nvPr>
            <p:ph type="sldNum" sz="quarter" idx="5"/>
          </p:nvPr>
        </p:nvSpPr>
        <p:spPr>
          <a:ln/>
        </p:spPr>
        <p:txBody>
          <a:bodyPr/>
          <a:lstStyle/>
          <a:p>
            <a:fld id="{71E0F60C-AAEB-5B46-AB00-645EDF60DA4A}" type="slidenum">
              <a:rPr lang="en-US"/>
              <a:pPr/>
              <a:t>12</a:t>
            </a:fld>
            <a:endParaRPr lang="en-US"/>
          </a:p>
        </p:txBody>
      </p:sp>
      <p:sp>
        <p:nvSpPr>
          <p:cNvPr id="1473538" name="Rectangle 1026"/>
          <p:cNvSpPr>
            <a:spLocks noGrp="1" noRot="1" noChangeAspect="1" noChangeArrowheads="1" noTextEdit="1"/>
          </p:cNvSpPr>
          <p:nvPr>
            <p:ph type="sldImg"/>
          </p:nvPr>
        </p:nvSpPr>
        <p:spPr>
          <a:xfrm>
            <a:off x="381000" y="685800"/>
            <a:ext cx="6096000" cy="3429000"/>
          </a:xfrm>
          <a:ln/>
        </p:spPr>
      </p:sp>
      <p:sp>
        <p:nvSpPr>
          <p:cNvPr id="1473539" name="Rectangle 1027"/>
          <p:cNvSpPr>
            <a:spLocks noGrp="1" noChangeArrowheads="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r>
              <a:rPr lang="en-US"/>
              <a:t>CS252 S05</a:t>
            </a:r>
          </a:p>
        </p:txBody>
      </p:sp>
      <p:sp>
        <p:nvSpPr>
          <p:cNvPr id="7" name="Rectangle 5"/>
          <p:cNvSpPr>
            <a:spLocks noGrp="1" noChangeArrowheads="1"/>
          </p:cNvSpPr>
          <p:nvPr>
            <p:ph type="sldNum" sz="quarter" idx="5"/>
          </p:nvPr>
        </p:nvSpPr>
        <p:spPr>
          <a:ln/>
        </p:spPr>
        <p:txBody>
          <a:bodyPr/>
          <a:lstStyle/>
          <a:p>
            <a:fld id="{C4DE08D0-27BF-5141-89FC-045F5844A55E}" type="slidenum">
              <a:rPr lang="en-US"/>
              <a:pPr/>
              <a:t>13</a:t>
            </a:fld>
            <a:endParaRPr lang="en-US"/>
          </a:p>
        </p:txBody>
      </p:sp>
      <p:sp>
        <p:nvSpPr>
          <p:cNvPr id="1464322" name="Rectangle 1026"/>
          <p:cNvSpPr>
            <a:spLocks noGrp="1" noRot="1" noChangeAspect="1" noChangeArrowheads="1" noTextEdit="1"/>
          </p:cNvSpPr>
          <p:nvPr>
            <p:ph type="sldImg"/>
          </p:nvPr>
        </p:nvSpPr>
        <p:spPr>
          <a:xfrm>
            <a:off x="381000" y="685800"/>
            <a:ext cx="6096000" cy="3429000"/>
          </a:xfrm>
          <a:ln/>
        </p:spPr>
      </p:sp>
      <p:sp>
        <p:nvSpPr>
          <p:cNvPr id="1464323" name="Rectangle 1027"/>
          <p:cNvSpPr>
            <a:spLocks noGrp="1" noChangeArrowheads="1"/>
          </p:cNvSpPr>
          <p:nvPr>
            <p:ph type="body"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each cache block is </a:t>
            </a:r>
            <a:r>
              <a:rPr lang="en-US" dirty="0">
                <a:solidFill>
                  <a:srgbClr val="FF0000"/>
                </a:solidFill>
              </a:rPr>
              <a:t>4 Bytes</a:t>
            </a:r>
            <a:r>
              <a:rPr lang="en-US" dirty="0"/>
              <a:t> (1 word), then binary address each cache block always ends in </a:t>
            </a:r>
            <a:r>
              <a:rPr lang="en-US" dirty="0">
                <a:solidFill>
                  <a:srgbClr val="FF0000"/>
                </a:solidFill>
              </a:rPr>
              <a:t>00</a:t>
            </a:r>
            <a:r>
              <a:rPr lang="en-US" baseline="-25000" dirty="0">
                <a:solidFill>
                  <a:srgbClr val="FF0000"/>
                </a:solidFill>
              </a:rPr>
              <a:t>two</a:t>
            </a:r>
          </a:p>
          <a:p>
            <a:r>
              <a:rPr lang="en-US" dirty="0"/>
              <a:t>How to take advantage of this to save hardware and energy?</a:t>
            </a:r>
          </a:p>
          <a:p>
            <a:r>
              <a:rPr lang="en-US" dirty="0"/>
              <a:t>Don’t need to compare last 2 bits of 32-bit byte address (comparator can be narrower)</a:t>
            </a:r>
          </a:p>
          <a:p>
            <a:pPr lvl="1"/>
            <a:r>
              <a:rPr lang="en-US" dirty="0"/>
              <a:t>Don’t need to store last 2 bits of 32-bit byte address in Cache Tag (Tag can be narrower)</a:t>
            </a:r>
          </a:p>
          <a:p>
            <a:r>
              <a:rPr lang="en-US" dirty="0"/>
              <a:t>If each cache block is </a:t>
            </a:r>
            <a:r>
              <a:rPr lang="en-US" dirty="0">
                <a:solidFill>
                  <a:srgbClr val="FF0000"/>
                </a:solidFill>
              </a:rPr>
              <a:t>8 Bytes</a:t>
            </a:r>
            <a:r>
              <a:rPr lang="en-US" dirty="0"/>
              <a:t> </a:t>
            </a:r>
            <a:r>
              <a:rPr lang="en-US" altLang="zh-CN" dirty="0"/>
              <a:t>(2 words</a:t>
            </a:r>
            <a:r>
              <a:rPr lang="en-US" dirty="0"/>
              <a:t>), then binary address each cache block always ends in </a:t>
            </a:r>
            <a:r>
              <a:rPr lang="en-US" dirty="0">
                <a:solidFill>
                  <a:srgbClr val="FF0000"/>
                </a:solidFill>
              </a:rPr>
              <a:t>000</a:t>
            </a:r>
            <a:r>
              <a:rPr lang="en-US" baseline="-25000" dirty="0">
                <a:solidFill>
                  <a:srgbClr val="FF0000"/>
                </a:solidFill>
              </a:rPr>
              <a:t>two</a:t>
            </a:r>
            <a:endParaRPr lang="en-US" dirty="0">
              <a:solidFill>
                <a:srgbClr val="FF0000"/>
              </a:solidFill>
            </a:endParaRPr>
          </a:p>
          <a:p>
            <a:endParaRPr lang="en-US" baseline="-25000" dirty="0"/>
          </a:p>
          <a:p>
            <a:endParaRPr lang="en-US" baseline="-25000" dirty="0"/>
          </a:p>
          <a:p>
            <a:endParaRPr lang="en-US" baseline="-25000" dirty="0"/>
          </a:p>
          <a:p>
            <a:endParaRPr lang="en-SE" dirty="0"/>
          </a:p>
        </p:txBody>
      </p:sp>
      <p:sp>
        <p:nvSpPr>
          <p:cNvPr id="4" name="Slide Number Placeholder 3"/>
          <p:cNvSpPr>
            <a:spLocks noGrp="1"/>
          </p:cNvSpPr>
          <p:nvPr>
            <p:ph type="sldNum" sz="quarter" idx="5"/>
          </p:nvPr>
        </p:nvSpPr>
        <p:spPr/>
        <p:txBody>
          <a:bodyPr/>
          <a:lstStyle/>
          <a:p>
            <a:fld id="{EF97FDFF-7B9F-7D4D-BFC0-AAD1F3D3D3CB}" type="slidenum">
              <a:rPr lang="en-US" smtClean="0"/>
              <a:pPr/>
              <a:t>16</a:t>
            </a:fld>
            <a:endParaRPr lang="en-US"/>
          </a:p>
        </p:txBody>
      </p:sp>
    </p:spTree>
    <p:extLst>
      <p:ext uri="{BB962C8B-B14F-4D97-AF65-F5344CB8AC3E}">
        <p14:creationId xmlns:p14="http://schemas.microsoft.com/office/powerpoint/2010/main" val="1961649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3366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Content Placeholder 2"/>
          <p:cNvSpPr>
            <a:spLocks noGrp="1"/>
          </p:cNvSpPr>
          <p:nvPr>
            <p:ph sz="half" idx="1"/>
          </p:nvPr>
        </p:nvSpPr>
        <p:spPr>
          <a:xfrm>
            <a:off x="931334" y="1193800"/>
            <a:ext cx="5020733" cy="4927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55267" y="1193800"/>
            <a:ext cx="5020733" cy="4927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9388688" y="6543357"/>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a:t>
            </a:fld>
            <a:endParaRPr lang="en-US" dirty="0"/>
          </a:p>
        </p:txBody>
      </p:sp>
    </p:spTree>
    <p:extLst>
      <p:ext uri="{BB962C8B-B14F-4D97-AF65-F5344CB8AC3E}">
        <p14:creationId xmlns:p14="http://schemas.microsoft.com/office/powerpoint/2010/main" val="37178586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lgn="ct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p:cNvSpPr>
            <a:spLocks noGrp="1"/>
          </p:cNvSpPr>
          <p:nvPr>
            <p:ph type="sldNum" sz="quarter" idx="10"/>
          </p:nvPr>
        </p:nvSpPr>
        <p:spPr>
          <a:xfrm>
            <a:off x="9408160" y="655923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a:t>
            </a:fld>
            <a:endParaRPr lang="en-US" dirty="0"/>
          </a:p>
        </p:txBody>
      </p:sp>
    </p:spTree>
    <p:extLst>
      <p:ext uri="{BB962C8B-B14F-4D97-AF65-F5344CB8AC3E}">
        <p14:creationId xmlns:p14="http://schemas.microsoft.com/office/powerpoint/2010/main" val="40035739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4" name="Slide Number Placeholder 5"/>
          <p:cNvSpPr>
            <a:spLocks noGrp="1"/>
          </p:cNvSpPr>
          <p:nvPr>
            <p:ph type="sldNum" sz="quarter" idx="4"/>
          </p:nvPr>
        </p:nvSpPr>
        <p:spPr>
          <a:xfrm>
            <a:off x="9387840" y="6560186"/>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a:t>
            </a:fld>
            <a:endParaRPr lang="en-US" dirty="0"/>
          </a:p>
        </p:txBody>
      </p:sp>
    </p:spTree>
    <p:extLst>
      <p:ext uri="{BB962C8B-B14F-4D97-AF65-F5344CB8AC3E}">
        <p14:creationId xmlns:p14="http://schemas.microsoft.com/office/powerpoint/2010/main" val="37400431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Slide Number Placeholder 5"/>
          <p:cNvSpPr>
            <a:spLocks noGrp="1"/>
          </p:cNvSpPr>
          <p:nvPr>
            <p:ph type="sldNum" sz="quarter" idx="4"/>
          </p:nvPr>
        </p:nvSpPr>
        <p:spPr>
          <a:xfrm>
            <a:off x="9387840" y="654367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a:t>
            </a:fld>
            <a:endParaRPr lang="en-US" dirty="0"/>
          </a:p>
        </p:txBody>
      </p:sp>
    </p:spTree>
    <p:extLst>
      <p:ext uri="{BB962C8B-B14F-4D97-AF65-F5344CB8AC3E}">
        <p14:creationId xmlns:p14="http://schemas.microsoft.com/office/powerpoint/2010/main" val="74614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spTree>
      <p:nvGrpSpPr>
        <p:cNvPr id="1" name=""/>
        <p:cNvGrpSpPr/>
        <p:nvPr/>
      </p:nvGrpSpPr>
      <p:grpSpPr>
        <a:xfrm>
          <a:off x="0" y="0"/>
          <a:ext cx="0" cy="0"/>
          <a:chOff x="0" y="0"/>
          <a:chExt cx="0" cy="0"/>
        </a:xfrm>
      </p:grpSpPr>
      <p:sp>
        <p:nvSpPr>
          <p:cNvPr id="128002" name="Rectangle 2"/>
          <p:cNvSpPr>
            <a:spLocks noGrp="1" noChangeArrowheads="1"/>
          </p:cNvSpPr>
          <p:nvPr>
            <p:ph type="ctrTitle"/>
          </p:nvPr>
        </p:nvSpPr>
        <p:spPr>
          <a:xfrm>
            <a:off x="914400" y="2130426"/>
            <a:ext cx="10363200" cy="1470025"/>
          </a:xfrm>
        </p:spPr>
        <p:txBody>
          <a:bodyPr/>
          <a:lstStyle>
            <a:lvl1pPr>
              <a:defRPr sz="3600"/>
            </a:lvl1pPr>
          </a:lstStyle>
          <a:p>
            <a:pPr lvl="0"/>
            <a:r>
              <a:rPr lang="en-US" noProof="0"/>
              <a:t>Click to edit Master title style</a:t>
            </a:r>
          </a:p>
        </p:txBody>
      </p:sp>
      <p:sp>
        <p:nvSpPr>
          <p:cNvPr id="128003" name="Rectangle 3"/>
          <p:cNvSpPr>
            <a:spLocks noGrp="1" noChangeArrowheads="1"/>
          </p:cNvSpPr>
          <p:nvPr>
            <p:ph type="subTitle" idx="1"/>
          </p:nvPr>
        </p:nvSpPr>
        <p:spPr>
          <a:xfrm>
            <a:off x="1828800" y="3886200"/>
            <a:ext cx="8534400" cy="1752600"/>
          </a:xfrm>
        </p:spPr>
        <p:txBody>
          <a:bodyPr/>
          <a:lstStyle>
            <a:lvl1pPr marL="0" indent="0" algn="ctr">
              <a:buFontTx/>
              <a:buNone/>
              <a:defRPr/>
            </a:lvl1pPr>
          </a:lstStyle>
          <a:p>
            <a:pPr lvl="0"/>
            <a:r>
              <a:rPr lang="en-US" noProof="0"/>
              <a:t>Click to edit Master subtitle style</a:t>
            </a:r>
          </a:p>
        </p:txBody>
      </p:sp>
    </p:spTree>
    <p:extLst>
      <p:ext uri="{BB962C8B-B14F-4D97-AF65-F5344CB8AC3E}">
        <p14:creationId xmlns:p14="http://schemas.microsoft.com/office/powerpoint/2010/main" val="3659984526"/>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Gill Sans" charset="0"/>
                <a:ea typeface="Gill Sans" charset="0"/>
                <a:cs typeface="Gill Sans" charset="0"/>
              </a:defRPr>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b="0" i="0">
                <a:latin typeface="Gill Sans Light" charset="0"/>
                <a:ea typeface="Gill Sans Light" charset="0"/>
                <a:cs typeface="Gill Sans Light" charset="0"/>
              </a:defRPr>
            </a:lvl1pPr>
            <a:lvl2pPr>
              <a:defRPr b="0" i="0">
                <a:latin typeface="Gill Sans Light" charset="0"/>
                <a:ea typeface="Gill Sans Light" charset="0"/>
                <a:cs typeface="Gill Sans Light" charset="0"/>
              </a:defRPr>
            </a:lvl2pPr>
            <a:lvl3pPr>
              <a:defRPr b="0" i="0">
                <a:latin typeface="Gill Sans Light" charset="0"/>
                <a:ea typeface="Gill Sans Light" charset="0"/>
                <a:cs typeface="Gill Sans Light" charset="0"/>
              </a:defRPr>
            </a:lvl3pPr>
            <a:lvl4pPr>
              <a:defRPr b="0" i="0">
                <a:latin typeface="Gill Sans Light" charset="0"/>
                <a:ea typeface="Gill Sans Light" charset="0"/>
                <a:cs typeface="Gill Sans Light" charset="0"/>
              </a:defRPr>
            </a:lvl4pPr>
            <a:lvl5pPr>
              <a:defRPr b="0" i="0">
                <a:latin typeface="Gill Sans Light" charset="0"/>
                <a:ea typeface="Gill Sans Light" charset="0"/>
                <a:cs typeface="Gill Sans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2925288"/>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00223186"/>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2800" y="914400"/>
            <a:ext cx="5181600" cy="5105400"/>
          </a:xfrm>
        </p:spPr>
        <p:txBody>
          <a:bodyPr>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914400"/>
            <a:ext cx="5181600" cy="5105400"/>
          </a:xfrm>
        </p:spPr>
        <p:txBody>
          <a:bodyPr>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9947307"/>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6191338"/>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6112788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a:extLst>
              <a:ext uri="{FF2B5EF4-FFF2-40B4-BE49-F238E27FC236}">
                <a16:creationId xmlns:a16="http://schemas.microsoft.com/office/drawing/2014/main" id="{115C6C03-F572-1B9D-12F3-FAF5F4147DF1}"/>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3846992"/>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84643567"/>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08556261"/>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2327551"/>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152400"/>
            <a:ext cx="2641600" cy="5867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12800" y="152400"/>
            <a:ext cx="7721600" cy="5867400"/>
          </a:xfrm>
        </p:spPr>
        <p:txBody>
          <a:bodyPr vert="eaVe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8494861"/>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20800" y="152400"/>
            <a:ext cx="9550400" cy="533400"/>
          </a:xfrm>
        </p:spPr>
        <p:txBody>
          <a:bodyPr/>
          <a:lstStyle/>
          <a:p>
            <a:r>
              <a:rPr lang="en-US"/>
              <a:t>Click to edit Master title style</a:t>
            </a:r>
          </a:p>
        </p:txBody>
      </p:sp>
      <p:sp>
        <p:nvSpPr>
          <p:cNvPr id="3" name="Text Placeholder 2"/>
          <p:cNvSpPr>
            <a:spLocks noGrp="1"/>
          </p:cNvSpPr>
          <p:nvPr>
            <p:ph type="body" sz="half" idx="1"/>
          </p:nvPr>
        </p:nvSpPr>
        <p:spPr>
          <a:xfrm>
            <a:off x="812800" y="914400"/>
            <a:ext cx="5181600" cy="51054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914400"/>
            <a:ext cx="5181600" cy="51054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13222179"/>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clipArtAndTx">
  <p:cSld name="标题，剪贴画与文本">
    <p:spTree>
      <p:nvGrpSpPr>
        <p:cNvPr id="1" name=""/>
        <p:cNvGrpSpPr/>
        <p:nvPr/>
      </p:nvGrpSpPr>
      <p:grpSpPr>
        <a:xfrm>
          <a:off x="0" y="0"/>
          <a:ext cx="0" cy="0"/>
          <a:chOff x="0" y="0"/>
          <a:chExt cx="0" cy="0"/>
        </a:xfrm>
      </p:grpSpPr>
      <p:sp>
        <p:nvSpPr>
          <p:cNvPr id="2" name="标题 1"/>
          <p:cNvSpPr>
            <a:spLocks noGrp="1"/>
          </p:cNvSpPr>
          <p:nvPr>
            <p:ph type="title"/>
          </p:nvPr>
        </p:nvSpPr>
        <p:spPr>
          <a:xfrm>
            <a:off x="1917701" y="198438"/>
            <a:ext cx="9649884" cy="1143000"/>
          </a:xfrm>
        </p:spPr>
        <p:txBody>
          <a:bodyPr/>
          <a:lstStyle/>
          <a:p>
            <a:r>
              <a:rPr lang="zh-CN" altLang="en-US"/>
              <a:t>单击此处编辑母版标题样式</a:t>
            </a:r>
          </a:p>
        </p:txBody>
      </p:sp>
      <p:sp>
        <p:nvSpPr>
          <p:cNvPr id="3" name="剪贴画占位符 2"/>
          <p:cNvSpPr>
            <a:spLocks noGrp="1"/>
          </p:cNvSpPr>
          <p:nvPr>
            <p:ph type="clipArt" sz="half" idx="1"/>
          </p:nvPr>
        </p:nvSpPr>
        <p:spPr>
          <a:xfrm>
            <a:off x="1102784" y="1557339"/>
            <a:ext cx="5080000" cy="4535487"/>
          </a:xfrm>
        </p:spPr>
        <p:txBody>
          <a:bodyPr/>
          <a:lstStyle/>
          <a:p>
            <a:pPr lvl="0"/>
            <a:endParaRPr lang="zh-CN" altLang="en-US" noProof="0"/>
          </a:p>
        </p:txBody>
      </p:sp>
      <p:sp>
        <p:nvSpPr>
          <p:cNvPr id="4" name="文本占位符 3"/>
          <p:cNvSpPr>
            <a:spLocks noGrp="1"/>
          </p:cNvSpPr>
          <p:nvPr>
            <p:ph type="body" sz="half" idx="2"/>
          </p:nvPr>
        </p:nvSpPr>
        <p:spPr>
          <a:xfrm>
            <a:off x="6385984" y="1557339"/>
            <a:ext cx="5080000" cy="4535487"/>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198969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Slide Number Placeholder 5"/>
          <p:cNvSpPr>
            <a:spLocks noGrp="1"/>
          </p:cNvSpPr>
          <p:nvPr>
            <p:ph type="sldNum" sz="quarter" idx="4"/>
          </p:nvPr>
        </p:nvSpPr>
        <p:spPr>
          <a:xfrm>
            <a:off x="9367520" y="655383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9387840" y="655923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p:cNvSpPr>
            <a:spLocks noGrp="1"/>
          </p:cNvSpPr>
          <p:nvPr>
            <p:ph type="sldNum" sz="quarter" idx="12"/>
          </p:nvPr>
        </p:nvSpPr>
        <p:spPr/>
        <p:txBody>
          <a:bodyPr/>
          <a:lstStyle/>
          <a:p>
            <a:fld id="{3CC63E4C-4642-794D-A2FD-70F6B81535F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5" name="Slide Number Placeholder 4"/>
          <p:cNvSpPr>
            <a:spLocks noGrp="1"/>
          </p:cNvSpPr>
          <p:nvPr>
            <p:ph type="sldNum" sz="quarter" idx="12"/>
          </p:nvPr>
        </p:nvSpPr>
        <p:spPr/>
        <p:txBody>
          <a:bodyPr/>
          <a:lstStyle/>
          <a:p>
            <a:fld id="{3CC63E4C-4642-794D-A2FD-70F6B81535F5}"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5" name="Slide Number Placeholder 5"/>
          <p:cNvSpPr>
            <a:spLocks noGrp="1"/>
          </p:cNvSpPr>
          <p:nvPr>
            <p:ph type="sldNum" sz="quarter" idx="4"/>
          </p:nvPr>
        </p:nvSpPr>
        <p:spPr>
          <a:xfrm>
            <a:off x="9347200" y="6560186"/>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a:t>
            </a:fld>
            <a:endParaRPr lang="en-US" dirty="0"/>
          </a:p>
        </p:txBody>
      </p:sp>
    </p:spTree>
    <p:extLst>
      <p:ext uri="{BB962C8B-B14F-4D97-AF65-F5344CB8AC3E}">
        <p14:creationId xmlns:p14="http://schemas.microsoft.com/office/powerpoint/2010/main" val="3770899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5"/>
          <p:cNvSpPr>
            <a:spLocks noGrp="1"/>
          </p:cNvSpPr>
          <p:nvPr>
            <p:ph type="sldNum" sz="quarter" idx="4"/>
          </p:nvPr>
        </p:nvSpPr>
        <p:spPr>
          <a:xfrm>
            <a:off x="9419168" y="6569217"/>
            <a:ext cx="28448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CC63E4C-4642-794D-A2FD-70F6B81535F5}" type="slidenum">
              <a:rPr lang="en-US" smtClean="0"/>
              <a:pPr/>
              <a:t>‹#›</a:t>
            </a:fld>
            <a:endParaRPr lang="en-US" dirty="0"/>
          </a:p>
        </p:txBody>
      </p:sp>
    </p:spTree>
    <p:extLst>
      <p:ext uri="{BB962C8B-B14F-4D97-AF65-F5344CB8AC3E}">
        <p14:creationId xmlns:p14="http://schemas.microsoft.com/office/powerpoint/2010/main" val="1273942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5" name="Slide Number Placeholder 5"/>
          <p:cNvSpPr>
            <a:spLocks noGrp="1"/>
          </p:cNvSpPr>
          <p:nvPr>
            <p:ph type="sldNum" sz="quarter" idx="4"/>
          </p:nvPr>
        </p:nvSpPr>
        <p:spPr>
          <a:xfrm>
            <a:off x="9367520" y="654367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a:t>
            </a:fld>
            <a:endParaRPr lang="en-US" dirty="0"/>
          </a:p>
        </p:txBody>
      </p:sp>
    </p:spTree>
    <p:extLst>
      <p:ext uri="{BB962C8B-B14F-4D97-AF65-F5344CB8AC3E}">
        <p14:creationId xmlns:p14="http://schemas.microsoft.com/office/powerpoint/2010/main" val="412536442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ctr" defTabSz="457200" rtl="0" eaLnBrk="1" latinLnBrk="0" hangingPunct="1">
        <a:spcBef>
          <a:spcPct val="0"/>
        </a:spcBef>
        <a:buNone/>
        <a:defRPr sz="4400" kern="1200">
          <a:solidFill>
            <a:srgbClr val="FF0000"/>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9" name="Rectangle 5"/>
          <p:cNvSpPr>
            <a:spLocks noGrp="1" noChangeArrowheads="1"/>
          </p:cNvSpPr>
          <p:nvPr>
            <p:ph type="title"/>
          </p:nvPr>
        </p:nvSpPr>
        <p:spPr bwMode="auto">
          <a:xfrm>
            <a:off x="1117601" y="152400"/>
            <a:ext cx="9723967" cy="736600"/>
          </a:xfrm>
          <a:prstGeom prst="rect">
            <a:avLst/>
          </a:prstGeom>
          <a:noFill/>
          <a:ln w="9525">
            <a:noFill/>
            <a:miter lim="800000"/>
            <a:headEnd/>
            <a:tailEnd/>
          </a:ln>
        </p:spPr>
        <p:txBody>
          <a:bodyPr vert="horz" wrap="square" lIns="92075" tIns="46038" rIns="92075" bIns="46038" numCol="1" anchor="ctr" anchorCtr="0" compatLnSpc="1">
            <a:prstTxWarp prst="textNoShape">
              <a:avLst/>
            </a:prstTxWarp>
          </a:bodyPr>
          <a:lstStyle/>
          <a:p>
            <a:pPr lvl="0"/>
            <a:r>
              <a:rPr lang="en-US" dirty="0"/>
              <a:t>Click to edit Master title style</a:t>
            </a:r>
          </a:p>
        </p:txBody>
      </p:sp>
      <p:sp>
        <p:nvSpPr>
          <p:cNvPr id="1030" name="Rectangle 6"/>
          <p:cNvSpPr>
            <a:spLocks noGrp="1" noChangeArrowheads="1"/>
          </p:cNvSpPr>
          <p:nvPr>
            <p:ph type="body" idx="1"/>
          </p:nvPr>
        </p:nvSpPr>
        <p:spPr bwMode="auto">
          <a:xfrm>
            <a:off x="931333" y="1066800"/>
            <a:ext cx="10244667" cy="505460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4"/>
          </p:nvPr>
        </p:nvSpPr>
        <p:spPr>
          <a:xfrm>
            <a:off x="9366885" y="6553835"/>
            <a:ext cx="2844800" cy="365125"/>
          </a:xfrm>
          <a:prstGeom prst="rect">
            <a:avLst/>
          </a:prstGeom>
        </p:spPr>
        <p:txBody>
          <a:bodyPr vert="horz" lIns="91440" tIns="45720" rIns="91440" bIns="45720" rtlCol="0" anchor="ctr"/>
          <a:lstStyle>
            <a:lvl1pPr algn="r">
              <a:defRPr sz="1400">
                <a:solidFill>
                  <a:schemeClr val="tx1">
                    <a:tint val="75000"/>
                  </a:schemeClr>
                </a:solidFill>
              </a:defRPr>
            </a:lvl1pPr>
          </a:lstStyle>
          <a:p>
            <a:fld id="{3CC63E4C-4642-794D-A2FD-70F6B81535F5}" type="slidenum">
              <a:rPr lang="en-US" smtClean="0"/>
              <a:pPr/>
              <a:t>‹#›</a:t>
            </a:fld>
            <a:endParaRPr lang="en-US" dirty="0"/>
          </a:p>
        </p:txBody>
      </p:sp>
    </p:spTree>
    <p:extLst>
      <p:ext uri="{BB962C8B-B14F-4D97-AF65-F5344CB8AC3E}">
        <p14:creationId xmlns:p14="http://schemas.microsoft.com/office/powerpoint/2010/main" val="2802110132"/>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Lst>
  <p:hf hdr="0" ftr="0" dt="0"/>
  <p:txStyles>
    <p:titleStyle>
      <a:lvl1pPr algn="ctr" rtl="0" eaLnBrk="0" fontAlgn="base" hangingPunct="0">
        <a:lnSpc>
          <a:spcPct val="90000"/>
        </a:lnSpc>
        <a:spcBef>
          <a:spcPct val="0"/>
        </a:spcBef>
        <a:spcAft>
          <a:spcPct val="0"/>
        </a:spcAft>
        <a:defRPr lang="en-US" sz="4400" b="0" kern="1200">
          <a:solidFill>
            <a:srgbClr val="FF0000"/>
          </a:solidFill>
          <a:latin typeface="Calibri" panose="020F0502020204030204" pitchFamily="34" charset="0"/>
          <a:ea typeface="+mj-ea"/>
          <a:cs typeface="Calibri" panose="020F0502020204030204" pitchFamily="34" charset="0"/>
        </a:defRPr>
      </a:lvl1pPr>
      <a:lvl2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2pPr>
      <a:lvl3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3pPr>
      <a:lvl4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4pPr>
      <a:lvl5pPr algn="l" rtl="0" eaLnBrk="0" fontAlgn="base" hangingPunct="0">
        <a:lnSpc>
          <a:spcPct val="90000"/>
        </a:lnSpc>
        <a:spcBef>
          <a:spcPct val="0"/>
        </a:spcBef>
        <a:spcAft>
          <a:spcPct val="0"/>
        </a:spcAft>
        <a:defRPr sz="3200" b="1">
          <a:solidFill>
            <a:srgbClr val="0332B7"/>
          </a:solidFill>
          <a:latin typeface="Arial" charset="0"/>
          <a:ea typeface="ＭＳ Ｐゴシック" charset="-128"/>
          <a:cs typeface="ＭＳ Ｐゴシック" charset="-128"/>
        </a:defRPr>
      </a:lvl5pPr>
      <a:lvl6pPr marL="457200" algn="l" rtl="0" eaLnBrk="0" fontAlgn="base" hangingPunct="0">
        <a:lnSpc>
          <a:spcPct val="90000"/>
        </a:lnSpc>
        <a:spcBef>
          <a:spcPct val="0"/>
        </a:spcBef>
        <a:spcAft>
          <a:spcPct val="0"/>
        </a:spcAft>
        <a:defRPr sz="3200" b="1">
          <a:solidFill>
            <a:srgbClr val="0332B7"/>
          </a:solidFill>
          <a:latin typeface="Arial" charset="0"/>
        </a:defRPr>
      </a:lvl6pPr>
      <a:lvl7pPr marL="914400" algn="l" rtl="0" eaLnBrk="0" fontAlgn="base" hangingPunct="0">
        <a:lnSpc>
          <a:spcPct val="90000"/>
        </a:lnSpc>
        <a:spcBef>
          <a:spcPct val="0"/>
        </a:spcBef>
        <a:spcAft>
          <a:spcPct val="0"/>
        </a:spcAft>
        <a:defRPr sz="3200" b="1">
          <a:solidFill>
            <a:srgbClr val="0332B7"/>
          </a:solidFill>
          <a:latin typeface="Arial" charset="0"/>
        </a:defRPr>
      </a:lvl7pPr>
      <a:lvl8pPr marL="1371600" algn="l" rtl="0" eaLnBrk="0" fontAlgn="base" hangingPunct="0">
        <a:lnSpc>
          <a:spcPct val="90000"/>
        </a:lnSpc>
        <a:spcBef>
          <a:spcPct val="0"/>
        </a:spcBef>
        <a:spcAft>
          <a:spcPct val="0"/>
        </a:spcAft>
        <a:defRPr sz="3200" b="1">
          <a:solidFill>
            <a:srgbClr val="0332B7"/>
          </a:solidFill>
          <a:latin typeface="Arial" charset="0"/>
        </a:defRPr>
      </a:lvl8pPr>
      <a:lvl9pPr marL="1828800" algn="l" rtl="0" eaLnBrk="0" fontAlgn="base" hangingPunct="0">
        <a:lnSpc>
          <a:spcPct val="90000"/>
        </a:lnSpc>
        <a:spcBef>
          <a:spcPct val="0"/>
        </a:spcBef>
        <a:spcAft>
          <a:spcPct val="0"/>
        </a:spcAft>
        <a:defRPr sz="3200" b="1">
          <a:solidFill>
            <a:srgbClr val="0332B7"/>
          </a:solidFill>
          <a:latin typeface="Arial" charset="0"/>
        </a:defRPr>
      </a:lvl9pPr>
    </p:titleStyle>
    <p:bodyStyle>
      <a:lvl1pPr marL="230188" indent="-230188" algn="l" rtl="0" eaLnBrk="0" fontAlgn="base" hangingPunct="0">
        <a:lnSpc>
          <a:spcPct val="90000"/>
        </a:lnSpc>
        <a:spcBef>
          <a:spcPct val="30000"/>
        </a:spcBef>
        <a:spcAft>
          <a:spcPct val="0"/>
        </a:spcAft>
        <a:buSzPct val="100000"/>
        <a:buFont typeface="Wingdings" charset="2"/>
        <a:buChar char="§"/>
        <a:defRPr sz="2400">
          <a:solidFill>
            <a:schemeClr val="tx1"/>
          </a:solidFill>
          <a:latin typeface="Calibri"/>
          <a:ea typeface="ＭＳ Ｐゴシック" charset="-128"/>
          <a:cs typeface="Calibri"/>
        </a:defRPr>
      </a:lvl1pPr>
      <a:lvl2pPr marL="685800" indent="-228600" algn="l" rtl="0" eaLnBrk="0" fontAlgn="base" hangingPunct="0">
        <a:lnSpc>
          <a:spcPct val="90000"/>
        </a:lnSpc>
        <a:spcBef>
          <a:spcPct val="30000"/>
        </a:spcBef>
        <a:spcAft>
          <a:spcPct val="0"/>
        </a:spcAft>
        <a:buSzPct val="100000"/>
        <a:buChar char="–"/>
        <a:defRPr>
          <a:solidFill>
            <a:schemeClr val="tx1"/>
          </a:solidFill>
          <a:latin typeface="Calibri"/>
          <a:ea typeface="ＭＳ Ｐゴシック" charset="-128"/>
          <a:cs typeface="Calibri"/>
        </a:defRPr>
      </a:lvl2pPr>
      <a:lvl3pPr marL="1143000" indent="-228600" algn="l" rtl="0" eaLnBrk="0" fontAlgn="base" hangingPunct="0">
        <a:lnSpc>
          <a:spcPct val="80000"/>
        </a:lnSpc>
        <a:spcBef>
          <a:spcPct val="30000"/>
        </a:spcBef>
        <a:spcAft>
          <a:spcPct val="0"/>
        </a:spcAft>
        <a:buSzPct val="100000"/>
        <a:buFont typeface="Arial"/>
        <a:buChar char="•"/>
        <a:defRPr>
          <a:solidFill>
            <a:schemeClr val="tx1"/>
          </a:solidFill>
          <a:latin typeface="Calibri"/>
          <a:ea typeface="ＭＳ Ｐゴシック" charset="-128"/>
          <a:cs typeface="Calibri"/>
        </a:defRPr>
      </a:lvl3pPr>
      <a:lvl4pPr marL="1543050" indent="-171450" algn="l" rtl="0" eaLnBrk="0" fontAlgn="base" hangingPunct="0">
        <a:lnSpc>
          <a:spcPct val="80000"/>
        </a:lnSpc>
        <a:spcBef>
          <a:spcPct val="30000"/>
        </a:spcBef>
        <a:spcAft>
          <a:spcPct val="0"/>
        </a:spcAft>
        <a:buSzPct val="100000"/>
        <a:buFont typeface="Wingdings" charset="2"/>
        <a:buChar char="§"/>
        <a:defRPr sz="1600">
          <a:solidFill>
            <a:schemeClr val="tx1"/>
          </a:solidFill>
          <a:latin typeface="Calibri"/>
          <a:ea typeface="ＭＳ Ｐゴシック" charset="-128"/>
          <a:cs typeface="Calibri"/>
        </a:defRPr>
      </a:lvl4pPr>
      <a:lvl5pPr marL="2000250" indent="-171450" algn="l" rtl="0" eaLnBrk="0" fontAlgn="base" hangingPunct="0">
        <a:lnSpc>
          <a:spcPct val="80000"/>
        </a:lnSpc>
        <a:spcBef>
          <a:spcPct val="30000"/>
        </a:spcBef>
        <a:spcAft>
          <a:spcPct val="0"/>
        </a:spcAft>
        <a:buSzPct val="100000"/>
        <a:buChar char="–"/>
        <a:defRPr sz="1600">
          <a:solidFill>
            <a:schemeClr val="tx1"/>
          </a:solidFill>
          <a:latin typeface="Calibri"/>
          <a:ea typeface="ＭＳ Ｐゴシック" charset="-128"/>
          <a:cs typeface="Calibri"/>
        </a:defRPr>
      </a:lvl5pPr>
      <a:lvl6pPr marL="24574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6pPr>
      <a:lvl7pPr marL="29146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7pPr>
      <a:lvl8pPr marL="33718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8pPr>
      <a:lvl9pPr marL="38290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320800" y="152400"/>
            <a:ext cx="9550400" cy="5334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0478" tIns="44445" rIns="90478" bIns="44445" numCol="1" anchor="ctr" anchorCtr="0" compatLnSpc="1">
            <a:prstTxWarp prst="textNoShape">
              <a:avLst/>
            </a:prstTxWarp>
          </a:bodyPr>
          <a:lstStyle/>
          <a:p>
            <a:pPr lvl="0"/>
            <a:r>
              <a:rPr lang="en-US" altLang="en-US"/>
              <a:t>Slide Title</a:t>
            </a:r>
          </a:p>
        </p:txBody>
      </p:sp>
      <p:sp>
        <p:nvSpPr>
          <p:cNvPr id="1027" name="Rectangle 3"/>
          <p:cNvSpPr>
            <a:spLocks noGrp="1" noChangeArrowheads="1"/>
          </p:cNvSpPr>
          <p:nvPr>
            <p:ph type="body" idx="1"/>
          </p:nvPr>
        </p:nvSpPr>
        <p:spPr bwMode="auto">
          <a:xfrm>
            <a:off x="812800" y="914400"/>
            <a:ext cx="10566400" cy="51054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0478" tIns="44445" rIns="90478" bIns="44445" numCol="1" anchor="t" anchorCtr="0" compatLnSpc="1">
            <a:prstTxWarp prst="textNoShape">
              <a:avLst/>
            </a:prstTxWarp>
          </a:bodyPr>
          <a:lstStyle/>
          <a:p>
            <a:pPr lvl="0"/>
            <a:r>
              <a:rPr lang="en-US" altLang="en-US" dirty="0"/>
              <a:t>Body Text</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8" name="Rectangle 4"/>
          <p:cNvSpPr>
            <a:spLocks noChangeArrowheads="1"/>
          </p:cNvSpPr>
          <p:nvPr userDrawn="1"/>
        </p:nvSpPr>
        <p:spPr bwMode="auto">
          <a:xfrm>
            <a:off x="11762120" y="6552798"/>
            <a:ext cx="394320" cy="30520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p>
            <a:pPr algn="ctr"/>
            <a:fld id="{8B82DB86-37F9-954E-8F10-00623E1FD261}" type="slidenum">
              <a:rPr lang="en-US" sz="1400" b="0" smtClean="0">
                <a:solidFill>
                  <a:srgbClr val="2A40E2"/>
                </a:solidFill>
                <a:latin typeface="Gill Sans" charset="0"/>
                <a:cs typeface="Gill Sans" charset="0"/>
              </a:rPr>
              <a:pPr algn="ctr"/>
              <a:t>‹#›</a:t>
            </a:fld>
            <a:endParaRPr lang="en-US" sz="1400" b="0" dirty="0">
              <a:solidFill>
                <a:srgbClr val="2A40E2"/>
              </a:solidFill>
              <a:latin typeface="Gill Sans" charset="0"/>
              <a:cs typeface="Gill Sans" charset="0"/>
            </a:endParaRPr>
          </a:p>
        </p:txBody>
      </p:sp>
      <p:sp>
        <p:nvSpPr>
          <p:cNvPr id="1030" name="Line 6"/>
          <p:cNvSpPr>
            <a:spLocks noChangeShapeType="1"/>
          </p:cNvSpPr>
          <p:nvPr userDrawn="1"/>
        </p:nvSpPr>
        <p:spPr bwMode="auto">
          <a:xfrm>
            <a:off x="1320800" y="685800"/>
            <a:ext cx="9550400" cy="0"/>
          </a:xfrm>
          <a:prstGeom prst="line">
            <a:avLst/>
          </a:prstGeom>
          <a:noFill/>
          <a:ln w="38100" cmpd="dbl">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1" hangingPunct="1">
              <a:defRPr/>
            </a:pPr>
            <a:endParaRPr lang="en-US">
              <a:ea typeface="Arial" charset="0"/>
              <a:cs typeface="Arial" charset="0"/>
            </a:endParaRPr>
          </a:p>
        </p:txBody>
      </p:sp>
    </p:spTree>
    <p:extLst>
      <p:ext uri="{BB962C8B-B14F-4D97-AF65-F5344CB8AC3E}">
        <p14:creationId xmlns:p14="http://schemas.microsoft.com/office/powerpoint/2010/main" val="360792876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Lst>
  <p:transition/>
  <p:txStyles>
    <p:titleStyle>
      <a:lvl1pPr algn="ctr" rtl="0" eaLnBrk="0" fontAlgn="base" hangingPunct="0">
        <a:lnSpc>
          <a:spcPct val="90000"/>
        </a:lnSpc>
        <a:spcBef>
          <a:spcPct val="0"/>
        </a:spcBef>
        <a:spcAft>
          <a:spcPct val="0"/>
        </a:spcAft>
        <a:defRPr sz="3200">
          <a:solidFill>
            <a:srgbClr val="2A40E2"/>
          </a:solidFill>
          <a:latin typeface="Gill Sans" charset="0"/>
          <a:ea typeface="ＭＳ Ｐゴシック" charset="0"/>
          <a:cs typeface="Gill Sans" charset="0"/>
        </a:defRPr>
      </a:lvl1pPr>
      <a:lvl2pPr algn="ctr" rtl="0" eaLnBrk="0" fontAlgn="base" hangingPunct="0">
        <a:lnSpc>
          <a:spcPct val="90000"/>
        </a:lnSpc>
        <a:spcBef>
          <a:spcPct val="0"/>
        </a:spcBef>
        <a:spcAft>
          <a:spcPct val="0"/>
        </a:spcAft>
        <a:defRPr sz="3200">
          <a:solidFill>
            <a:srgbClr val="2A40E2"/>
          </a:solidFill>
          <a:latin typeface="Gill Sans" charset="0"/>
          <a:ea typeface="ＭＳ Ｐゴシック" charset="0"/>
          <a:cs typeface="Gill Sans" charset="0"/>
        </a:defRPr>
      </a:lvl2pPr>
      <a:lvl3pPr algn="ctr" rtl="0" eaLnBrk="0" fontAlgn="base" hangingPunct="0">
        <a:lnSpc>
          <a:spcPct val="90000"/>
        </a:lnSpc>
        <a:spcBef>
          <a:spcPct val="0"/>
        </a:spcBef>
        <a:spcAft>
          <a:spcPct val="0"/>
        </a:spcAft>
        <a:defRPr sz="3200">
          <a:solidFill>
            <a:srgbClr val="2A40E2"/>
          </a:solidFill>
          <a:latin typeface="Gill Sans" charset="0"/>
          <a:ea typeface="ＭＳ Ｐゴシック" charset="0"/>
          <a:cs typeface="Gill Sans" charset="0"/>
        </a:defRPr>
      </a:lvl3pPr>
      <a:lvl4pPr algn="ctr" rtl="0" eaLnBrk="0" fontAlgn="base" hangingPunct="0">
        <a:lnSpc>
          <a:spcPct val="90000"/>
        </a:lnSpc>
        <a:spcBef>
          <a:spcPct val="0"/>
        </a:spcBef>
        <a:spcAft>
          <a:spcPct val="0"/>
        </a:spcAft>
        <a:defRPr sz="3200">
          <a:solidFill>
            <a:srgbClr val="2A40E2"/>
          </a:solidFill>
          <a:latin typeface="Gill Sans" charset="0"/>
          <a:ea typeface="ＭＳ Ｐゴシック" charset="0"/>
          <a:cs typeface="Gill Sans" charset="0"/>
        </a:defRPr>
      </a:lvl4pPr>
      <a:lvl5pPr algn="ctr" rtl="0" eaLnBrk="0" fontAlgn="base" hangingPunct="0">
        <a:lnSpc>
          <a:spcPct val="90000"/>
        </a:lnSpc>
        <a:spcBef>
          <a:spcPct val="0"/>
        </a:spcBef>
        <a:spcAft>
          <a:spcPct val="0"/>
        </a:spcAft>
        <a:defRPr sz="3200">
          <a:solidFill>
            <a:srgbClr val="2A40E2"/>
          </a:solidFill>
          <a:latin typeface="Gill Sans" charset="0"/>
          <a:ea typeface="ＭＳ Ｐゴシック" charset="0"/>
          <a:cs typeface="Gill Sans" charset="0"/>
        </a:defRPr>
      </a:lvl5pPr>
      <a:lvl6pPr marL="457200" algn="ctr" rtl="0" eaLnBrk="0" fontAlgn="base" hangingPunct="0">
        <a:lnSpc>
          <a:spcPct val="90000"/>
        </a:lnSpc>
        <a:spcBef>
          <a:spcPct val="0"/>
        </a:spcBef>
        <a:spcAft>
          <a:spcPct val="0"/>
        </a:spcAft>
        <a:defRPr sz="2400" b="1">
          <a:solidFill>
            <a:srgbClr val="2A40E2"/>
          </a:solidFill>
          <a:latin typeface="Comic Sans MS" pitchFamily="66" charset="0"/>
        </a:defRPr>
      </a:lvl6pPr>
      <a:lvl7pPr marL="914400" algn="ctr" rtl="0" eaLnBrk="0" fontAlgn="base" hangingPunct="0">
        <a:lnSpc>
          <a:spcPct val="90000"/>
        </a:lnSpc>
        <a:spcBef>
          <a:spcPct val="0"/>
        </a:spcBef>
        <a:spcAft>
          <a:spcPct val="0"/>
        </a:spcAft>
        <a:defRPr sz="2400" b="1">
          <a:solidFill>
            <a:srgbClr val="2A40E2"/>
          </a:solidFill>
          <a:latin typeface="Comic Sans MS" pitchFamily="66" charset="0"/>
        </a:defRPr>
      </a:lvl7pPr>
      <a:lvl8pPr marL="1371600" algn="ctr" rtl="0" eaLnBrk="0" fontAlgn="base" hangingPunct="0">
        <a:lnSpc>
          <a:spcPct val="90000"/>
        </a:lnSpc>
        <a:spcBef>
          <a:spcPct val="0"/>
        </a:spcBef>
        <a:spcAft>
          <a:spcPct val="0"/>
        </a:spcAft>
        <a:defRPr sz="2400" b="1">
          <a:solidFill>
            <a:srgbClr val="2A40E2"/>
          </a:solidFill>
          <a:latin typeface="Comic Sans MS" pitchFamily="66" charset="0"/>
        </a:defRPr>
      </a:lvl8pPr>
      <a:lvl9pPr marL="1828800" algn="ctr" rtl="0" eaLnBrk="0" fontAlgn="base" hangingPunct="0">
        <a:lnSpc>
          <a:spcPct val="90000"/>
        </a:lnSpc>
        <a:spcBef>
          <a:spcPct val="0"/>
        </a:spcBef>
        <a:spcAft>
          <a:spcPct val="0"/>
        </a:spcAft>
        <a:defRPr sz="2400" b="1">
          <a:solidFill>
            <a:srgbClr val="2A40E2"/>
          </a:solidFill>
          <a:latin typeface="Comic Sans MS" pitchFamily="66" charset="0"/>
        </a:defRPr>
      </a:lvl9pPr>
    </p:titleStyle>
    <p:bodyStyle>
      <a:lvl1pPr marL="285750" indent="-285750" algn="l" rtl="0" eaLnBrk="0" fontAlgn="base" hangingPunct="0">
        <a:lnSpc>
          <a:spcPct val="90000"/>
        </a:lnSpc>
        <a:spcBef>
          <a:spcPct val="30000"/>
        </a:spcBef>
        <a:spcAft>
          <a:spcPct val="0"/>
        </a:spcAft>
        <a:buSzPct val="100000"/>
        <a:buChar char="•"/>
        <a:defRPr sz="2400">
          <a:solidFill>
            <a:schemeClr val="tx1"/>
          </a:solidFill>
          <a:latin typeface="Gill Sans" charset="0"/>
          <a:ea typeface="ＭＳ Ｐゴシック" charset="0"/>
          <a:cs typeface="Gill Sans" charset="0"/>
        </a:defRPr>
      </a:lvl1pPr>
      <a:lvl2pPr marL="685800" indent="-228600" algn="l" rtl="0" eaLnBrk="0" fontAlgn="base" hangingPunct="0">
        <a:lnSpc>
          <a:spcPct val="90000"/>
        </a:lnSpc>
        <a:spcBef>
          <a:spcPct val="30000"/>
        </a:spcBef>
        <a:spcAft>
          <a:spcPct val="0"/>
        </a:spcAft>
        <a:buSzPct val="100000"/>
        <a:buChar char="–"/>
        <a:defRPr sz="2200">
          <a:solidFill>
            <a:schemeClr val="tx1"/>
          </a:solidFill>
          <a:latin typeface="Gill Sans" charset="0"/>
          <a:ea typeface="Gill Sans" charset="0"/>
          <a:cs typeface="Gill Sans" charset="0"/>
        </a:defRPr>
      </a:lvl2pPr>
      <a:lvl3pPr marL="1143000" indent="-228600" algn="l" rtl="0" eaLnBrk="0" fontAlgn="base" hangingPunct="0">
        <a:lnSpc>
          <a:spcPct val="90000"/>
        </a:lnSpc>
        <a:spcBef>
          <a:spcPct val="30000"/>
        </a:spcBef>
        <a:spcAft>
          <a:spcPct val="0"/>
        </a:spcAft>
        <a:buSzPct val="100000"/>
        <a:buChar char="»"/>
        <a:defRPr sz="2000">
          <a:solidFill>
            <a:schemeClr val="tx1"/>
          </a:solidFill>
          <a:latin typeface="Gill Sans" charset="0"/>
          <a:ea typeface="Gill Sans" charset="0"/>
          <a:cs typeface="Gill Sans" charset="0"/>
        </a:defRPr>
      </a:lvl3pPr>
      <a:lvl4pPr marL="1543050" indent="-171450" algn="l" rtl="0" eaLnBrk="0" fontAlgn="base" hangingPunct="0">
        <a:lnSpc>
          <a:spcPct val="90000"/>
        </a:lnSpc>
        <a:spcBef>
          <a:spcPct val="30000"/>
        </a:spcBef>
        <a:spcAft>
          <a:spcPct val="0"/>
        </a:spcAft>
        <a:buSzPct val="100000"/>
        <a:buChar char="•"/>
        <a:defRPr sz="2000">
          <a:solidFill>
            <a:schemeClr val="tx1"/>
          </a:solidFill>
          <a:latin typeface="Gill Sans" charset="0"/>
          <a:ea typeface="Gill Sans" charset="0"/>
          <a:cs typeface="Gill Sans" charset="0"/>
        </a:defRPr>
      </a:lvl4pPr>
      <a:lvl5pPr marL="2000250" indent="-171450" algn="l" rtl="0" eaLnBrk="0" fontAlgn="base" hangingPunct="0">
        <a:lnSpc>
          <a:spcPct val="90000"/>
        </a:lnSpc>
        <a:spcBef>
          <a:spcPct val="30000"/>
        </a:spcBef>
        <a:spcAft>
          <a:spcPct val="0"/>
        </a:spcAft>
        <a:buSzPct val="100000"/>
        <a:buChar char="–"/>
        <a:defRPr sz="2000">
          <a:solidFill>
            <a:schemeClr val="tx1"/>
          </a:solidFill>
          <a:latin typeface="Gill Sans" charset="0"/>
          <a:ea typeface="Gill Sans" charset="0"/>
          <a:cs typeface="Gill Sans" charset="0"/>
        </a:defRPr>
      </a:lvl5pPr>
      <a:lvl6pPr marL="2457450" indent="-171450" algn="l" rtl="0" eaLnBrk="0" fontAlgn="base" hangingPunct="0">
        <a:lnSpc>
          <a:spcPct val="90000"/>
        </a:lnSpc>
        <a:spcBef>
          <a:spcPct val="30000"/>
        </a:spcBef>
        <a:spcAft>
          <a:spcPct val="0"/>
        </a:spcAft>
        <a:buSzPct val="100000"/>
        <a:buChar char="–"/>
        <a:defRPr sz="2000" b="1">
          <a:solidFill>
            <a:schemeClr val="tx1"/>
          </a:solidFill>
          <a:latin typeface="+mn-lt"/>
        </a:defRPr>
      </a:lvl6pPr>
      <a:lvl7pPr marL="2914650" indent="-171450" algn="l" rtl="0" eaLnBrk="0" fontAlgn="base" hangingPunct="0">
        <a:lnSpc>
          <a:spcPct val="90000"/>
        </a:lnSpc>
        <a:spcBef>
          <a:spcPct val="30000"/>
        </a:spcBef>
        <a:spcAft>
          <a:spcPct val="0"/>
        </a:spcAft>
        <a:buSzPct val="100000"/>
        <a:buChar char="–"/>
        <a:defRPr sz="2000" b="1">
          <a:solidFill>
            <a:schemeClr val="tx1"/>
          </a:solidFill>
          <a:latin typeface="+mn-lt"/>
        </a:defRPr>
      </a:lvl7pPr>
      <a:lvl8pPr marL="3371850" indent="-171450" algn="l" rtl="0" eaLnBrk="0" fontAlgn="base" hangingPunct="0">
        <a:lnSpc>
          <a:spcPct val="90000"/>
        </a:lnSpc>
        <a:spcBef>
          <a:spcPct val="30000"/>
        </a:spcBef>
        <a:spcAft>
          <a:spcPct val="0"/>
        </a:spcAft>
        <a:buSzPct val="100000"/>
        <a:buChar char="–"/>
        <a:defRPr sz="2000" b="1">
          <a:solidFill>
            <a:schemeClr val="tx1"/>
          </a:solidFill>
          <a:latin typeface="+mn-lt"/>
        </a:defRPr>
      </a:lvl8pPr>
      <a:lvl9pPr marL="3829050" indent="-171450" algn="l" rtl="0" eaLnBrk="0" fontAlgn="base" hangingPunct="0">
        <a:lnSpc>
          <a:spcPct val="90000"/>
        </a:lnSpc>
        <a:spcBef>
          <a:spcPct val="30000"/>
        </a:spcBef>
        <a:spcAft>
          <a:spcPct val="0"/>
        </a:spcAft>
        <a:buSzPct val="100000"/>
        <a:buChar char="–"/>
        <a:defRPr sz="20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 Id="rId5" Type="http://schemas.openxmlformats.org/officeDocument/2006/relationships/slideLayout" Target="../slideLayouts/slideLayout2.xml"/><Relationship Id="rId4" Type="http://schemas.openxmlformats.org/officeDocument/2006/relationships/tags" Target="../tags/tag8.xml"/></Relationships>
</file>

<file path=ppt/slides/_rels/slide19.xml.rels><?xml version="1.0" encoding="UTF-8" standalone="yes"?>
<Relationships xmlns="http://schemas.openxmlformats.org/package/2006/relationships"><Relationship Id="rId13" Type="http://schemas.openxmlformats.org/officeDocument/2006/relationships/tags" Target="../tags/tag21.xml"/><Relationship Id="rId18" Type="http://schemas.openxmlformats.org/officeDocument/2006/relationships/tags" Target="../tags/tag26.xml"/><Relationship Id="rId26" Type="http://schemas.openxmlformats.org/officeDocument/2006/relationships/tags" Target="../tags/tag34.xml"/><Relationship Id="rId21" Type="http://schemas.openxmlformats.org/officeDocument/2006/relationships/tags" Target="../tags/tag29.xml"/><Relationship Id="rId34" Type="http://schemas.openxmlformats.org/officeDocument/2006/relationships/tags" Target="../tags/tag42.xml"/><Relationship Id="rId7" Type="http://schemas.openxmlformats.org/officeDocument/2006/relationships/tags" Target="../tags/tag15.xml"/><Relationship Id="rId12" Type="http://schemas.openxmlformats.org/officeDocument/2006/relationships/tags" Target="../tags/tag20.xml"/><Relationship Id="rId17" Type="http://schemas.openxmlformats.org/officeDocument/2006/relationships/tags" Target="../tags/tag25.xml"/><Relationship Id="rId25" Type="http://schemas.openxmlformats.org/officeDocument/2006/relationships/tags" Target="../tags/tag33.xml"/><Relationship Id="rId33" Type="http://schemas.openxmlformats.org/officeDocument/2006/relationships/tags" Target="../tags/tag41.xml"/><Relationship Id="rId2" Type="http://schemas.openxmlformats.org/officeDocument/2006/relationships/tags" Target="../tags/tag10.xml"/><Relationship Id="rId16" Type="http://schemas.openxmlformats.org/officeDocument/2006/relationships/tags" Target="../tags/tag24.xml"/><Relationship Id="rId20" Type="http://schemas.openxmlformats.org/officeDocument/2006/relationships/tags" Target="../tags/tag28.xml"/><Relationship Id="rId29" Type="http://schemas.openxmlformats.org/officeDocument/2006/relationships/tags" Target="../tags/tag37.xml"/><Relationship Id="rId1" Type="http://schemas.openxmlformats.org/officeDocument/2006/relationships/tags" Target="../tags/tag9.xml"/><Relationship Id="rId6" Type="http://schemas.openxmlformats.org/officeDocument/2006/relationships/tags" Target="../tags/tag14.xml"/><Relationship Id="rId11" Type="http://schemas.openxmlformats.org/officeDocument/2006/relationships/tags" Target="../tags/tag19.xml"/><Relationship Id="rId24" Type="http://schemas.openxmlformats.org/officeDocument/2006/relationships/tags" Target="../tags/tag32.xml"/><Relationship Id="rId32" Type="http://schemas.openxmlformats.org/officeDocument/2006/relationships/tags" Target="../tags/tag40.xml"/><Relationship Id="rId37" Type="http://schemas.openxmlformats.org/officeDocument/2006/relationships/slideLayout" Target="../slideLayouts/slideLayout2.xml"/><Relationship Id="rId5" Type="http://schemas.openxmlformats.org/officeDocument/2006/relationships/tags" Target="../tags/tag13.xml"/><Relationship Id="rId15" Type="http://schemas.openxmlformats.org/officeDocument/2006/relationships/tags" Target="../tags/tag23.xml"/><Relationship Id="rId23" Type="http://schemas.openxmlformats.org/officeDocument/2006/relationships/tags" Target="../tags/tag31.xml"/><Relationship Id="rId28" Type="http://schemas.openxmlformats.org/officeDocument/2006/relationships/tags" Target="../tags/tag36.xml"/><Relationship Id="rId36" Type="http://schemas.openxmlformats.org/officeDocument/2006/relationships/tags" Target="../tags/tag44.xml"/><Relationship Id="rId10" Type="http://schemas.openxmlformats.org/officeDocument/2006/relationships/tags" Target="../tags/tag18.xml"/><Relationship Id="rId19" Type="http://schemas.openxmlformats.org/officeDocument/2006/relationships/tags" Target="../tags/tag27.xml"/><Relationship Id="rId31" Type="http://schemas.openxmlformats.org/officeDocument/2006/relationships/tags" Target="../tags/tag39.xml"/><Relationship Id="rId4" Type="http://schemas.openxmlformats.org/officeDocument/2006/relationships/tags" Target="../tags/tag12.xml"/><Relationship Id="rId9" Type="http://schemas.openxmlformats.org/officeDocument/2006/relationships/tags" Target="../tags/tag17.xml"/><Relationship Id="rId14" Type="http://schemas.openxmlformats.org/officeDocument/2006/relationships/tags" Target="../tags/tag22.xml"/><Relationship Id="rId22" Type="http://schemas.openxmlformats.org/officeDocument/2006/relationships/tags" Target="../tags/tag30.xml"/><Relationship Id="rId27" Type="http://schemas.openxmlformats.org/officeDocument/2006/relationships/tags" Target="../tags/tag35.xml"/><Relationship Id="rId30" Type="http://schemas.openxmlformats.org/officeDocument/2006/relationships/tags" Target="../tags/tag38.xml"/><Relationship Id="rId35" Type="http://schemas.openxmlformats.org/officeDocument/2006/relationships/tags" Target="../tags/tag43.xml"/><Relationship Id="rId8" Type="http://schemas.openxmlformats.org/officeDocument/2006/relationships/tags" Target="../tags/tag16.xml"/><Relationship Id="rId3" Type="http://schemas.openxmlformats.org/officeDocument/2006/relationships/tags" Target="../tags/tag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youtube.com/watch?v=zF4VMombo7U&amp;list=PL38NNHQLqJqYnNrTenxBvGJSPCkV9EOWk&amp;index=1" TargetMode="Externa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slide" Target="slide53.xml"/><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838200" y="1295400"/>
            <a:ext cx="10439400" cy="2057400"/>
          </a:xfrm>
        </p:spPr>
        <p:txBody>
          <a:bodyPr/>
          <a:lstStyle/>
          <a:p>
            <a:pPr>
              <a:defRPr/>
            </a:pPr>
            <a:r>
              <a:rPr lang="en-US" sz="3000" dirty="0"/>
              <a:t>CSC 112: Computer Operating Systems</a:t>
            </a:r>
            <a:br>
              <a:rPr lang="en-US" sz="3000" dirty="0"/>
            </a:br>
            <a:r>
              <a:rPr lang="en-US" sz="3000" dirty="0"/>
              <a:t>Lecture 7</a:t>
            </a:r>
            <a:br>
              <a:rPr lang="en-US" sz="3000" dirty="0"/>
            </a:br>
            <a:br>
              <a:rPr lang="en-US" sz="3000" dirty="0"/>
            </a:br>
            <a:br>
              <a:rPr lang="en-US" sz="3000" dirty="0"/>
            </a:br>
            <a:r>
              <a:rPr lang="en-US" sz="3000" dirty="0"/>
              <a:t>Memory System I: Cache</a:t>
            </a:r>
          </a:p>
        </p:txBody>
      </p:sp>
      <p:sp>
        <p:nvSpPr>
          <p:cNvPr id="3075" name="Rectangle 3"/>
          <p:cNvSpPr>
            <a:spLocks noGrp="1" noChangeArrowheads="1"/>
          </p:cNvSpPr>
          <p:nvPr>
            <p:ph type="subTitle" idx="1"/>
          </p:nvPr>
        </p:nvSpPr>
        <p:spPr>
          <a:xfrm>
            <a:off x="2133600" y="4191000"/>
            <a:ext cx="8001000" cy="1447800"/>
          </a:xfrm>
        </p:spPr>
        <p:txBody>
          <a:bodyPr/>
          <a:lstStyle/>
          <a:p>
            <a:pPr marL="285750" indent="-285750">
              <a:defRPr/>
            </a:pPr>
            <a:r>
              <a:rPr lang="en-GB" altLang="en-US" dirty="0">
                <a:ea typeface="Gill Sans" charset="0"/>
              </a:rPr>
              <a:t>Department of Computer Science, </a:t>
            </a:r>
          </a:p>
          <a:p>
            <a:pPr marL="285750" indent="-285750">
              <a:defRPr/>
            </a:pPr>
            <a:r>
              <a:rPr lang="en-GB" altLang="en-US" dirty="0">
                <a:ea typeface="Gill Sans" charset="0"/>
              </a:rPr>
              <a:t>Hofstra University</a:t>
            </a:r>
            <a:endParaRPr lang="en-US" altLang="en-US" dirty="0">
              <a:ea typeface="Gill Sans" charset="0"/>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1426" name="Rectangle 2"/>
          <p:cNvSpPr>
            <a:spLocks noGrp="1" noChangeArrowheads="1"/>
          </p:cNvSpPr>
          <p:nvPr>
            <p:ph type="title"/>
          </p:nvPr>
        </p:nvSpPr>
        <p:spPr/>
        <p:txBody>
          <a:bodyPr>
            <a:normAutofit/>
          </a:bodyPr>
          <a:lstStyle/>
          <a:p>
            <a:r>
              <a:rPr lang="en-US" dirty="0"/>
              <a:t>Principle of Locality</a:t>
            </a:r>
          </a:p>
        </p:txBody>
      </p:sp>
      <p:sp>
        <p:nvSpPr>
          <p:cNvPr id="1511427" name="Rectangle 3"/>
          <p:cNvSpPr>
            <a:spLocks noGrp="1" noChangeArrowheads="1"/>
          </p:cNvSpPr>
          <p:nvPr>
            <p:ph type="body" idx="1"/>
          </p:nvPr>
        </p:nvSpPr>
        <p:spPr>
          <a:xfrm>
            <a:off x="609600" y="1600201"/>
            <a:ext cx="10972800" cy="4952999"/>
          </a:xfrm>
        </p:spPr>
        <p:txBody>
          <a:bodyPr>
            <a:normAutofit fontScale="77500" lnSpcReduction="20000"/>
          </a:bodyPr>
          <a:lstStyle/>
          <a:p>
            <a:pPr>
              <a:buClr>
                <a:schemeClr val="tx1"/>
              </a:buClr>
            </a:pPr>
            <a:r>
              <a:rPr lang="en-US" i="1" dirty="0">
                <a:solidFill>
                  <a:srgbClr val="0000FF"/>
                </a:solidFill>
              </a:rPr>
              <a:t>Principle of Locality</a:t>
            </a:r>
            <a:r>
              <a:rPr lang="en-US" dirty="0"/>
              <a:t>: Programs access small portion of address space at any instant of time (spatial locality) and repeatedly access that portion (temporal locality)</a:t>
            </a:r>
          </a:p>
          <a:p>
            <a:pPr>
              <a:buClr>
                <a:schemeClr val="tx1"/>
              </a:buClr>
            </a:pPr>
            <a:r>
              <a:rPr lang="en-US" i="1" dirty="0">
                <a:solidFill>
                  <a:srgbClr val="0000FF"/>
                </a:solidFill>
              </a:rPr>
              <a:t>Temporal Locality </a:t>
            </a:r>
            <a:r>
              <a:rPr lang="en-US" dirty="0"/>
              <a:t>(locality in time)</a:t>
            </a:r>
          </a:p>
          <a:p>
            <a:pPr lvl="1"/>
            <a:r>
              <a:rPr lang="en-US" dirty="0"/>
              <a:t>Go back to same book on desk multiple times</a:t>
            </a:r>
          </a:p>
          <a:p>
            <a:pPr lvl="1"/>
            <a:r>
              <a:rPr lang="en-US" dirty="0"/>
              <a:t>If a memory location is referenced, then it will tend to be referenced again soon</a:t>
            </a:r>
          </a:p>
          <a:p>
            <a:pPr lvl="2"/>
            <a:r>
              <a:rPr lang="en-US" altLang="zh-CN" dirty="0"/>
              <a:t>Keep</a:t>
            </a:r>
            <a:r>
              <a:rPr lang="en-US" dirty="0"/>
              <a:t> recently-accessed blocks in the cache</a:t>
            </a:r>
          </a:p>
          <a:p>
            <a:pPr>
              <a:buClr>
                <a:schemeClr val="tx1"/>
              </a:buClr>
            </a:pPr>
            <a:r>
              <a:rPr lang="en-US" i="1" dirty="0">
                <a:solidFill>
                  <a:srgbClr val="0000FF"/>
                </a:solidFill>
              </a:rPr>
              <a:t>Spatial Locality</a:t>
            </a:r>
            <a:r>
              <a:rPr lang="en-US" dirty="0">
                <a:solidFill>
                  <a:srgbClr val="0000FF"/>
                </a:solidFill>
              </a:rPr>
              <a:t> </a:t>
            </a:r>
            <a:r>
              <a:rPr lang="en-US" dirty="0"/>
              <a:t>(locality in space)</a:t>
            </a:r>
          </a:p>
          <a:p>
            <a:pPr lvl="1"/>
            <a:r>
              <a:rPr lang="en-US" dirty="0"/>
              <a:t>When go to book shelf, pick up multiple books around the book you want, since library stores related books together</a:t>
            </a:r>
          </a:p>
          <a:p>
            <a:pPr lvl="1"/>
            <a:r>
              <a:rPr lang="en-US" dirty="0"/>
              <a:t>If a memory location is referenced, the locations with nearby addresses will tend to be referenced soon</a:t>
            </a:r>
          </a:p>
          <a:p>
            <a:pPr lvl="2"/>
            <a:r>
              <a:rPr lang="en-US" dirty="0"/>
              <a:t>When fetching a block into cache, also fetch blocks around it</a:t>
            </a:r>
          </a:p>
          <a:p>
            <a:r>
              <a:rPr lang="en-GB" dirty="0"/>
              <a:t>If the program has poor temporal or spatial locality, then lots of useless junk may be brought into cache</a:t>
            </a:r>
          </a:p>
          <a:p>
            <a:endParaRPr lang="en-US" dirty="0"/>
          </a:p>
        </p:txBody>
      </p:sp>
      <p:sp>
        <p:nvSpPr>
          <p:cNvPr id="6"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2" name="Slide Number Placeholder 5">
            <a:extLst>
              <a:ext uri="{FF2B5EF4-FFF2-40B4-BE49-F238E27FC236}">
                <a16:creationId xmlns:a16="http://schemas.microsoft.com/office/drawing/2014/main" id="{F9A081B7-D137-B2B9-CF2F-2E09C6DEE5C1}"/>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10</a:t>
            </a:fld>
            <a:endParaRPr lang="en-US" dirty="0"/>
          </a:p>
        </p:txBody>
      </p:sp>
    </p:spTree>
    <p:extLst>
      <p:ext uri="{BB962C8B-B14F-4D97-AF65-F5344CB8AC3E}">
        <p14:creationId xmlns:p14="http://schemas.microsoft.com/office/powerpoint/2010/main" val="31770930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114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1142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1142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1142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11427">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511427">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11427">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1142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11427">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1142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142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What locality does this program have?</a:t>
            </a:r>
            <a:endParaRPr lang="en-US" dirty="0"/>
          </a:p>
        </p:txBody>
      </p:sp>
      <p:sp>
        <p:nvSpPr>
          <p:cNvPr id="3" name="Content Placeholder 2"/>
          <p:cNvSpPr>
            <a:spLocks noGrp="1"/>
          </p:cNvSpPr>
          <p:nvPr>
            <p:ph idx="1"/>
          </p:nvPr>
        </p:nvSpPr>
        <p:spPr>
          <a:xfrm>
            <a:off x="609600" y="2819400"/>
            <a:ext cx="10972800" cy="3306764"/>
          </a:xfrm>
        </p:spPr>
        <p:txBody>
          <a:bodyPr>
            <a:normAutofit fontScale="85000" lnSpcReduction="10000"/>
          </a:bodyPr>
          <a:lstStyle/>
          <a:p>
            <a:r>
              <a:rPr lang="en-US" dirty="0"/>
              <a:t>Data:</a:t>
            </a:r>
          </a:p>
          <a:p>
            <a:pPr lvl="1"/>
            <a:r>
              <a:rPr lang="en-US" dirty="0"/>
              <a:t>Temporal </a:t>
            </a:r>
            <a:r>
              <a:rPr lang="en-US" altLang="zh-CN" dirty="0"/>
              <a:t>locality</a:t>
            </a:r>
            <a:r>
              <a:rPr lang="en-US" dirty="0"/>
              <a:t>: variable </a:t>
            </a:r>
            <a:r>
              <a:rPr lang="en-US" dirty="0">
                <a:solidFill>
                  <a:srgbClr val="FF0000"/>
                </a:solidFill>
              </a:rPr>
              <a:t>sum</a:t>
            </a:r>
            <a:r>
              <a:rPr lang="en-US" dirty="0"/>
              <a:t> is referenced in every iteration</a:t>
            </a:r>
          </a:p>
          <a:p>
            <a:pPr lvl="1"/>
            <a:r>
              <a:rPr lang="en-US" dirty="0"/>
              <a:t>Spatial </a:t>
            </a:r>
            <a:r>
              <a:rPr lang="en-US" altLang="zh-CN" dirty="0"/>
              <a:t>locality</a:t>
            </a:r>
            <a:r>
              <a:rPr lang="en-US" dirty="0"/>
              <a:t>: array </a:t>
            </a:r>
            <a:r>
              <a:rPr lang="en-US" dirty="0">
                <a:solidFill>
                  <a:srgbClr val="FF0000"/>
                </a:solidFill>
              </a:rPr>
              <a:t>a[] </a:t>
            </a:r>
            <a:r>
              <a:rPr lang="en-US" dirty="0"/>
              <a:t>is accessed with stride 1 in each iteration (assuming a[] is stored in contiguous addresses in memory)</a:t>
            </a:r>
          </a:p>
          <a:p>
            <a:r>
              <a:rPr lang="en-US" dirty="0"/>
              <a:t>Instructions:</a:t>
            </a:r>
          </a:p>
          <a:p>
            <a:pPr lvl="1"/>
            <a:r>
              <a:rPr lang="en-US" dirty="0"/>
              <a:t>Temporal </a:t>
            </a:r>
            <a:r>
              <a:rPr lang="en-US" altLang="zh-CN" dirty="0"/>
              <a:t>locality</a:t>
            </a:r>
            <a:r>
              <a:rPr lang="en-US" dirty="0"/>
              <a:t>: the loop body is executed repeatedly for n times</a:t>
            </a:r>
          </a:p>
          <a:p>
            <a:pPr lvl="1"/>
            <a:r>
              <a:rPr lang="en-US" dirty="0"/>
              <a:t>Spatial </a:t>
            </a:r>
            <a:r>
              <a:rPr lang="en-US" altLang="zh-CN" dirty="0"/>
              <a:t>locality</a:t>
            </a:r>
            <a:r>
              <a:rPr lang="en-US" dirty="0"/>
              <a:t>: instructions are accessed sequentially (with 1 branch in each iteration) (assuming instructions are stored in contiguous addresses in memory)</a:t>
            </a:r>
          </a:p>
        </p:txBody>
      </p:sp>
      <p:sp>
        <p:nvSpPr>
          <p:cNvPr id="8" name="Rectangle 4"/>
          <p:cNvSpPr>
            <a:spLocks noChangeArrowheads="1"/>
          </p:cNvSpPr>
          <p:nvPr>
            <p:custDataLst>
              <p:tags r:id="rId1"/>
            </p:custDataLst>
          </p:nvPr>
        </p:nvSpPr>
        <p:spPr bwMode="auto">
          <a:xfrm>
            <a:off x="1219200" y="1254117"/>
            <a:ext cx="4953000" cy="1651776"/>
          </a:xfrm>
          <a:prstGeom prst="rect">
            <a:avLst/>
          </a:prstGeom>
          <a:solidFill>
            <a:srgbClr val="FFFFFF">
              <a:lumMod val="95000"/>
            </a:srgbClr>
          </a:solidFill>
          <a:ln w="12700">
            <a:solidFill>
              <a:srgbClr val="000000"/>
            </a:solidFill>
            <a:miter lim="800000"/>
            <a:headEnd/>
            <a:tailEnd/>
          </a:ln>
        </p:spPr>
        <p:txBody>
          <a:bodyPr wrap="square" lIns="90360" tIns="44280" rIns="90360" bIns="44280">
            <a:spAutoFit/>
          </a:bodyPr>
          <a:lstStyle/>
          <a:p>
            <a:pPr marL="0" marR="0" lvl="0" indent="0" defTabSz="914400" eaLnBrk="0" fontAlgn="base" latinLnBrk="0" hangingPunct="0">
              <a:lnSpc>
                <a:spcPct val="94000"/>
              </a:lnSpc>
              <a:spcBef>
                <a:spcPct val="0"/>
              </a:spcBef>
              <a:spcAft>
                <a:spcPct val="0"/>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kumimoji="0" lang="en-GB" sz="1800" b="0" i="0" u="none" strike="noStrike" kern="0" cap="none" spc="0" normalizeH="0" baseline="0" noProof="0" dirty="0" err="1">
                <a:ln>
                  <a:noFill/>
                </a:ln>
                <a:solidFill>
                  <a:srgbClr val="000000"/>
                </a:solidFill>
                <a:effectLst/>
                <a:uLnTx/>
                <a:uFillTx/>
                <a:latin typeface="Courier New" panose="02070309020205020404" pitchFamily="49" charset="0"/>
                <a:cs typeface="Courier New" panose="02070309020205020404" pitchFamily="49" charset="0"/>
              </a:rPr>
              <a:t>int</a:t>
            </a:r>
            <a:r>
              <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sum = 0, a[n];</a:t>
            </a:r>
          </a:p>
          <a:p>
            <a:pPr marL="0" marR="0" lvl="0" indent="0" defTabSz="914400" eaLnBrk="0" fontAlgn="base" latinLnBrk="0" hangingPunct="0">
              <a:lnSpc>
                <a:spcPct val="94000"/>
              </a:lnSpc>
              <a:spcBef>
                <a:spcPct val="0"/>
              </a:spcBef>
              <a:spcAft>
                <a:spcPct val="0"/>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kern="0" dirty="0">
                <a:solidFill>
                  <a:srgbClr val="000000"/>
                </a:solidFill>
                <a:latin typeface="Courier New" panose="02070309020205020404" pitchFamily="49" charset="0"/>
                <a:cs typeface="Courier New" panose="02070309020205020404" pitchFamily="49" charset="0"/>
              </a:rPr>
              <a:t>…</a:t>
            </a:r>
            <a:endPar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endParaRPr>
          </a:p>
          <a:p>
            <a:pPr marL="0" marR="0" lvl="0" indent="0" defTabSz="914400" eaLnBrk="0" fontAlgn="base" latinLnBrk="0" hangingPunct="0">
              <a:lnSpc>
                <a:spcPct val="94000"/>
              </a:lnSpc>
              <a:spcBef>
                <a:spcPct val="0"/>
              </a:spcBef>
              <a:spcAft>
                <a:spcPct val="0"/>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kumimoji="0" lang="en-GB" sz="1800" b="1"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for</a:t>
            </a:r>
            <a:r>
              <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a:t>
            </a:r>
            <a:r>
              <a:rPr kumimoji="0" lang="en-GB" sz="1800" b="0" i="0" u="none" strike="noStrike" kern="0" cap="none" spc="0" normalizeH="0" baseline="0" noProof="0" dirty="0" err="1">
                <a:ln>
                  <a:noFill/>
                </a:ln>
                <a:solidFill>
                  <a:srgbClr val="000000"/>
                </a:solidFill>
                <a:effectLst/>
                <a:uLnTx/>
                <a:uFillTx/>
                <a:latin typeface="Courier New" panose="02070309020205020404" pitchFamily="49" charset="0"/>
                <a:cs typeface="Courier New" panose="02070309020205020404" pitchFamily="49" charset="0"/>
              </a:rPr>
              <a:t>i</a:t>
            </a:r>
            <a:r>
              <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 0; </a:t>
            </a:r>
            <a:r>
              <a:rPr kumimoji="0" lang="en-GB" sz="1800" b="0" i="0" u="none" strike="noStrike" kern="0" cap="none" spc="0" normalizeH="0" baseline="0" noProof="0" dirty="0" err="1">
                <a:ln>
                  <a:noFill/>
                </a:ln>
                <a:solidFill>
                  <a:srgbClr val="000000"/>
                </a:solidFill>
                <a:effectLst/>
                <a:uLnTx/>
                <a:uFillTx/>
                <a:latin typeface="Courier New" panose="02070309020205020404" pitchFamily="49" charset="0"/>
                <a:cs typeface="Courier New" panose="02070309020205020404" pitchFamily="49" charset="0"/>
              </a:rPr>
              <a:t>i</a:t>
            </a:r>
            <a:r>
              <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&lt; n; </a:t>
            </a:r>
            <a:r>
              <a:rPr kumimoji="0" lang="en-GB" sz="1800" b="0" i="0" u="none" strike="noStrike" kern="0" cap="none" spc="0" normalizeH="0" baseline="0" noProof="0" dirty="0" err="1">
                <a:ln>
                  <a:noFill/>
                </a:ln>
                <a:solidFill>
                  <a:srgbClr val="000000"/>
                </a:solidFill>
                <a:effectLst/>
                <a:uLnTx/>
                <a:uFillTx/>
                <a:latin typeface="Courier New" panose="02070309020205020404" pitchFamily="49" charset="0"/>
                <a:cs typeface="Courier New" panose="02070309020205020404" pitchFamily="49" charset="0"/>
              </a:rPr>
              <a:t>i</a:t>
            </a:r>
            <a:r>
              <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a:t>
            </a:r>
          </a:p>
          <a:p>
            <a:pPr marL="0" marR="0" lvl="0" indent="0" defTabSz="914400" eaLnBrk="0" fontAlgn="base" latinLnBrk="0" hangingPunct="0">
              <a:lnSpc>
                <a:spcPct val="94000"/>
              </a:lnSpc>
              <a:spcBef>
                <a:spcPct val="0"/>
              </a:spcBef>
              <a:spcAft>
                <a:spcPct val="0"/>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sum += a[</a:t>
            </a:r>
            <a:r>
              <a:rPr kumimoji="0" lang="en-GB" sz="1800" b="0" i="0" u="none" strike="noStrike" kern="0" cap="none" spc="0" normalizeH="0" baseline="0" noProof="0" dirty="0" err="1">
                <a:ln>
                  <a:noFill/>
                </a:ln>
                <a:solidFill>
                  <a:srgbClr val="000000"/>
                </a:solidFill>
                <a:effectLst/>
                <a:uLnTx/>
                <a:uFillTx/>
                <a:latin typeface="Courier New" panose="02070309020205020404" pitchFamily="49" charset="0"/>
                <a:cs typeface="Courier New" panose="02070309020205020404" pitchFamily="49" charset="0"/>
              </a:rPr>
              <a:t>i</a:t>
            </a:r>
            <a:r>
              <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a:t>
            </a:r>
          </a:p>
          <a:p>
            <a:pPr marL="0" marR="0" lvl="0" indent="0" defTabSz="914400" eaLnBrk="0" fontAlgn="base" latinLnBrk="0" hangingPunct="0">
              <a:lnSpc>
                <a:spcPct val="94000"/>
              </a:lnSpc>
              <a:spcBef>
                <a:spcPct val="0"/>
              </a:spcBef>
              <a:spcAft>
                <a:spcPct val="0"/>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a:t>
            </a:r>
          </a:p>
          <a:p>
            <a:pPr marL="0" marR="0" lvl="0" indent="0" defTabSz="914400" eaLnBrk="0" fontAlgn="base" latinLnBrk="0" hangingPunct="0">
              <a:lnSpc>
                <a:spcPct val="94000"/>
              </a:lnSpc>
              <a:spcBef>
                <a:spcPct val="0"/>
              </a:spcBef>
              <a:spcAft>
                <a:spcPct val="0"/>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kumimoji="0" lang="en-GB" sz="1800" b="1"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return</a:t>
            </a:r>
            <a:r>
              <a:rPr kumimoji="0" lang="en-GB" sz="1800" b="0"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 sum;</a:t>
            </a:r>
          </a:p>
        </p:txBody>
      </p:sp>
      <p:sp>
        <p:nvSpPr>
          <p:cNvPr id="5" name="Slide Number Placeholder 5">
            <a:extLst>
              <a:ext uri="{FF2B5EF4-FFF2-40B4-BE49-F238E27FC236}">
                <a16:creationId xmlns:a16="http://schemas.microsoft.com/office/drawing/2014/main" id="{64C938DE-7FA7-94D0-D9B9-2AF05A5DE2E1}"/>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11</a:t>
            </a:fld>
            <a:endParaRPr lang="en-US" dirty="0"/>
          </a:p>
        </p:txBody>
      </p:sp>
    </p:spTree>
    <p:extLst>
      <p:ext uri="{BB962C8B-B14F-4D97-AF65-F5344CB8AC3E}">
        <p14:creationId xmlns:p14="http://schemas.microsoft.com/office/powerpoint/2010/main" val="77216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2514" name="Picture 2"/>
          <p:cNvPicPr>
            <a:picLocks noChangeAspect="1" noChangeArrowheads="1"/>
          </p:cNvPicPr>
          <p:nvPr/>
        </p:nvPicPr>
        <p:blipFill>
          <a:blip r:embed="rId3">
            <a:alphaModFix amt="82000"/>
          </a:blip>
          <a:srcRect/>
          <a:stretch>
            <a:fillRect/>
          </a:stretch>
        </p:blipFill>
        <p:spPr bwMode="auto">
          <a:xfrm>
            <a:off x="1968501" y="850901"/>
            <a:ext cx="8442325" cy="5180013"/>
          </a:xfrm>
          <a:prstGeom prst="rect">
            <a:avLst/>
          </a:prstGeom>
          <a:noFill/>
          <a:ln w="25400">
            <a:noFill/>
            <a:miter lim="800000"/>
            <a:headEnd/>
            <a:tailEnd/>
          </a:ln>
          <a:effectLst/>
        </p:spPr>
      </p:pic>
      <p:sp>
        <p:nvSpPr>
          <p:cNvPr id="1472515" name="Rectangle 3"/>
          <p:cNvSpPr>
            <a:spLocks noGrp="1" noChangeArrowheads="1"/>
          </p:cNvSpPr>
          <p:nvPr>
            <p:ph type="title"/>
          </p:nvPr>
        </p:nvSpPr>
        <p:spPr>
          <a:xfrm>
            <a:off x="2070100" y="38100"/>
            <a:ext cx="8064500" cy="812800"/>
          </a:xfrm>
          <a:noFill/>
        </p:spPr>
        <p:txBody>
          <a:bodyPr/>
          <a:lstStyle/>
          <a:p>
            <a:pPr marL="25400">
              <a:tabLst>
                <a:tab pos="317500" algn="l"/>
                <a:tab pos="1231900" algn="l"/>
                <a:tab pos="2146300" algn="l"/>
                <a:tab pos="3060700" algn="l"/>
                <a:tab pos="3975100" algn="l"/>
                <a:tab pos="4889500" algn="l"/>
                <a:tab pos="5803900" algn="l"/>
              </a:tabLst>
            </a:pPr>
            <a:r>
              <a:rPr lang="en-US" dirty="0"/>
              <a:t>Memory Reference Patterns</a:t>
            </a:r>
          </a:p>
        </p:txBody>
      </p:sp>
      <p:sp>
        <p:nvSpPr>
          <p:cNvPr id="1472516" name="Text Box 4"/>
          <p:cNvSpPr txBox="1">
            <a:spLocks noChangeArrowheads="1"/>
          </p:cNvSpPr>
          <p:nvPr/>
        </p:nvSpPr>
        <p:spPr bwMode="auto">
          <a:xfrm>
            <a:off x="2209800" y="6019801"/>
            <a:ext cx="8369300" cy="477823"/>
          </a:xfrm>
          <a:prstGeom prst="rect">
            <a:avLst/>
          </a:prstGeom>
          <a:noFill/>
          <a:ln w="9525">
            <a:noFill/>
            <a:miter lim="800000"/>
            <a:headEnd/>
            <a:tailEnd/>
          </a:ln>
          <a:effectLst/>
        </p:spPr>
        <p:txBody>
          <a:bodyPr wrap="square" lIns="0" tIns="0" rIns="0" bIns="0">
            <a:prstTxWarp prst="textNoShape">
              <a:avLst/>
            </a:prstTxWarp>
            <a:spAutoFit/>
          </a:bodyPr>
          <a:lstStyle/>
          <a:p>
            <a:pPr>
              <a:lnSpc>
                <a:spcPct val="85000"/>
              </a:lnSpc>
              <a:spcBef>
                <a:spcPct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dirty="0">
                <a:latin typeface="Times" charset="0"/>
              </a:rPr>
              <a:t>Donald J. Hatfield, Jeanette Gerald: Program Restructuring for Virtual Memory. </a:t>
            </a:r>
            <a:br>
              <a:rPr lang="en-US" dirty="0">
                <a:latin typeface="Times" charset="0"/>
              </a:rPr>
            </a:br>
            <a:r>
              <a:rPr lang="en-US" dirty="0">
                <a:latin typeface="Times" charset="0"/>
              </a:rPr>
              <a:t>IBM Systems Journal 10(3): 168-192 (1971)</a:t>
            </a:r>
          </a:p>
        </p:txBody>
      </p:sp>
      <p:sp>
        <p:nvSpPr>
          <p:cNvPr id="1472517" name="Text Box 5"/>
          <p:cNvSpPr txBox="1">
            <a:spLocks noChangeArrowheads="1"/>
          </p:cNvSpPr>
          <p:nvPr/>
        </p:nvSpPr>
        <p:spPr bwMode="auto">
          <a:xfrm>
            <a:off x="10949214" y="6096000"/>
            <a:ext cx="633186" cy="166712"/>
          </a:xfrm>
          <a:prstGeom prst="rect">
            <a:avLst/>
          </a:prstGeom>
          <a:noFill/>
          <a:ln w="9525">
            <a:noFill/>
            <a:miter lim="800000"/>
            <a:headEnd/>
            <a:tailEnd/>
          </a:ln>
          <a:effectLst/>
        </p:spPr>
        <p:txBody>
          <a:bodyPr wrap="none" lIns="0" tIns="0" rIns="0" bIns="0">
            <a:prstTxWarp prst="textNoShape">
              <a:avLst/>
            </a:prstTxWarp>
            <a:spAutoFit/>
          </a:bodyPr>
          <a:lstStyle/>
          <a:p>
            <a:pPr algn="ctr">
              <a:lnSpc>
                <a:spcPts val="1300"/>
              </a:lnSpc>
              <a:spcBef>
                <a:spcPct val="0"/>
              </a:spcBef>
              <a:tabLst>
                <a:tab pos="596900" algn="l"/>
                <a:tab pos="1511300" algn="l"/>
                <a:tab pos="2425700" algn="l"/>
                <a:tab pos="3340100" algn="l"/>
                <a:tab pos="4254500" algn="l"/>
                <a:tab pos="5168900" algn="l"/>
                <a:tab pos="6083300" algn="l"/>
                <a:tab pos="6997700" algn="l"/>
              </a:tabLst>
            </a:pPr>
            <a:r>
              <a:rPr lang="en-US" sz="2400" b="1" dirty="0">
                <a:solidFill>
                  <a:srgbClr val="053DE8"/>
                </a:solidFill>
                <a:latin typeface="Calibri"/>
                <a:cs typeface="Calibri"/>
              </a:rPr>
              <a:t>Time</a:t>
            </a:r>
          </a:p>
        </p:txBody>
      </p:sp>
      <p:sp>
        <p:nvSpPr>
          <p:cNvPr id="1472518" name="Text Box 6"/>
          <p:cNvSpPr txBox="1">
            <a:spLocks noChangeArrowheads="1"/>
          </p:cNvSpPr>
          <p:nvPr/>
        </p:nvSpPr>
        <p:spPr bwMode="auto">
          <a:xfrm rot="16200000">
            <a:off x="-568097" y="3251983"/>
            <a:ext cx="4841877" cy="166712"/>
          </a:xfrm>
          <a:prstGeom prst="rect">
            <a:avLst/>
          </a:prstGeom>
          <a:noFill/>
          <a:ln w="9525">
            <a:noFill/>
            <a:miter lim="800000"/>
            <a:headEnd/>
            <a:tailEnd/>
          </a:ln>
          <a:effectLst/>
        </p:spPr>
        <p:txBody>
          <a:bodyPr wrap="square" lIns="0" tIns="0" rIns="0" bIns="0">
            <a:prstTxWarp prst="textNoShape">
              <a:avLst/>
            </a:prstTxWarp>
            <a:spAutoFit/>
          </a:bodyPr>
          <a:lstStyle/>
          <a:p>
            <a:pPr algn="ctr">
              <a:lnSpc>
                <a:spcPts val="1300"/>
              </a:lnSpc>
              <a:spcBef>
                <a:spcPct val="0"/>
              </a:spcBef>
              <a:tabLst>
                <a:tab pos="596900" algn="l"/>
                <a:tab pos="1511300" algn="l"/>
                <a:tab pos="2425700" algn="l"/>
                <a:tab pos="3340100" algn="l"/>
                <a:tab pos="4254500" algn="l"/>
                <a:tab pos="5168900" algn="l"/>
                <a:tab pos="6083300" algn="l"/>
                <a:tab pos="6997700" algn="l"/>
              </a:tabLst>
            </a:pPr>
            <a:r>
              <a:rPr lang="en-US" sz="2400" b="1" dirty="0">
                <a:solidFill>
                  <a:srgbClr val="053DE8"/>
                </a:solidFill>
                <a:latin typeface="Calibri"/>
                <a:cs typeface="Calibri"/>
              </a:rPr>
              <a:t>Memory Address (one dot per access)</a:t>
            </a:r>
          </a:p>
        </p:txBody>
      </p:sp>
      <p:grpSp>
        <p:nvGrpSpPr>
          <p:cNvPr id="2" name="Group 8"/>
          <p:cNvGrpSpPr>
            <a:grpSpLocks/>
          </p:cNvGrpSpPr>
          <p:nvPr/>
        </p:nvGrpSpPr>
        <p:grpSpPr bwMode="auto">
          <a:xfrm>
            <a:off x="5486401" y="4711700"/>
            <a:ext cx="5014913" cy="1282700"/>
            <a:chOff x="2198" y="2555"/>
            <a:chExt cx="3159" cy="808"/>
          </a:xfrm>
        </p:grpSpPr>
        <p:sp>
          <p:nvSpPr>
            <p:cNvPr id="1472521" name="Freeform 9"/>
            <p:cNvSpPr>
              <a:spLocks/>
            </p:cNvSpPr>
            <p:nvPr/>
          </p:nvSpPr>
          <p:spPr bwMode="auto">
            <a:xfrm>
              <a:off x="2198" y="2555"/>
              <a:ext cx="639" cy="440"/>
            </a:xfrm>
            <a:custGeom>
              <a:avLst/>
              <a:gdLst/>
              <a:ahLst/>
              <a:cxnLst>
                <a:cxn ang="0">
                  <a:pos x="7777" y="1334"/>
                </a:cxn>
                <a:cxn ang="0">
                  <a:pos x="7777" y="7777"/>
                </a:cxn>
                <a:cxn ang="0">
                  <a:pos x="1334" y="7777"/>
                </a:cxn>
                <a:cxn ang="0">
                  <a:pos x="1334" y="1334"/>
                </a:cxn>
                <a:cxn ang="0">
                  <a:pos x="7777" y="1334"/>
                </a:cxn>
                <a:cxn ang="0">
                  <a:pos x="7777" y="1334"/>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noFill/>
            <a:ln w="25400">
              <a:solidFill>
                <a:srgbClr val="053DE8"/>
              </a:solidFill>
              <a:prstDash val="solid"/>
              <a:round/>
              <a:headEnd/>
              <a:tailEnd/>
            </a:ln>
            <a:effectLst>
              <a:outerShdw blurRad="63500" dist="63499" dir="2339991" algn="ctr" rotWithShape="0">
                <a:srgbClr val="0D0D0D">
                  <a:alpha val="50000"/>
                </a:srgbClr>
              </a:outerShdw>
            </a:effectLst>
          </p:spPr>
          <p:txBody>
            <a:bodyPr>
              <a:prstTxWarp prst="textNoShape">
                <a:avLst/>
              </a:prstTxWarp>
            </a:bodyPr>
            <a:lstStyle/>
            <a:p>
              <a:endParaRPr lang="en-US">
                <a:latin typeface="Calibri"/>
                <a:cs typeface="Calibri"/>
              </a:endParaRPr>
            </a:p>
          </p:txBody>
        </p:sp>
        <p:sp>
          <p:nvSpPr>
            <p:cNvPr id="1472522" name="Line 10"/>
            <p:cNvSpPr>
              <a:spLocks noChangeShapeType="1"/>
            </p:cNvSpPr>
            <p:nvPr/>
          </p:nvSpPr>
          <p:spPr bwMode="auto">
            <a:xfrm rot="10800000">
              <a:off x="2846" y="2923"/>
              <a:ext cx="576" cy="120"/>
            </a:xfrm>
            <a:prstGeom prst="line">
              <a:avLst/>
            </a:prstGeom>
            <a:noFill/>
            <a:ln w="25400">
              <a:solidFill>
                <a:srgbClr val="053DE8"/>
              </a:solidFill>
              <a:round/>
              <a:headEnd/>
              <a:tailEnd type="stealth" w="med" len="med"/>
            </a:ln>
            <a:effectLst>
              <a:outerShdw blurRad="63500" dist="76199" dir="3420002" algn="ctr" rotWithShape="0">
                <a:srgbClr val="053DE8">
                  <a:alpha val="25000"/>
                </a:srgbClr>
              </a:outerShdw>
            </a:effectLst>
          </p:spPr>
          <p:txBody>
            <a:bodyPr>
              <a:prstTxWarp prst="textNoShape">
                <a:avLst/>
              </a:prstTxWarp>
            </a:bodyPr>
            <a:lstStyle/>
            <a:p>
              <a:endParaRPr lang="en-US">
                <a:latin typeface="Calibri"/>
                <a:cs typeface="Calibri"/>
              </a:endParaRPr>
            </a:p>
          </p:txBody>
        </p:sp>
        <p:sp>
          <p:nvSpPr>
            <p:cNvPr id="1472523" name="Line 11"/>
            <p:cNvSpPr>
              <a:spLocks noChangeShapeType="1"/>
            </p:cNvSpPr>
            <p:nvPr/>
          </p:nvSpPr>
          <p:spPr bwMode="auto">
            <a:xfrm>
              <a:off x="4222" y="3019"/>
              <a:ext cx="448" cy="104"/>
            </a:xfrm>
            <a:prstGeom prst="line">
              <a:avLst/>
            </a:prstGeom>
            <a:noFill/>
            <a:ln w="25400">
              <a:solidFill>
                <a:srgbClr val="053DE8"/>
              </a:solidFill>
              <a:round/>
              <a:headEnd/>
              <a:tailEnd type="stealth" w="med" len="med"/>
            </a:ln>
            <a:effectLst>
              <a:outerShdw blurRad="63500" dist="76199" dir="3420002" algn="ctr" rotWithShape="0">
                <a:srgbClr val="053DE8">
                  <a:alpha val="25000"/>
                </a:srgbClr>
              </a:outerShdw>
            </a:effectLst>
          </p:spPr>
          <p:txBody>
            <a:bodyPr>
              <a:prstTxWarp prst="textNoShape">
                <a:avLst/>
              </a:prstTxWarp>
            </a:bodyPr>
            <a:lstStyle/>
            <a:p>
              <a:endParaRPr lang="en-US">
                <a:latin typeface="Calibri"/>
                <a:cs typeface="Calibri"/>
              </a:endParaRPr>
            </a:p>
          </p:txBody>
        </p:sp>
        <p:sp>
          <p:nvSpPr>
            <p:cNvPr id="1472524" name="Freeform 12"/>
            <p:cNvSpPr>
              <a:spLocks/>
            </p:cNvSpPr>
            <p:nvPr/>
          </p:nvSpPr>
          <p:spPr bwMode="auto">
            <a:xfrm>
              <a:off x="4718" y="2763"/>
              <a:ext cx="639" cy="600"/>
            </a:xfrm>
            <a:custGeom>
              <a:avLst/>
              <a:gdLst/>
              <a:ahLst/>
              <a:cxnLst>
                <a:cxn ang="0">
                  <a:pos x="7777" y="1334"/>
                </a:cxn>
                <a:cxn ang="0">
                  <a:pos x="7777" y="7777"/>
                </a:cxn>
                <a:cxn ang="0">
                  <a:pos x="1334" y="7777"/>
                </a:cxn>
                <a:cxn ang="0">
                  <a:pos x="1334" y="1334"/>
                </a:cxn>
                <a:cxn ang="0">
                  <a:pos x="7777" y="1334"/>
                </a:cxn>
                <a:cxn ang="0">
                  <a:pos x="7777" y="1334"/>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noFill/>
            <a:ln w="25400">
              <a:solidFill>
                <a:srgbClr val="053DE8"/>
              </a:solidFill>
              <a:prstDash val="solid"/>
              <a:round/>
              <a:headEnd/>
              <a:tailEnd/>
            </a:ln>
            <a:effectLst>
              <a:outerShdw blurRad="63500" dist="63499" dir="2339991" algn="ctr" rotWithShape="0">
                <a:srgbClr val="0D0D0D">
                  <a:alpha val="50000"/>
                </a:srgbClr>
              </a:outerShdw>
            </a:effectLst>
          </p:spPr>
          <p:txBody>
            <a:bodyPr>
              <a:prstTxWarp prst="textNoShape">
                <a:avLst/>
              </a:prstTxWarp>
            </a:bodyPr>
            <a:lstStyle/>
            <a:p>
              <a:endParaRPr lang="en-US">
                <a:latin typeface="Calibri"/>
                <a:cs typeface="Calibri"/>
              </a:endParaRPr>
            </a:p>
          </p:txBody>
        </p:sp>
        <p:sp>
          <p:nvSpPr>
            <p:cNvPr id="1472525" name="Text Box 13"/>
            <p:cNvSpPr txBox="1">
              <a:spLocks noChangeArrowheads="1"/>
            </p:cNvSpPr>
            <p:nvPr/>
          </p:nvSpPr>
          <p:spPr bwMode="auto">
            <a:xfrm>
              <a:off x="3302" y="2707"/>
              <a:ext cx="1172" cy="500"/>
            </a:xfrm>
            <a:prstGeom prst="rect">
              <a:avLst/>
            </a:prstGeom>
            <a:ln>
              <a:headEnd/>
              <a:tailEnd/>
            </a:ln>
          </p:spPr>
          <p:style>
            <a:lnRef idx="1">
              <a:schemeClr val="accent3"/>
            </a:lnRef>
            <a:fillRef idx="3">
              <a:schemeClr val="accent3"/>
            </a:fillRef>
            <a:effectRef idx="2">
              <a:schemeClr val="accent3"/>
            </a:effectRef>
            <a:fontRef idx="minor">
              <a:schemeClr val="lt1"/>
            </a:fontRef>
          </p:style>
          <p:txBody>
            <a:bodyPr lIns="0" tIns="0" rIns="0" bIns="0">
              <a:prstTxWarp prst="textNoShape">
                <a:avLst/>
              </a:prstTxWarp>
              <a:spAutoFit/>
            </a:bodyPr>
            <a:lstStyle/>
            <a:p>
              <a:pPr algn="ctr">
                <a:spcBef>
                  <a:spcPct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2600" b="1" dirty="0">
                  <a:solidFill>
                    <a:srgbClr val="053DE8"/>
                  </a:solidFill>
                  <a:latin typeface="Calibri"/>
                  <a:cs typeface="Calibri"/>
                </a:rPr>
                <a:t>Spatial</a:t>
              </a:r>
            </a:p>
            <a:p>
              <a:pPr algn="ctr">
                <a:spcBef>
                  <a:spcPct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2600" b="1" dirty="0">
                  <a:solidFill>
                    <a:srgbClr val="053DE8"/>
                  </a:solidFill>
                  <a:latin typeface="Calibri"/>
                  <a:cs typeface="Calibri"/>
                </a:rPr>
                <a:t>Locality</a:t>
              </a:r>
            </a:p>
          </p:txBody>
        </p:sp>
      </p:grpSp>
      <p:grpSp>
        <p:nvGrpSpPr>
          <p:cNvPr id="3" name="Group 15"/>
          <p:cNvGrpSpPr>
            <a:grpSpLocks/>
          </p:cNvGrpSpPr>
          <p:nvPr/>
        </p:nvGrpSpPr>
        <p:grpSpPr bwMode="auto">
          <a:xfrm>
            <a:off x="5727700" y="2362200"/>
            <a:ext cx="4819650" cy="793750"/>
            <a:chOff x="2317" y="1288"/>
            <a:chExt cx="3036" cy="500"/>
          </a:xfrm>
        </p:grpSpPr>
        <p:sp>
          <p:nvSpPr>
            <p:cNvPr id="1472528" name="Freeform 16"/>
            <p:cNvSpPr>
              <a:spLocks/>
            </p:cNvSpPr>
            <p:nvPr/>
          </p:nvSpPr>
          <p:spPr bwMode="auto">
            <a:xfrm>
              <a:off x="2317" y="1552"/>
              <a:ext cx="1735" cy="216"/>
            </a:xfrm>
            <a:custGeom>
              <a:avLst/>
              <a:gdLst/>
              <a:ahLst/>
              <a:cxnLst>
                <a:cxn ang="0">
                  <a:pos x="7777" y="1334"/>
                </a:cxn>
                <a:cxn ang="0">
                  <a:pos x="7777" y="7777"/>
                </a:cxn>
                <a:cxn ang="0">
                  <a:pos x="1334" y="7777"/>
                </a:cxn>
                <a:cxn ang="0">
                  <a:pos x="1334" y="1334"/>
                </a:cxn>
                <a:cxn ang="0">
                  <a:pos x="7777" y="1334"/>
                </a:cxn>
                <a:cxn ang="0">
                  <a:pos x="7777" y="1334"/>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noFill/>
            <a:ln w="25400">
              <a:solidFill>
                <a:srgbClr val="053DE8"/>
              </a:solidFill>
              <a:prstDash val="solid"/>
              <a:round/>
              <a:headEnd/>
              <a:tailEnd/>
            </a:ln>
            <a:effectLst>
              <a:outerShdw blurRad="63500" dist="63499" dir="2339991" algn="ctr" rotWithShape="0">
                <a:srgbClr val="0D0D0D">
                  <a:alpha val="50000"/>
                </a:srgbClr>
              </a:outerShdw>
            </a:effectLst>
          </p:spPr>
          <p:txBody>
            <a:bodyPr>
              <a:prstTxWarp prst="textNoShape">
                <a:avLst/>
              </a:prstTxWarp>
            </a:bodyPr>
            <a:lstStyle/>
            <a:p>
              <a:endParaRPr lang="en-US">
                <a:latin typeface="Calibri"/>
                <a:cs typeface="Calibri"/>
              </a:endParaRPr>
            </a:p>
          </p:txBody>
        </p:sp>
        <p:sp>
          <p:nvSpPr>
            <p:cNvPr id="1472529" name="Line 17"/>
            <p:cNvSpPr>
              <a:spLocks noChangeShapeType="1"/>
            </p:cNvSpPr>
            <p:nvPr/>
          </p:nvSpPr>
          <p:spPr bwMode="auto">
            <a:xfrm flipH="1">
              <a:off x="4077" y="1488"/>
              <a:ext cx="208" cy="152"/>
            </a:xfrm>
            <a:prstGeom prst="line">
              <a:avLst/>
            </a:prstGeom>
            <a:noFill/>
            <a:ln w="25400">
              <a:solidFill>
                <a:srgbClr val="053DE8"/>
              </a:solidFill>
              <a:round/>
              <a:headEnd/>
              <a:tailEnd type="stealth" w="med" len="med"/>
            </a:ln>
            <a:effectLst>
              <a:outerShdw blurRad="63500" dist="76199" dir="3420002" algn="ctr" rotWithShape="0">
                <a:srgbClr val="053DE8">
                  <a:alpha val="25000"/>
                </a:srgbClr>
              </a:outerShdw>
            </a:effectLst>
          </p:spPr>
          <p:txBody>
            <a:bodyPr>
              <a:prstTxWarp prst="textNoShape">
                <a:avLst/>
              </a:prstTxWarp>
            </a:bodyPr>
            <a:lstStyle/>
            <a:p>
              <a:endParaRPr lang="en-US">
                <a:latin typeface="Calibri"/>
                <a:cs typeface="Calibri"/>
              </a:endParaRPr>
            </a:p>
          </p:txBody>
        </p:sp>
        <p:sp>
          <p:nvSpPr>
            <p:cNvPr id="1472530" name="Text Box 18"/>
            <p:cNvSpPr txBox="1">
              <a:spLocks noChangeArrowheads="1"/>
            </p:cNvSpPr>
            <p:nvPr/>
          </p:nvSpPr>
          <p:spPr bwMode="auto">
            <a:xfrm>
              <a:off x="4181" y="1288"/>
              <a:ext cx="1172" cy="500"/>
            </a:xfrm>
            <a:prstGeom prst="rect">
              <a:avLst/>
            </a:prstGeom>
            <a:ln>
              <a:headEnd/>
              <a:tailEnd/>
            </a:ln>
          </p:spPr>
          <p:style>
            <a:lnRef idx="1">
              <a:schemeClr val="accent3"/>
            </a:lnRef>
            <a:fillRef idx="3">
              <a:schemeClr val="accent3"/>
            </a:fillRef>
            <a:effectRef idx="2">
              <a:schemeClr val="accent3"/>
            </a:effectRef>
            <a:fontRef idx="minor">
              <a:schemeClr val="lt1"/>
            </a:fontRef>
          </p:style>
          <p:txBody>
            <a:bodyPr lIns="0" tIns="0" rIns="0" bIns="0">
              <a:prstTxWarp prst="textNoShape">
                <a:avLst/>
              </a:prstTxWarp>
              <a:spAutoFit/>
            </a:bodyPr>
            <a:lstStyle/>
            <a:p>
              <a:pPr algn="ctr">
                <a:spcBef>
                  <a:spcPct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2600" b="1" dirty="0">
                  <a:solidFill>
                    <a:srgbClr val="053DE8"/>
                  </a:solidFill>
                  <a:latin typeface="Calibri"/>
                  <a:cs typeface="Calibri"/>
                </a:rPr>
                <a:t>Temporal</a:t>
              </a:r>
            </a:p>
            <a:p>
              <a:pPr algn="ctr">
                <a:spcBef>
                  <a:spcPct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sz="2600" b="1" dirty="0">
                  <a:solidFill>
                    <a:srgbClr val="053DE8"/>
                  </a:solidFill>
                  <a:latin typeface="Calibri"/>
                  <a:cs typeface="Calibri"/>
                </a:rPr>
                <a:t> Locality</a:t>
              </a:r>
            </a:p>
          </p:txBody>
        </p:sp>
      </p:grpSp>
      <p:sp>
        <p:nvSpPr>
          <p:cNvPr id="17" name="Date Placeholder 3"/>
          <p:cNvSpPr txBox="1">
            <a:spLocks/>
          </p:cNvSpPr>
          <p:nvPr/>
        </p:nvSpPr>
        <p:spPr>
          <a:xfrm>
            <a:off x="609600" y="6356353"/>
            <a:ext cx="2133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6FCE6CE-22EA-C947-BA59-D740F91D2B06}" type="datetime1">
              <a:rPr lang="en-US"/>
              <a:pPr/>
              <a:t>5/14/2025</a:t>
            </a:fld>
            <a:endParaRPr lang="en-US"/>
          </a:p>
        </p:txBody>
      </p:sp>
      <p:sp>
        <p:nvSpPr>
          <p:cNvPr id="18"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cxnSp>
        <p:nvCxnSpPr>
          <p:cNvPr id="5" name="Straight Arrow Connector 4"/>
          <p:cNvCxnSpPr/>
          <p:nvPr/>
        </p:nvCxnSpPr>
        <p:spPr>
          <a:xfrm>
            <a:off x="2286000" y="5943600"/>
            <a:ext cx="8153400" cy="0"/>
          </a:xfrm>
          <a:prstGeom prst="straightConnector1">
            <a:avLst/>
          </a:prstGeom>
          <a:ln w="38100" cmpd="sng">
            <a:solidFill>
              <a:srgbClr val="0000FF"/>
            </a:solidFill>
            <a:tailEnd type="arrow"/>
          </a:ln>
        </p:spPr>
        <p:style>
          <a:lnRef idx="2">
            <a:schemeClr val="accent1"/>
          </a:lnRef>
          <a:fillRef idx="0">
            <a:schemeClr val="accent1"/>
          </a:fillRef>
          <a:effectRef idx="1">
            <a:schemeClr val="accent1"/>
          </a:effectRef>
          <a:fontRef idx="minor">
            <a:schemeClr val="tx1"/>
          </a:fontRef>
        </p:style>
      </p:cxnSp>
      <p:sp>
        <p:nvSpPr>
          <p:cNvPr id="4" name="Slide Number Placeholder 5">
            <a:extLst>
              <a:ext uri="{FF2B5EF4-FFF2-40B4-BE49-F238E27FC236}">
                <a16:creationId xmlns:a16="http://schemas.microsoft.com/office/drawing/2014/main" id="{58749D25-9C20-86D4-098C-F5EF11F8B3E6}"/>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12</a:t>
            </a:fld>
            <a:endParaRPr lang="en-US" dirty="0"/>
          </a:p>
        </p:txBody>
      </p:sp>
    </p:spTree>
    <p:extLst>
      <p:ext uri="{BB962C8B-B14F-4D97-AF65-F5344CB8AC3E}">
        <p14:creationId xmlns:p14="http://schemas.microsoft.com/office/powerpoint/2010/main" val="37322459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62" name="Rectangle 2"/>
          <p:cNvSpPr>
            <a:spLocks noGrp="1" noChangeArrowheads="1"/>
          </p:cNvSpPr>
          <p:nvPr>
            <p:ph type="title"/>
          </p:nvPr>
        </p:nvSpPr>
        <p:spPr/>
        <p:txBody>
          <a:bodyPr>
            <a:normAutofit/>
          </a:bodyPr>
          <a:lstStyle/>
          <a:p>
            <a:r>
              <a:rPr lang="en-US" dirty="0"/>
              <a:t>Memory Reference Patterns</a:t>
            </a:r>
          </a:p>
        </p:txBody>
      </p:sp>
      <p:sp>
        <p:nvSpPr>
          <p:cNvPr id="1423363" name="Line 3"/>
          <p:cNvSpPr>
            <a:spLocks noChangeShapeType="1"/>
          </p:cNvSpPr>
          <p:nvPr/>
        </p:nvSpPr>
        <p:spPr bwMode="auto">
          <a:xfrm flipV="1">
            <a:off x="4114800" y="1823693"/>
            <a:ext cx="0" cy="4572000"/>
          </a:xfrm>
          <a:prstGeom prst="line">
            <a:avLst/>
          </a:prstGeom>
          <a:noFill/>
          <a:ln w="25400">
            <a:solidFill>
              <a:schemeClr val="tx1"/>
            </a:solidFill>
            <a:round/>
            <a:headEnd type="none" w="sm" len="sm"/>
            <a:tailEnd type="stealth" w="med" len="lg"/>
          </a:ln>
          <a:effectLst/>
        </p:spPr>
        <p:txBody>
          <a:bodyPr wrap="none" anchor="ctr">
            <a:prstTxWarp prst="textNoShape">
              <a:avLst/>
            </a:prstTxWarp>
          </a:bodyPr>
          <a:lstStyle/>
          <a:p>
            <a:endParaRPr lang="en-US">
              <a:latin typeface="Calibri"/>
              <a:cs typeface="Calibri"/>
            </a:endParaRPr>
          </a:p>
        </p:txBody>
      </p:sp>
      <p:sp>
        <p:nvSpPr>
          <p:cNvPr id="1423364" name="Line 4"/>
          <p:cNvSpPr>
            <a:spLocks noChangeShapeType="1"/>
          </p:cNvSpPr>
          <p:nvPr/>
        </p:nvSpPr>
        <p:spPr bwMode="auto">
          <a:xfrm>
            <a:off x="3886200" y="6395693"/>
            <a:ext cx="5715000" cy="0"/>
          </a:xfrm>
          <a:prstGeom prst="line">
            <a:avLst/>
          </a:prstGeom>
          <a:noFill/>
          <a:ln w="25400">
            <a:solidFill>
              <a:schemeClr val="tx1"/>
            </a:solidFill>
            <a:round/>
            <a:headEnd type="none" w="sm" len="sm"/>
            <a:tailEnd type="stealth" w="med" len="lg"/>
          </a:ln>
          <a:effectLst/>
        </p:spPr>
        <p:txBody>
          <a:bodyPr wrap="none" anchor="ctr">
            <a:prstTxWarp prst="textNoShape">
              <a:avLst/>
            </a:prstTxWarp>
          </a:bodyPr>
          <a:lstStyle/>
          <a:p>
            <a:endParaRPr lang="en-US">
              <a:latin typeface="Calibri"/>
              <a:cs typeface="Calibri"/>
            </a:endParaRPr>
          </a:p>
        </p:txBody>
      </p:sp>
      <p:sp>
        <p:nvSpPr>
          <p:cNvPr id="1423365" name="Rectangle 5"/>
          <p:cNvSpPr>
            <a:spLocks noChangeArrowheads="1"/>
          </p:cNvSpPr>
          <p:nvPr/>
        </p:nvSpPr>
        <p:spPr bwMode="auto">
          <a:xfrm>
            <a:off x="3489325" y="1442694"/>
            <a:ext cx="1212672" cy="462307"/>
          </a:xfrm>
          <a:prstGeom prst="rect">
            <a:avLst/>
          </a:prstGeom>
          <a:noFill/>
          <a:ln w="9525">
            <a:noFill/>
            <a:miter lim="800000"/>
            <a:headEnd/>
            <a:tailEnd/>
          </a:ln>
          <a:effectLst/>
        </p:spPr>
        <p:txBody>
          <a:bodyPr wrap="none" lIns="92075" tIns="46038" rIns="92075" bIns="46038">
            <a:prstTxWarp prst="textNoShape">
              <a:avLst/>
            </a:prstTxWarp>
            <a:spAutoFit/>
          </a:bodyPr>
          <a:lstStyle/>
          <a:p>
            <a:pPr>
              <a:spcBef>
                <a:spcPct val="0"/>
              </a:spcBef>
            </a:pPr>
            <a:r>
              <a:rPr lang="en-US" sz="2400" b="1">
                <a:latin typeface="Calibri"/>
                <a:cs typeface="Calibri"/>
              </a:rPr>
              <a:t>Address</a:t>
            </a:r>
          </a:p>
        </p:txBody>
      </p:sp>
      <p:sp>
        <p:nvSpPr>
          <p:cNvPr id="1423366" name="Rectangle 6"/>
          <p:cNvSpPr>
            <a:spLocks noChangeArrowheads="1"/>
          </p:cNvSpPr>
          <p:nvPr/>
        </p:nvSpPr>
        <p:spPr bwMode="auto">
          <a:xfrm>
            <a:off x="8610601" y="5938494"/>
            <a:ext cx="819235" cy="462307"/>
          </a:xfrm>
          <a:prstGeom prst="rect">
            <a:avLst/>
          </a:prstGeom>
          <a:noFill/>
          <a:ln w="9525">
            <a:noFill/>
            <a:miter lim="800000"/>
            <a:headEnd/>
            <a:tailEnd/>
          </a:ln>
          <a:effectLst/>
        </p:spPr>
        <p:txBody>
          <a:bodyPr wrap="none" lIns="92075" tIns="46038" rIns="92075" bIns="46038">
            <a:prstTxWarp prst="textNoShape">
              <a:avLst/>
            </a:prstTxWarp>
            <a:spAutoFit/>
          </a:bodyPr>
          <a:lstStyle/>
          <a:p>
            <a:pPr>
              <a:spcBef>
                <a:spcPct val="0"/>
              </a:spcBef>
            </a:pPr>
            <a:r>
              <a:rPr lang="en-US" sz="2400" b="1">
                <a:latin typeface="Calibri"/>
                <a:cs typeface="Calibri"/>
              </a:rPr>
              <a:t>Time</a:t>
            </a:r>
          </a:p>
        </p:txBody>
      </p:sp>
      <p:sp>
        <p:nvSpPr>
          <p:cNvPr id="1423367" name="Rectangle 7"/>
          <p:cNvSpPr>
            <a:spLocks noChangeArrowheads="1"/>
          </p:cNvSpPr>
          <p:nvPr/>
        </p:nvSpPr>
        <p:spPr bwMode="auto">
          <a:xfrm>
            <a:off x="2574925" y="2036419"/>
            <a:ext cx="1576804" cy="831639"/>
          </a:xfrm>
          <a:prstGeom prst="rect">
            <a:avLst/>
          </a:prstGeom>
          <a:noFill/>
          <a:ln w="9525">
            <a:noFill/>
            <a:miter lim="800000"/>
            <a:headEnd/>
            <a:tailEnd/>
          </a:ln>
          <a:effectLst/>
        </p:spPr>
        <p:txBody>
          <a:bodyPr wrap="none" lIns="92075" tIns="46038" rIns="92075" bIns="46038">
            <a:prstTxWarp prst="textNoShape">
              <a:avLst/>
            </a:prstTxWarp>
            <a:spAutoFit/>
          </a:bodyPr>
          <a:lstStyle/>
          <a:p>
            <a:pPr>
              <a:spcBef>
                <a:spcPct val="0"/>
              </a:spcBef>
            </a:pPr>
            <a:r>
              <a:rPr lang="en-US" sz="2400" b="1">
                <a:latin typeface="Calibri"/>
                <a:cs typeface="Calibri"/>
              </a:rPr>
              <a:t>Instruction</a:t>
            </a:r>
          </a:p>
          <a:p>
            <a:pPr>
              <a:spcBef>
                <a:spcPct val="0"/>
              </a:spcBef>
            </a:pPr>
            <a:r>
              <a:rPr lang="en-US" sz="2400" b="1">
                <a:latin typeface="Calibri"/>
                <a:cs typeface="Calibri"/>
              </a:rPr>
              <a:t>   fetches</a:t>
            </a:r>
          </a:p>
        </p:txBody>
      </p:sp>
      <p:sp>
        <p:nvSpPr>
          <p:cNvPr id="1423368" name="Rectangle 8"/>
          <p:cNvSpPr>
            <a:spLocks noChangeArrowheads="1"/>
          </p:cNvSpPr>
          <p:nvPr/>
        </p:nvSpPr>
        <p:spPr bwMode="auto">
          <a:xfrm>
            <a:off x="2757488" y="3500094"/>
            <a:ext cx="1273686" cy="831639"/>
          </a:xfrm>
          <a:prstGeom prst="rect">
            <a:avLst/>
          </a:prstGeom>
          <a:noFill/>
          <a:ln w="9525">
            <a:noFill/>
            <a:miter lim="800000"/>
            <a:headEnd/>
            <a:tailEnd/>
          </a:ln>
          <a:effectLst/>
        </p:spPr>
        <p:txBody>
          <a:bodyPr wrap="none" lIns="92075" tIns="46038" rIns="92075" bIns="46038">
            <a:prstTxWarp prst="textNoShape">
              <a:avLst/>
            </a:prstTxWarp>
            <a:spAutoFit/>
          </a:bodyPr>
          <a:lstStyle/>
          <a:p>
            <a:pPr>
              <a:spcBef>
                <a:spcPct val="0"/>
              </a:spcBef>
            </a:pPr>
            <a:r>
              <a:rPr lang="en-US" sz="2400" b="1">
                <a:latin typeface="Calibri"/>
                <a:cs typeface="Calibri"/>
              </a:rPr>
              <a:t>Stack</a:t>
            </a:r>
          </a:p>
          <a:p>
            <a:pPr>
              <a:spcBef>
                <a:spcPct val="0"/>
              </a:spcBef>
            </a:pPr>
            <a:r>
              <a:rPr lang="en-US" sz="2400" b="1">
                <a:latin typeface="Calibri"/>
                <a:cs typeface="Calibri"/>
              </a:rPr>
              <a:t>accesses</a:t>
            </a:r>
          </a:p>
        </p:txBody>
      </p:sp>
      <p:sp>
        <p:nvSpPr>
          <p:cNvPr id="1423369" name="Rectangle 9"/>
          <p:cNvSpPr>
            <a:spLocks noChangeArrowheads="1"/>
          </p:cNvSpPr>
          <p:nvPr/>
        </p:nvSpPr>
        <p:spPr bwMode="auto">
          <a:xfrm>
            <a:off x="2743200" y="5252694"/>
            <a:ext cx="1273686" cy="831639"/>
          </a:xfrm>
          <a:prstGeom prst="rect">
            <a:avLst/>
          </a:prstGeom>
          <a:noFill/>
          <a:ln w="9525">
            <a:noFill/>
            <a:miter lim="800000"/>
            <a:headEnd/>
            <a:tailEnd/>
          </a:ln>
          <a:effectLst/>
        </p:spPr>
        <p:txBody>
          <a:bodyPr wrap="none" lIns="92075" tIns="46038" rIns="92075" bIns="46038">
            <a:prstTxWarp prst="textNoShape">
              <a:avLst/>
            </a:prstTxWarp>
            <a:spAutoFit/>
          </a:bodyPr>
          <a:lstStyle/>
          <a:p>
            <a:pPr>
              <a:spcBef>
                <a:spcPct val="0"/>
              </a:spcBef>
            </a:pPr>
            <a:r>
              <a:rPr lang="en-US" sz="2400" b="1">
                <a:latin typeface="Calibri"/>
                <a:cs typeface="Calibri"/>
              </a:rPr>
              <a:t>Data</a:t>
            </a:r>
          </a:p>
          <a:p>
            <a:pPr>
              <a:spcBef>
                <a:spcPct val="0"/>
              </a:spcBef>
            </a:pPr>
            <a:r>
              <a:rPr lang="en-US" sz="2400" b="1">
                <a:latin typeface="Calibri"/>
                <a:cs typeface="Calibri"/>
              </a:rPr>
              <a:t>accesses</a:t>
            </a:r>
          </a:p>
        </p:txBody>
      </p:sp>
      <p:grpSp>
        <p:nvGrpSpPr>
          <p:cNvPr id="1423370" name="Group 10"/>
          <p:cNvGrpSpPr>
            <a:grpSpLocks/>
          </p:cNvGrpSpPr>
          <p:nvPr/>
        </p:nvGrpSpPr>
        <p:grpSpPr bwMode="auto">
          <a:xfrm>
            <a:off x="4894264" y="1442693"/>
            <a:ext cx="1963737" cy="533400"/>
            <a:chOff x="2123" y="1008"/>
            <a:chExt cx="1237" cy="336"/>
          </a:xfrm>
        </p:grpSpPr>
        <p:sp>
          <p:nvSpPr>
            <p:cNvPr id="1423371" name="Rectangle 11"/>
            <p:cNvSpPr>
              <a:spLocks noChangeArrowheads="1"/>
            </p:cNvSpPr>
            <p:nvPr/>
          </p:nvSpPr>
          <p:spPr bwMode="auto">
            <a:xfrm>
              <a:off x="2208" y="1008"/>
              <a:ext cx="1113" cy="233"/>
            </a:xfrm>
            <a:prstGeom prst="rect">
              <a:avLst/>
            </a:prstGeom>
            <a:noFill/>
            <a:ln w="9525">
              <a:noFill/>
              <a:miter lim="800000"/>
              <a:headEnd/>
              <a:tailEnd/>
            </a:ln>
            <a:effectLst/>
          </p:spPr>
          <p:txBody>
            <a:bodyPr wrap="none" lIns="92075" tIns="46038" rIns="92075" bIns="46038">
              <a:prstTxWarp prst="textNoShape">
                <a:avLst/>
              </a:prstTxWarp>
              <a:spAutoFit/>
            </a:bodyPr>
            <a:lstStyle/>
            <a:p>
              <a:pPr>
                <a:spcBef>
                  <a:spcPct val="0"/>
                </a:spcBef>
              </a:pPr>
              <a:r>
                <a:rPr lang="en-US" b="1">
                  <a:latin typeface="Calibri"/>
                  <a:cs typeface="Calibri"/>
                </a:rPr>
                <a:t>n loop iterations</a:t>
              </a:r>
            </a:p>
          </p:txBody>
        </p:sp>
        <p:grpSp>
          <p:nvGrpSpPr>
            <p:cNvPr id="1423372" name="Group 12"/>
            <p:cNvGrpSpPr>
              <a:grpSpLocks/>
            </p:cNvGrpSpPr>
            <p:nvPr/>
          </p:nvGrpSpPr>
          <p:grpSpPr bwMode="auto">
            <a:xfrm>
              <a:off x="2123" y="1200"/>
              <a:ext cx="1237" cy="144"/>
              <a:chOff x="2459" y="1200"/>
              <a:chExt cx="864" cy="96"/>
            </a:xfrm>
          </p:grpSpPr>
          <p:sp>
            <p:nvSpPr>
              <p:cNvPr id="1423373" name="Arc 13"/>
              <p:cNvSpPr>
                <a:spLocks/>
              </p:cNvSpPr>
              <p:nvPr/>
            </p:nvSpPr>
            <p:spPr bwMode="auto">
              <a:xfrm>
                <a:off x="2890" y="1200"/>
                <a:ext cx="433" cy="96"/>
              </a:xfrm>
              <a:custGeom>
                <a:avLst/>
                <a:gdLst>
                  <a:gd name="G0" fmla="+- 50 0 0"/>
                  <a:gd name="G1" fmla="+- 21600 0 0"/>
                  <a:gd name="G2" fmla="+- 21600 0 0"/>
                  <a:gd name="T0" fmla="*/ 0 w 21650"/>
                  <a:gd name="T1" fmla="*/ 0 h 21600"/>
                  <a:gd name="T2" fmla="*/ 21650 w 21650"/>
                  <a:gd name="T3" fmla="*/ 21600 h 21600"/>
                  <a:gd name="T4" fmla="*/ 50 w 21650"/>
                  <a:gd name="T5" fmla="*/ 21600 h 21600"/>
                </a:gdLst>
                <a:ahLst/>
                <a:cxnLst>
                  <a:cxn ang="0">
                    <a:pos x="T0" y="T1"/>
                  </a:cxn>
                  <a:cxn ang="0">
                    <a:pos x="T2" y="T3"/>
                  </a:cxn>
                  <a:cxn ang="0">
                    <a:pos x="T4" y="T5"/>
                  </a:cxn>
                </a:cxnLst>
                <a:rect l="0" t="0" r="r" b="b"/>
                <a:pathLst>
                  <a:path w="21650" h="21600" fill="none" extrusionOk="0">
                    <a:moveTo>
                      <a:pt x="0" y="0"/>
                    </a:moveTo>
                    <a:cubicBezTo>
                      <a:pt x="16" y="0"/>
                      <a:pt x="33" y="-1"/>
                      <a:pt x="50" y="-1"/>
                    </a:cubicBezTo>
                    <a:cubicBezTo>
                      <a:pt x="11979" y="-1"/>
                      <a:pt x="21650" y="9670"/>
                      <a:pt x="21650" y="21600"/>
                    </a:cubicBezTo>
                  </a:path>
                  <a:path w="21650" h="21600" stroke="0" extrusionOk="0">
                    <a:moveTo>
                      <a:pt x="0" y="0"/>
                    </a:moveTo>
                    <a:cubicBezTo>
                      <a:pt x="16" y="0"/>
                      <a:pt x="33" y="-1"/>
                      <a:pt x="50" y="-1"/>
                    </a:cubicBezTo>
                    <a:cubicBezTo>
                      <a:pt x="11979" y="-1"/>
                      <a:pt x="21650" y="9670"/>
                      <a:pt x="21650" y="21600"/>
                    </a:cubicBezTo>
                    <a:lnTo>
                      <a:pt x="50" y="21600"/>
                    </a:lnTo>
                    <a:close/>
                  </a:path>
                </a:pathLst>
              </a:custGeom>
              <a:noFill/>
              <a:ln w="12700" cap="rnd">
                <a:solidFill>
                  <a:schemeClr val="tx1"/>
                </a:solidFill>
                <a:round/>
                <a:headEnd type="none" w="sm" len="sm"/>
                <a:tailEnd type="none" w="sm" len="sm"/>
              </a:ln>
              <a:effectLst/>
            </p:spPr>
            <p:txBody>
              <a:bodyPr wrap="none" anchor="ctr">
                <a:prstTxWarp prst="textNoShape">
                  <a:avLst/>
                </a:prstTxWarp>
              </a:bodyPr>
              <a:lstStyle/>
              <a:p>
                <a:endParaRPr lang="en-US">
                  <a:latin typeface="Calibri"/>
                  <a:cs typeface="Calibri"/>
                </a:endParaRPr>
              </a:p>
            </p:txBody>
          </p:sp>
          <p:sp>
            <p:nvSpPr>
              <p:cNvPr id="1423374" name="Arc 14"/>
              <p:cNvSpPr>
                <a:spLocks/>
              </p:cNvSpPr>
              <p:nvPr/>
            </p:nvSpPr>
            <p:spPr bwMode="auto">
              <a:xfrm>
                <a:off x="2459" y="1200"/>
                <a:ext cx="432" cy="96"/>
              </a:xfrm>
              <a:custGeom>
                <a:avLst/>
                <a:gdLst>
                  <a:gd name="G0" fmla="+- 21600 0 0"/>
                  <a:gd name="G1" fmla="+- 21600 0 0"/>
                  <a:gd name="G2" fmla="+- 21600 0 0"/>
                  <a:gd name="T0" fmla="*/ 0 w 21600"/>
                  <a:gd name="T1" fmla="*/ 21600 h 21600"/>
                  <a:gd name="T2" fmla="*/ 21550 w 21600"/>
                  <a:gd name="T3" fmla="*/ 0 h 21600"/>
                  <a:gd name="T4" fmla="*/ 21600 w 21600"/>
                  <a:gd name="T5" fmla="*/ 21600 h 21600"/>
                </a:gdLst>
                <a:ahLst/>
                <a:cxnLst>
                  <a:cxn ang="0">
                    <a:pos x="T0" y="T1"/>
                  </a:cxn>
                  <a:cxn ang="0">
                    <a:pos x="T2" y="T3"/>
                  </a:cxn>
                  <a:cxn ang="0">
                    <a:pos x="T4" y="T5"/>
                  </a:cxn>
                </a:cxnLst>
                <a:rect l="0" t="0" r="r" b="b"/>
                <a:pathLst>
                  <a:path w="21600" h="21600" fill="none" extrusionOk="0">
                    <a:moveTo>
                      <a:pt x="-1" y="21599"/>
                    </a:moveTo>
                    <a:cubicBezTo>
                      <a:pt x="-1" y="9690"/>
                      <a:pt x="9640" y="27"/>
                      <a:pt x="21550" y="0"/>
                    </a:cubicBezTo>
                  </a:path>
                  <a:path w="21600" h="21600" stroke="0" extrusionOk="0">
                    <a:moveTo>
                      <a:pt x="-1" y="21599"/>
                    </a:moveTo>
                    <a:cubicBezTo>
                      <a:pt x="-1" y="9690"/>
                      <a:pt x="9640" y="27"/>
                      <a:pt x="21550" y="0"/>
                    </a:cubicBezTo>
                    <a:lnTo>
                      <a:pt x="21600" y="21600"/>
                    </a:lnTo>
                    <a:close/>
                  </a:path>
                </a:pathLst>
              </a:custGeom>
              <a:noFill/>
              <a:ln w="12700" cap="rnd">
                <a:solidFill>
                  <a:schemeClr val="tx1"/>
                </a:solidFill>
                <a:round/>
                <a:headEnd type="none" w="sm" len="sm"/>
                <a:tailEnd type="none" w="sm" len="sm"/>
              </a:ln>
              <a:effectLst/>
            </p:spPr>
            <p:txBody>
              <a:bodyPr wrap="none" anchor="ctr">
                <a:prstTxWarp prst="textNoShape">
                  <a:avLst/>
                </a:prstTxWarp>
              </a:bodyPr>
              <a:lstStyle/>
              <a:p>
                <a:endParaRPr lang="en-US">
                  <a:latin typeface="Calibri"/>
                  <a:cs typeface="Calibri"/>
                </a:endParaRPr>
              </a:p>
            </p:txBody>
          </p:sp>
        </p:grpSp>
      </p:grpSp>
      <p:grpSp>
        <p:nvGrpSpPr>
          <p:cNvPr id="1423375" name="Group 15"/>
          <p:cNvGrpSpPr>
            <a:grpSpLocks/>
          </p:cNvGrpSpPr>
          <p:nvPr/>
        </p:nvGrpSpPr>
        <p:grpSpPr bwMode="auto">
          <a:xfrm>
            <a:off x="4191000" y="1749081"/>
            <a:ext cx="4483100" cy="1054100"/>
            <a:chOff x="1680" y="1201"/>
            <a:chExt cx="2824" cy="664"/>
          </a:xfrm>
        </p:grpSpPr>
        <p:sp>
          <p:nvSpPr>
            <p:cNvPr id="1423376" name="Oval 16"/>
            <p:cNvSpPr>
              <a:spLocks noChangeArrowheads="1"/>
            </p:cNvSpPr>
            <p:nvPr/>
          </p:nvSpPr>
          <p:spPr bwMode="auto">
            <a:xfrm flipV="1">
              <a:off x="1680" y="1777"/>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77" name="Oval 17"/>
            <p:cNvSpPr>
              <a:spLocks noChangeArrowheads="1"/>
            </p:cNvSpPr>
            <p:nvPr/>
          </p:nvSpPr>
          <p:spPr bwMode="auto">
            <a:xfrm flipV="1">
              <a:off x="1776" y="1681"/>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78" name="Oval 18"/>
            <p:cNvSpPr>
              <a:spLocks noChangeArrowheads="1"/>
            </p:cNvSpPr>
            <p:nvPr/>
          </p:nvSpPr>
          <p:spPr bwMode="auto">
            <a:xfrm flipV="1">
              <a:off x="1872" y="1585"/>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79" name="Oval 19"/>
            <p:cNvSpPr>
              <a:spLocks noChangeArrowheads="1"/>
            </p:cNvSpPr>
            <p:nvPr/>
          </p:nvSpPr>
          <p:spPr bwMode="auto">
            <a:xfrm flipV="1">
              <a:off x="1968" y="1489"/>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0" name="Oval 20"/>
            <p:cNvSpPr>
              <a:spLocks noChangeArrowheads="1"/>
            </p:cNvSpPr>
            <p:nvPr/>
          </p:nvSpPr>
          <p:spPr bwMode="auto">
            <a:xfrm flipV="1">
              <a:off x="2064" y="1393"/>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1" name="Oval 21"/>
            <p:cNvSpPr>
              <a:spLocks noChangeArrowheads="1"/>
            </p:cNvSpPr>
            <p:nvPr/>
          </p:nvSpPr>
          <p:spPr bwMode="auto">
            <a:xfrm flipV="1">
              <a:off x="2160" y="1585"/>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2" name="Oval 22"/>
            <p:cNvSpPr>
              <a:spLocks noChangeArrowheads="1"/>
            </p:cNvSpPr>
            <p:nvPr/>
          </p:nvSpPr>
          <p:spPr bwMode="auto">
            <a:xfrm flipV="1">
              <a:off x="2256" y="1489"/>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3" name="Oval 23"/>
            <p:cNvSpPr>
              <a:spLocks noChangeArrowheads="1"/>
            </p:cNvSpPr>
            <p:nvPr/>
          </p:nvSpPr>
          <p:spPr bwMode="auto">
            <a:xfrm flipV="1">
              <a:off x="2352" y="1393"/>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4" name="Oval 24"/>
            <p:cNvSpPr>
              <a:spLocks noChangeArrowheads="1"/>
            </p:cNvSpPr>
            <p:nvPr/>
          </p:nvSpPr>
          <p:spPr bwMode="auto">
            <a:xfrm flipV="1">
              <a:off x="2448" y="1585"/>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5" name="Oval 25"/>
            <p:cNvSpPr>
              <a:spLocks noChangeArrowheads="1"/>
            </p:cNvSpPr>
            <p:nvPr/>
          </p:nvSpPr>
          <p:spPr bwMode="auto">
            <a:xfrm flipV="1">
              <a:off x="2544" y="1489"/>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6" name="Oval 26"/>
            <p:cNvSpPr>
              <a:spLocks noChangeArrowheads="1"/>
            </p:cNvSpPr>
            <p:nvPr/>
          </p:nvSpPr>
          <p:spPr bwMode="auto">
            <a:xfrm flipV="1">
              <a:off x="2640" y="1393"/>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7" name="Oval 27"/>
            <p:cNvSpPr>
              <a:spLocks noChangeArrowheads="1"/>
            </p:cNvSpPr>
            <p:nvPr/>
          </p:nvSpPr>
          <p:spPr bwMode="auto">
            <a:xfrm flipV="1">
              <a:off x="3168" y="1393"/>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8" name="Oval 28"/>
            <p:cNvSpPr>
              <a:spLocks noChangeArrowheads="1"/>
            </p:cNvSpPr>
            <p:nvPr/>
          </p:nvSpPr>
          <p:spPr bwMode="auto">
            <a:xfrm flipV="1">
              <a:off x="3072" y="1489"/>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89" name="Oval 29"/>
            <p:cNvSpPr>
              <a:spLocks noChangeArrowheads="1"/>
            </p:cNvSpPr>
            <p:nvPr/>
          </p:nvSpPr>
          <p:spPr bwMode="auto">
            <a:xfrm flipV="1">
              <a:off x="2976" y="1585"/>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90" name="Line 30"/>
            <p:cNvSpPr>
              <a:spLocks noChangeShapeType="1"/>
            </p:cNvSpPr>
            <p:nvPr/>
          </p:nvSpPr>
          <p:spPr bwMode="auto">
            <a:xfrm flipV="1">
              <a:off x="2732" y="1485"/>
              <a:ext cx="192" cy="0"/>
            </a:xfrm>
            <a:prstGeom prst="line">
              <a:avLst/>
            </a:prstGeom>
            <a:noFill/>
            <a:ln w="12700">
              <a:solidFill>
                <a:schemeClr val="tx1"/>
              </a:solidFill>
              <a:prstDash val="dash"/>
              <a:round/>
              <a:headEnd type="none" w="sm" len="sm"/>
              <a:tailEnd type="none" w="sm" len="sm"/>
            </a:ln>
            <a:effectLst/>
          </p:spPr>
          <p:txBody>
            <a:bodyPr wrap="none" anchor="ctr">
              <a:prstTxWarp prst="textNoShape">
                <a:avLst/>
              </a:prstTxWarp>
            </a:bodyPr>
            <a:lstStyle/>
            <a:p>
              <a:endParaRPr lang="en-US">
                <a:latin typeface="Calibri"/>
                <a:cs typeface="Calibri"/>
              </a:endParaRPr>
            </a:p>
          </p:txBody>
        </p:sp>
        <p:sp>
          <p:nvSpPr>
            <p:cNvPr id="1423391" name="Oval 31"/>
            <p:cNvSpPr>
              <a:spLocks noChangeArrowheads="1"/>
            </p:cNvSpPr>
            <p:nvPr/>
          </p:nvSpPr>
          <p:spPr bwMode="auto">
            <a:xfrm flipV="1">
              <a:off x="3264" y="1489"/>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92" name="Oval 32"/>
            <p:cNvSpPr>
              <a:spLocks noChangeArrowheads="1"/>
            </p:cNvSpPr>
            <p:nvPr/>
          </p:nvSpPr>
          <p:spPr bwMode="auto">
            <a:xfrm flipV="1">
              <a:off x="3360" y="1393"/>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93" name="Oval 33"/>
            <p:cNvSpPr>
              <a:spLocks noChangeArrowheads="1"/>
            </p:cNvSpPr>
            <p:nvPr/>
          </p:nvSpPr>
          <p:spPr bwMode="auto">
            <a:xfrm flipV="1">
              <a:off x="3456" y="1297"/>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94" name="Oval 34"/>
            <p:cNvSpPr>
              <a:spLocks noChangeArrowheads="1"/>
            </p:cNvSpPr>
            <p:nvPr/>
          </p:nvSpPr>
          <p:spPr bwMode="auto">
            <a:xfrm flipV="1">
              <a:off x="3552" y="1201"/>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95" name="Line 35"/>
            <p:cNvSpPr>
              <a:spLocks noChangeShapeType="1"/>
            </p:cNvSpPr>
            <p:nvPr/>
          </p:nvSpPr>
          <p:spPr bwMode="auto">
            <a:xfrm flipV="1">
              <a:off x="3692" y="1485"/>
              <a:ext cx="192" cy="0"/>
            </a:xfrm>
            <a:prstGeom prst="line">
              <a:avLst/>
            </a:prstGeom>
            <a:noFill/>
            <a:ln w="12700">
              <a:solidFill>
                <a:schemeClr val="tx1"/>
              </a:solidFill>
              <a:prstDash val="dash"/>
              <a:round/>
              <a:headEnd type="none" w="sm" len="sm"/>
              <a:tailEnd type="none" w="sm" len="sm"/>
            </a:ln>
            <a:effectLst/>
          </p:spPr>
          <p:txBody>
            <a:bodyPr wrap="none" anchor="ctr">
              <a:prstTxWarp prst="textNoShape">
                <a:avLst/>
              </a:prstTxWarp>
            </a:bodyPr>
            <a:lstStyle/>
            <a:p>
              <a:endParaRPr lang="en-US">
                <a:latin typeface="Calibri"/>
                <a:cs typeface="Calibri"/>
              </a:endParaRPr>
            </a:p>
          </p:txBody>
        </p:sp>
        <p:sp>
          <p:nvSpPr>
            <p:cNvPr id="1423396" name="Oval 36"/>
            <p:cNvSpPr>
              <a:spLocks noChangeArrowheads="1"/>
            </p:cNvSpPr>
            <p:nvPr/>
          </p:nvSpPr>
          <p:spPr bwMode="auto">
            <a:xfrm flipV="1">
              <a:off x="3984" y="1825"/>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97" name="Oval 37"/>
            <p:cNvSpPr>
              <a:spLocks noChangeArrowheads="1"/>
            </p:cNvSpPr>
            <p:nvPr/>
          </p:nvSpPr>
          <p:spPr bwMode="auto">
            <a:xfrm flipV="1">
              <a:off x="4080" y="1729"/>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98" name="Oval 38"/>
            <p:cNvSpPr>
              <a:spLocks noChangeArrowheads="1"/>
            </p:cNvSpPr>
            <p:nvPr/>
          </p:nvSpPr>
          <p:spPr bwMode="auto">
            <a:xfrm flipV="1">
              <a:off x="4176" y="1633"/>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399" name="Oval 39"/>
            <p:cNvSpPr>
              <a:spLocks noChangeArrowheads="1"/>
            </p:cNvSpPr>
            <p:nvPr/>
          </p:nvSpPr>
          <p:spPr bwMode="auto">
            <a:xfrm flipV="1">
              <a:off x="4272" y="1537"/>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00" name="Oval 40"/>
            <p:cNvSpPr>
              <a:spLocks noChangeArrowheads="1"/>
            </p:cNvSpPr>
            <p:nvPr/>
          </p:nvSpPr>
          <p:spPr bwMode="auto">
            <a:xfrm flipV="1">
              <a:off x="4368" y="1441"/>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01" name="Oval 41"/>
            <p:cNvSpPr>
              <a:spLocks noChangeArrowheads="1"/>
            </p:cNvSpPr>
            <p:nvPr/>
          </p:nvSpPr>
          <p:spPr bwMode="auto">
            <a:xfrm flipV="1">
              <a:off x="4464" y="1345"/>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grpSp>
      <p:grpSp>
        <p:nvGrpSpPr>
          <p:cNvPr id="1423402" name="Group 42"/>
          <p:cNvGrpSpPr>
            <a:grpSpLocks/>
          </p:cNvGrpSpPr>
          <p:nvPr/>
        </p:nvGrpSpPr>
        <p:grpSpPr bwMode="auto">
          <a:xfrm>
            <a:off x="4267200" y="3728693"/>
            <a:ext cx="4800600" cy="838200"/>
            <a:chOff x="1728" y="2304"/>
            <a:chExt cx="3024" cy="528"/>
          </a:xfrm>
        </p:grpSpPr>
        <p:sp>
          <p:nvSpPr>
            <p:cNvPr id="1423403" name="Oval 43"/>
            <p:cNvSpPr>
              <a:spLocks noChangeArrowheads="1"/>
            </p:cNvSpPr>
            <p:nvPr/>
          </p:nvSpPr>
          <p:spPr bwMode="auto">
            <a:xfrm flipV="1">
              <a:off x="1824" y="2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04" name="Oval 44"/>
            <p:cNvSpPr>
              <a:spLocks noChangeArrowheads="1"/>
            </p:cNvSpPr>
            <p:nvPr/>
          </p:nvSpPr>
          <p:spPr bwMode="auto">
            <a:xfrm flipV="1">
              <a:off x="1728" y="2696"/>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05" name="Oval 45"/>
            <p:cNvSpPr>
              <a:spLocks noChangeArrowheads="1"/>
            </p:cNvSpPr>
            <p:nvPr/>
          </p:nvSpPr>
          <p:spPr bwMode="auto">
            <a:xfrm flipV="1">
              <a:off x="1920" y="2504"/>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06" name="Oval 46"/>
            <p:cNvSpPr>
              <a:spLocks noChangeArrowheads="1"/>
            </p:cNvSpPr>
            <p:nvPr/>
          </p:nvSpPr>
          <p:spPr bwMode="auto">
            <a:xfrm flipV="1">
              <a:off x="2016" y="24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07" name="Oval 47"/>
            <p:cNvSpPr>
              <a:spLocks noChangeArrowheads="1"/>
            </p:cNvSpPr>
            <p:nvPr/>
          </p:nvSpPr>
          <p:spPr bwMode="auto">
            <a:xfrm flipV="1">
              <a:off x="2112" y="2312"/>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08" name="Oval 48"/>
            <p:cNvSpPr>
              <a:spLocks noChangeArrowheads="1"/>
            </p:cNvSpPr>
            <p:nvPr/>
          </p:nvSpPr>
          <p:spPr bwMode="auto">
            <a:xfrm flipV="1">
              <a:off x="2208" y="24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09" name="Oval 49"/>
            <p:cNvSpPr>
              <a:spLocks noChangeArrowheads="1"/>
            </p:cNvSpPr>
            <p:nvPr/>
          </p:nvSpPr>
          <p:spPr bwMode="auto">
            <a:xfrm flipV="1">
              <a:off x="2400" y="24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0" name="Oval 50"/>
            <p:cNvSpPr>
              <a:spLocks noChangeArrowheads="1"/>
            </p:cNvSpPr>
            <p:nvPr/>
          </p:nvSpPr>
          <p:spPr bwMode="auto">
            <a:xfrm flipV="1">
              <a:off x="3892" y="2692"/>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1" name="Oval 51"/>
            <p:cNvSpPr>
              <a:spLocks noChangeArrowheads="1"/>
            </p:cNvSpPr>
            <p:nvPr/>
          </p:nvSpPr>
          <p:spPr bwMode="auto">
            <a:xfrm flipV="1">
              <a:off x="4136" y="2792"/>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2" name="Oval 52"/>
            <p:cNvSpPr>
              <a:spLocks noChangeArrowheads="1"/>
            </p:cNvSpPr>
            <p:nvPr/>
          </p:nvSpPr>
          <p:spPr bwMode="auto">
            <a:xfrm flipV="1">
              <a:off x="4232" y="2696"/>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3" name="Oval 53"/>
            <p:cNvSpPr>
              <a:spLocks noChangeArrowheads="1"/>
            </p:cNvSpPr>
            <p:nvPr/>
          </p:nvSpPr>
          <p:spPr bwMode="auto">
            <a:xfrm flipV="1">
              <a:off x="4328" y="2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4" name="Oval 54"/>
            <p:cNvSpPr>
              <a:spLocks noChangeArrowheads="1"/>
            </p:cNvSpPr>
            <p:nvPr/>
          </p:nvSpPr>
          <p:spPr bwMode="auto">
            <a:xfrm flipV="1">
              <a:off x="4424" y="2696"/>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5" name="Oval 55"/>
            <p:cNvSpPr>
              <a:spLocks noChangeArrowheads="1"/>
            </p:cNvSpPr>
            <p:nvPr/>
          </p:nvSpPr>
          <p:spPr bwMode="auto">
            <a:xfrm flipV="1">
              <a:off x="4520" y="2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6" name="Oval 56"/>
            <p:cNvSpPr>
              <a:spLocks noChangeArrowheads="1"/>
            </p:cNvSpPr>
            <p:nvPr/>
          </p:nvSpPr>
          <p:spPr bwMode="auto">
            <a:xfrm flipV="1">
              <a:off x="4712" y="2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7" name="Oval 57"/>
            <p:cNvSpPr>
              <a:spLocks noChangeArrowheads="1"/>
            </p:cNvSpPr>
            <p:nvPr/>
          </p:nvSpPr>
          <p:spPr bwMode="auto">
            <a:xfrm flipV="1">
              <a:off x="4616" y="2696"/>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8" name="Oval 58"/>
            <p:cNvSpPr>
              <a:spLocks noChangeArrowheads="1"/>
            </p:cNvSpPr>
            <p:nvPr/>
          </p:nvSpPr>
          <p:spPr bwMode="auto">
            <a:xfrm flipV="1">
              <a:off x="4520" y="2792"/>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19" name="Oval 59"/>
            <p:cNvSpPr>
              <a:spLocks noChangeArrowheads="1"/>
            </p:cNvSpPr>
            <p:nvPr/>
          </p:nvSpPr>
          <p:spPr bwMode="auto">
            <a:xfrm flipV="1">
              <a:off x="2600" y="24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20" name="Oval 60"/>
            <p:cNvSpPr>
              <a:spLocks noChangeArrowheads="1"/>
            </p:cNvSpPr>
            <p:nvPr/>
          </p:nvSpPr>
          <p:spPr bwMode="auto">
            <a:xfrm flipV="1">
              <a:off x="2792" y="24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21" name="Oval 61"/>
            <p:cNvSpPr>
              <a:spLocks noChangeArrowheads="1"/>
            </p:cNvSpPr>
            <p:nvPr/>
          </p:nvSpPr>
          <p:spPr bwMode="auto">
            <a:xfrm flipV="1">
              <a:off x="2992" y="24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22" name="Oval 62"/>
            <p:cNvSpPr>
              <a:spLocks noChangeArrowheads="1"/>
            </p:cNvSpPr>
            <p:nvPr/>
          </p:nvSpPr>
          <p:spPr bwMode="auto">
            <a:xfrm flipV="1">
              <a:off x="3184" y="24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23" name="Oval 63"/>
            <p:cNvSpPr>
              <a:spLocks noChangeArrowheads="1"/>
            </p:cNvSpPr>
            <p:nvPr/>
          </p:nvSpPr>
          <p:spPr bwMode="auto">
            <a:xfrm flipV="1">
              <a:off x="3384" y="24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24" name="Oval 64"/>
            <p:cNvSpPr>
              <a:spLocks noChangeArrowheads="1"/>
            </p:cNvSpPr>
            <p:nvPr/>
          </p:nvSpPr>
          <p:spPr bwMode="auto">
            <a:xfrm flipV="1">
              <a:off x="3576" y="24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grpSp>
          <p:nvGrpSpPr>
            <p:cNvPr id="1423425" name="Group 65"/>
            <p:cNvGrpSpPr>
              <a:grpSpLocks/>
            </p:cNvGrpSpPr>
            <p:nvPr/>
          </p:nvGrpSpPr>
          <p:grpSpPr bwMode="auto">
            <a:xfrm flipV="1">
              <a:off x="3704" y="2304"/>
              <a:ext cx="520" cy="424"/>
              <a:chOff x="3704" y="2304"/>
              <a:chExt cx="520" cy="424"/>
            </a:xfrm>
          </p:grpSpPr>
          <p:sp>
            <p:nvSpPr>
              <p:cNvPr id="1423426" name="Oval 66"/>
              <p:cNvSpPr>
                <a:spLocks noChangeArrowheads="1"/>
              </p:cNvSpPr>
              <p:nvPr/>
            </p:nvSpPr>
            <p:spPr bwMode="auto">
              <a:xfrm flipV="1">
                <a:off x="3800" y="2592"/>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27" name="Oval 67"/>
              <p:cNvSpPr>
                <a:spLocks noChangeArrowheads="1"/>
              </p:cNvSpPr>
              <p:nvPr/>
            </p:nvSpPr>
            <p:spPr bwMode="auto">
              <a:xfrm flipV="1">
                <a:off x="3704" y="268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28" name="Oval 68"/>
              <p:cNvSpPr>
                <a:spLocks noChangeArrowheads="1"/>
              </p:cNvSpPr>
              <p:nvPr/>
            </p:nvSpPr>
            <p:spPr bwMode="auto">
              <a:xfrm flipV="1">
                <a:off x="3896" y="2496"/>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29" name="Oval 69"/>
              <p:cNvSpPr>
                <a:spLocks noChangeArrowheads="1"/>
              </p:cNvSpPr>
              <p:nvPr/>
            </p:nvSpPr>
            <p:spPr bwMode="auto">
              <a:xfrm flipV="1">
                <a:off x="3992" y="24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30" name="Oval 70"/>
              <p:cNvSpPr>
                <a:spLocks noChangeArrowheads="1"/>
              </p:cNvSpPr>
              <p:nvPr/>
            </p:nvSpPr>
            <p:spPr bwMode="auto">
              <a:xfrm flipV="1">
                <a:off x="4088" y="2304"/>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31" name="Oval 71"/>
              <p:cNvSpPr>
                <a:spLocks noChangeArrowheads="1"/>
              </p:cNvSpPr>
              <p:nvPr/>
            </p:nvSpPr>
            <p:spPr bwMode="auto">
              <a:xfrm flipV="1">
                <a:off x="4184" y="24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grpSp>
      </p:grpSp>
      <p:grpSp>
        <p:nvGrpSpPr>
          <p:cNvPr id="1423432" name="Group 72"/>
          <p:cNvGrpSpPr>
            <a:grpSpLocks/>
          </p:cNvGrpSpPr>
          <p:nvPr/>
        </p:nvGrpSpPr>
        <p:grpSpPr bwMode="auto">
          <a:xfrm>
            <a:off x="4141788" y="3271493"/>
            <a:ext cx="1420812" cy="1028700"/>
            <a:chOff x="1649" y="2016"/>
            <a:chExt cx="895" cy="648"/>
          </a:xfrm>
        </p:grpSpPr>
        <p:sp>
          <p:nvSpPr>
            <p:cNvPr id="1423433" name="Text Box 73"/>
            <p:cNvSpPr txBox="1">
              <a:spLocks noChangeArrowheads="1"/>
            </p:cNvSpPr>
            <p:nvPr/>
          </p:nvSpPr>
          <p:spPr bwMode="auto">
            <a:xfrm>
              <a:off x="1649" y="2016"/>
              <a:ext cx="895" cy="212"/>
            </a:xfrm>
            <a:prstGeom prst="rect">
              <a:avLst/>
            </a:prstGeom>
            <a:noFill/>
            <a:ln w="9525">
              <a:noFill/>
              <a:miter lim="800000"/>
              <a:headEnd/>
              <a:tailEnd/>
            </a:ln>
            <a:effectLst/>
          </p:spPr>
          <p:txBody>
            <a:bodyPr anchor="ctr">
              <a:prstTxWarp prst="textNoShape">
                <a:avLst/>
              </a:prstTxWarp>
            </a:bodyPr>
            <a:lstStyle/>
            <a:p>
              <a:pPr>
                <a:spcBef>
                  <a:spcPct val="0"/>
                </a:spcBef>
              </a:pPr>
              <a:r>
                <a:rPr lang="en-US" b="1">
                  <a:latin typeface="Calibri"/>
                  <a:cs typeface="Calibri"/>
                </a:rPr>
                <a:t>subroutine call</a:t>
              </a:r>
            </a:p>
          </p:txBody>
        </p:sp>
        <p:sp>
          <p:nvSpPr>
            <p:cNvPr id="1423434" name="Freeform 74"/>
            <p:cNvSpPr>
              <a:spLocks/>
            </p:cNvSpPr>
            <p:nvPr/>
          </p:nvSpPr>
          <p:spPr bwMode="auto">
            <a:xfrm>
              <a:off x="1704" y="2259"/>
              <a:ext cx="509" cy="405"/>
            </a:xfrm>
            <a:custGeom>
              <a:avLst/>
              <a:gdLst/>
              <a:ahLst/>
              <a:cxnLst>
                <a:cxn ang="0">
                  <a:pos x="0" y="405"/>
                </a:cxn>
                <a:cxn ang="0">
                  <a:pos x="42" y="249"/>
                </a:cxn>
                <a:cxn ang="0">
                  <a:pos x="211" y="74"/>
                </a:cxn>
                <a:cxn ang="0">
                  <a:pos x="427" y="0"/>
                </a:cxn>
              </a:cxnLst>
              <a:rect l="0" t="0" r="r" b="b"/>
              <a:pathLst>
                <a:path w="427" h="405">
                  <a:moveTo>
                    <a:pt x="0" y="405"/>
                  </a:moveTo>
                  <a:cubicBezTo>
                    <a:pt x="10" y="370"/>
                    <a:pt x="23" y="280"/>
                    <a:pt x="42" y="249"/>
                  </a:cubicBezTo>
                  <a:cubicBezTo>
                    <a:pt x="70" y="200"/>
                    <a:pt x="139" y="122"/>
                    <a:pt x="211" y="74"/>
                  </a:cubicBezTo>
                  <a:cubicBezTo>
                    <a:pt x="270" y="30"/>
                    <a:pt x="382" y="15"/>
                    <a:pt x="427" y="0"/>
                  </a:cubicBezTo>
                </a:path>
              </a:pathLst>
            </a:custGeom>
            <a:noFill/>
            <a:ln w="9525" cap="flat" cmpd="sng">
              <a:solidFill>
                <a:schemeClr val="tx1"/>
              </a:solidFill>
              <a:prstDash val="solid"/>
              <a:round/>
              <a:headEnd/>
              <a:tailEnd/>
            </a:ln>
            <a:effectLst/>
          </p:spPr>
          <p:txBody>
            <a:bodyPr wrap="none" anchor="ctr">
              <a:prstTxWarp prst="textNoShape">
                <a:avLst/>
              </a:prstTxWarp>
            </a:bodyPr>
            <a:lstStyle/>
            <a:p>
              <a:endParaRPr lang="en-US">
                <a:latin typeface="Calibri"/>
                <a:cs typeface="Calibri"/>
              </a:endParaRPr>
            </a:p>
          </p:txBody>
        </p:sp>
      </p:grpSp>
      <p:grpSp>
        <p:nvGrpSpPr>
          <p:cNvPr id="1423435" name="Group 75"/>
          <p:cNvGrpSpPr>
            <a:grpSpLocks/>
          </p:cNvGrpSpPr>
          <p:nvPr/>
        </p:nvGrpSpPr>
        <p:grpSpPr bwMode="auto">
          <a:xfrm>
            <a:off x="7315201" y="3347693"/>
            <a:ext cx="1725613" cy="947738"/>
            <a:chOff x="3648" y="2064"/>
            <a:chExt cx="1087" cy="597"/>
          </a:xfrm>
        </p:grpSpPr>
        <p:sp>
          <p:nvSpPr>
            <p:cNvPr id="1423436" name="Text Box 76"/>
            <p:cNvSpPr txBox="1">
              <a:spLocks noChangeArrowheads="1"/>
            </p:cNvSpPr>
            <p:nvPr/>
          </p:nvSpPr>
          <p:spPr bwMode="auto">
            <a:xfrm>
              <a:off x="3840" y="2064"/>
              <a:ext cx="895" cy="212"/>
            </a:xfrm>
            <a:prstGeom prst="rect">
              <a:avLst/>
            </a:prstGeom>
            <a:noFill/>
            <a:ln w="9525">
              <a:noFill/>
              <a:miter lim="800000"/>
              <a:headEnd/>
              <a:tailEnd/>
            </a:ln>
            <a:effectLst/>
          </p:spPr>
          <p:txBody>
            <a:bodyPr anchor="ctr">
              <a:prstTxWarp prst="textNoShape">
                <a:avLst/>
              </a:prstTxWarp>
            </a:bodyPr>
            <a:lstStyle/>
            <a:p>
              <a:pPr>
                <a:spcBef>
                  <a:spcPct val="0"/>
                </a:spcBef>
              </a:pPr>
              <a:r>
                <a:rPr lang="en-US" b="1">
                  <a:latin typeface="Calibri"/>
                  <a:cs typeface="Calibri"/>
                </a:rPr>
                <a:t>subroutine return</a:t>
              </a:r>
            </a:p>
          </p:txBody>
        </p:sp>
        <p:sp>
          <p:nvSpPr>
            <p:cNvPr id="1423437" name="Freeform 77"/>
            <p:cNvSpPr>
              <a:spLocks/>
            </p:cNvSpPr>
            <p:nvPr/>
          </p:nvSpPr>
          <p:spPr bwMode="auto">
            <a:xfrm flipH="1">
              <a:off x="3648" y="2256"/>
              <a:ext cx="509" cy="405"/>
            </a:xfrm>
            <a:custGeom>
              <a:avLst/>
              <a:gdLst/>
              <a:ahLst/>
              <a:cxnLst>
                <a:cxn ang="0">
                  <a:pos x="0" y="405"/>
                </a:cxn>
                <a:cxn ang="0">
                  <a:pos x="42" y="249"/>
                </a:cxn>
                <a:cxn ang="0">
                  <a:pos x="211" y="74"/>
                </a:cxn>
                <a:cxn ang="0">
                  <a:pos x="427" y="0"/>
                </a:cxn>
              </a:cxnLst>
              <a:rect l="0" t="0" r="r" b="b"/>
              <a:pathLst>
                <a:path w="427" h="405">
                  <a:moveTo>
                    <a:pt x="0" y="405"/>
                  </a:moveTo>
                  <a:cubicBezTo>
                    <a:pt x="10" y="370"/>
                    <a:pt x="23" y="280"/>
                    <a:pt x="42" y="249"/>
                  </a:cubicBezTo>
                  <a:cubicBezTo>
                    <a:pt x="70" y="200"/>
                    <a:pt x="139" y="122"/>
                    <a:pt x="211" y="74"/>
                  </a:cubicBezTo>
                  <a:cubicBezTo>
                    <a:pt x="270" y="30"/>
                    <a:pt x="382" y="15"/>
                    <a:pt x="427" y="0"/>
                  </a:cubicBezTo>
                </a:path>
              </a:pathLst>
            </a:custGeom>
            <a:noFill/>
            <a:ln w="9525" cap="flat" cmpd="sng">
              <a:solidFill>
                <a:schemeClr val="tx1"/>
              </a:solidFill>
              <a:prstDash val="solid"/>
              <a:round/>
              <a:headEnd/>
              <a:tailEnd/>
            </a:ln>
            <a:effectLst/>
          </p:spPr>
          <p:txBody>
            <a:bodyPr wrap="none" anchor="ctr">
              <a:prstTxWarp prst="textNoShape">
                <a:avLst/>
              </a:prstTxWarp>
            </a:bodyPr>
            <a:lstStyle/>
            <a:p>
              <a:endParaRPr lang="en-US">
                <a:latin typeface="Calibri"/>
                <a:cs typeface="Calibri"/>
              </a:endParaRPr>
            </a:p>
          </p:txBody>
        </p:sp>
      </p:grpSp>
      <p:grpSp>
        <p:nvGrpSpPr>
          <p:cNvPr id="1423438" name="Group 78"/>
          <p:cNvGrpSpPr>
            <a:grpSpLocks/>
          </p:cNvGrpSpPr>
          <p:nvPr/>
        </p:nvGrpSpPr>
        <p:grpSpPr bwMode="auto">
          <a:xfrm>
            <a:off x="4953000" y="4033494"/>
            <a:ext cx="2362200" cy="504825"/>
            <a:chOff x="2160" y="2496"/>
            <a:chExt cx="1488" cy="318"/>
          </a:xfrm>
        </p:grpSpPr>
        <p:sp>
          <p:nvSpPr>
            <p:cNvPr id="1423439" name="Text Box 79"/>
            <p:cNvSpPr txBox="1">
              <a:spLocks noChangeArrowheads="1"/>
            </p:cNvSpPr>
            <p:nvPr/>
          </p:nvSpPr>
          <p:spPr bwMode="auto">
            <a:xfrm>
              <a:off x="2372" y="2581"/>
              <a:ext cx="1122" cy="233"/>
            </a:xfrm>
            <a:prstGeom prst="rect">
              <a:avLst/>
            </a:prstGeom>
            <a:noFill/>
            <a:ln w="9525">
              <a:noFill/>
              <a:miter lim="800000"/>
              <a:headEnd/>
              <a:tailEnd/>
            </a:ln>
            <a:effectLst/>
          </p:spPr>
          <p:txBody>
            <a:bodyPr wrap="none" anchor="ctr">
              <a:prstTxWarp prst="textNoShape">
                <a:avLst/>
              </a:prstTxWarp>
              <a:spAutoFit/>
            </a:bodyPr>
            <a:lstStyle/>
            <a:p>
              <a:pPr algn="ctr">
                <a:spcBef>
                  <a:spcPct val="0"/>
                </a:spcBef>
              </a:pPr>
              <a:r>
                <a:rPr lang="en-US" b="1">
                  <a:latin typeface="Calibri"/>
                  <a:cs typeface="Calibri"/>
                </a:rPr>
                <a:t>argument access</a:t>
              </a:r>
            </a:p>
          </p:txBody>
        </p:sp>
        <p:sp>
          <p:nvSpPr>
            <p:cNvPr id="1423440" name="AutoShape 80"/>
            <p:cNvSpPr>
              <a:spLocks/>
            </p:cNvSpPr>
            <p:nvPr/>
          </p:nvSpPr>
          <p:spPr bwMode="auto">
            <a:xfrm rot="5400000">
              <a:off x="2856" y="1800"/>
              <a:ext cx="96" cy="1488"/>
            </a:xfrm>
            <a:prstGeom prst="rightBracket">
              <a:avLst>
                <a:gd name="adj" fmla="val 129167"/>
              </a:avLst>
            </a:prstGeom>
            <a:noFill/>
            <a:ln w="9525">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grpSp>
      <p:grpSp>
        <p:nvGrpSpPr>
          <p:cNvPr id="1423441" name="Group 81"/>
          <p:cNvGrpSpPr>
            <a:grpSpLocks/>
          </p:cNvGrpSpPr>
          <p:nvPr/>
        </p:nvGrpSpPr>
        <p:grpSpPr bwMode="auto">
          <a:xfrm>
            <a:off x="5029200" y="4871693"/>
            <a:ext cx="2349500" cy="1282700"/>
            <a:chOff x="2208" y="2832"/>
            <a:chExt cx="1480" cy="808"/>
          </a:xfrm>
        </p:grpSpPr>
        <p:sp>
          <p:nvSpPr>
            <p:cNvPr id="1423442" name="Oval 82"/>
            <p:cNvSpPr>
              <a:spLocks noChangeArrowheads="1"/>
            </p:cNvSpPr>
            <p:nvPr/>
          </p:nvSpPr>
          <p:spPr bwMode="auto">
            <a:xfrm>
              <a:off x="2212" y="350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43" name="Oval 83"/>
            <p:cNvSpPr>
              <a:spLocks noChangeArrowheads="1"/>
            </p:cNvSpPr>
            <p:nvPr/>
          </p:nvSpPr>
          <p:spPr bwMode="auto">
            <a:xfrm>
              <a:off x="2408" y="3412"/>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44" name="Oval 84"/>
            <p:cNvSpPr>
              <a:spLocks noChangeArrowheads="1"/>
            </p:cNvSpPr>
            <p:nvPr/>
          </p:nvSpPr>
          <p:spPr bwMode="auto">
            <a:xfrm>
              <a:off x="2592" y="3312"/>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45" name="Oval 85"/>
            <p:cNvSpPr>
              <a:spLocks noChangeArrowheads="1"/>
            </p:cNvSpPr>
            <p:nvPr/>
          </p:nvSpPr>
          <p:spPr bwMode="auto">
            <a:xfrm>
              <a:off x="2784" y="3216"/>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46" name="Oval 86"/>
            <p:cNvSpPr>
              <a:spLocks noChangeArrowheads="1"/>
            </p:cNvSpPr>
            <p:nvPr/>
          </p:nvSpPr>
          <p:spPr bwMode="auto">
            <a:xfrm>
              <a:off x="2984" y="3124"/>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47" name="Oval 87"/>
            <p:cNvSpPr>
              <a:spLocks noChangeArrowheads="1"/>
            </p:cNvSpPr>
            <p:nvPr/>
          </p:nvSpPr>
          <p:spPr bwMode="auto">
            <a:xfrm>
              <a:off x="3168" y="3024"/>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48" name="Oval 88"/>
            <p:cNvSpPr>
              <a:spLocks noChangeArrowheads="1"/>
            </p:cNvSpPr>
            <p:nvPr/>
          </p:nvSpPr>
          <p:spPr bwMode="auto">
            <a:xfrm>
              <a:off x="2208" y="3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49" name="Oval 89"/>
            <p:cNvSpPr>
              <a:spLocks noChangeArrowheads="1"/>
            </p:cNvSpPr>
            <p:nvPr/>
          </p:nvSpPr>
          <p:spPr bwMode="auto">
            <a:xfrm>
              <a:off x="3368" y="2928"/>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50" name="Oval 90"/>
            <p:cNvSpPr>
              <a:spLocks noChangeArrowheads="1"/>
            </p:cNvSpPr>
            <p:nvPr/>
          </p:nvSpPr>
          <p:spPr bwMode="auto">
            <a:xfrm>
              <a:off x="3568" y="2832"/>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51" name="Oval 91"/>
            <p:cNvSpPr>
              <a:spLocks noChangeArrowheads="1"/>
            </p:cNvSpPr>
            <p:nvPr/>
          </p:nvSpPr>
          <p:spPr bwMode="auto">
            <a:xfrm>
              <a:off x="2448" y="3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52" name="Oval 92"/>
            <p:cNvSpPr>
              <a:spLocks noChangeArrowheads="1"/>
            </p:cNvSpPr>
            <p:nvPr/>
          </p:nvSpPr>
          <p:spPr bwMode="auto">
            <a:xfrm>
              <a:off x="2648" y="3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53" name="Oval 93"/>
            <p:cNvSpPr>
              <a:spLocks noChangeArrowheads="1"/>
            </p:cNvSpPr>
            <p:nvPr/>
          </p:nvSpPr>
          <p:spPr bwMode="auto">
            <a:xfrm>
              <a:off x="2848" y="3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54" name="Oval 94"/>
            <p:cNvSpPr>
              <a:spLocks noChangeArrowheads="1"/>
            </p:cNvSpPr>
            <p:nvPr/>
          </p:nvSpPr>
          <p:spPr bwMode="auto">
            <a:xfrm>
              <a:off x="3048" y="3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55" name="Oval 95"/>
            <p:cNvSpPr>
              <a:spLocks noChangeArrowheads="1"/>
            </p:cNvSpPr>
            <p:nvPr/>
          </p:nvSpPr>
          <p:spPr bwMode="auto">
            <a:xfrm>
              <a:off x="3248" y="3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56" name="Oval 96"/>
            <p:cNvSpPr>
              <a:spLocks noChangeArrowheads="1"/>
            </p:cNvSpPr>
            <p:nvPr/>
          </p:nvSpPr>
          <p:spPr bwMode="auto">
            <a:xfrm>
              <a:off x="3448" y="3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sp>
          <p:nvSpPr>
            <p:cNvPr id="1423457" name="Oval 97"/>
            <p:cNvSpPr>
              <a:spLocks noChangeArrowheads="1"/>
            </p:cNvSpPr>
            <p:nvPr/>
          </p:nvSpPr>
          <p:spPr bwMode="auto">
            <a:xfrm>
              <a:off x="3648" y="3600"/>
              <a:ext cx="40" cy="40"/>
            </a:xfrm>
            <a:prstGeom prst="ellipse">
              <a:avLst/>
            </a:prstGeom>
            <a:solidFill>
              <a:schemeClr val="accent1"/>
            </a:solidFill>
            <a:ln w="12700">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grpSp>
      <p:grpSp>
        <p:nvGrpSpPr>
          <p:cNvPr id="1423458" name="Group 98"/>
          <p:cNvGrpSpPr>
            <a:grpSpLocks/>
          </p:cNvGrpSpPr>
          <p:nvPr/>
        </p:nvGrpSpPr>
        <p:grpSpPr bwMode="auto">
          <a:xfrm>
            <a:off x="4648200" y="5082837"/>
            <a:ext cx="2590800" cy="369888"/>
            <a:chOff x="1968" y="3013"/>
            <a:chExt cx="1632" cy="233"/>
          </a:xfrm>
        </p:grpSpPr>
        <p:sp>
          <p:nvSpPr>
            <p:cNvPr id="1423459" name="AutoShape 99"/>
            <p:cNvSpPr>
              <a:spLocks/>
            </p:cNvSpPr>
            <p:nvPr/>
          </p:nvSpPr>
          <p:spPr bwMode="auto">
            <a:xfrm rot="3682897">
              <a:off x="2760" y="2376"/>
              <a:ext cx="47" cy="1632"/>
            </a:xfrm>
            <a:prstGeom prst="leftBracket">
              <a:avLst>
                <a:gd name="adj" fmla="val 289362"/>
              </a:avLst>
            </a:prstGeom>
            <a:noFill/>
            <a:ln w="9525">
              <a:solidFill>
                <a:schemeClr val="tx1"/>
              </a:solidFill>
              <a:round/>
              <a:headEnd/>
              <a:tailEnd/>
            </a:ln>
            <a:effectLst/>
          </p:spPr>
          <p:txBody>
            <a:bodyPr rot="10800000" vert="eaVert" wrap="none" anchor="ctr">
              <a:prstTxWarp prst="textNoShape">
                <a:avLst/>
              </a:prstTxWarp>
            </a:bodyPr>
            <a:lstStyle/>
            <a:p>
              <a:pPr algn="ctr">
                <a:spcBef>
                  <a:spcPct val="0"/>
                </a:spcBef>
              </a:pPr>
              <a:endParaRPr lang="en-US" sz="2000">
                <a:latin typeface="Calibri"/>
                <a:cs typeface="Calibri"/>
              </a:endParaRPr>
            </a:p>
          </p:txBody>
        </p:sp>
        <p:sp>
          <p:nvSpPr>
            <p:cNvPr id="1423460" name="Text Box 100"/>
            <p:cNvSpPr txBox="1">
              <a:spLocks noChangeArrowheads="1"/>
            </p:cNvSpPr>
            <p:nvPr/>
          </p:nvSpPr>
          <p:spPr bwMode="auto">
            <a:xfrm rot="19828516">
              <a:off x="2231" y="3013"/>
              <a:ext cx="916" cy="233"/>
            </a:xfrm>
            <a:prstGeom prst="rect">
              <a:avLst/>
            </a:prstGeom>
            <a:noFill/>
            <a:ln w="9525">
              <a:noFill/>
              <a:miter lim="800000"/>
              <a:headEnd/>
              <a:tailEnd/>
            </a:ln>
            <a:effectLst/>
          </p:spPr>
          <p:txBody>
            <a:bodyPr wrap="none" anchor="ctr">
              <a:prstTxWarp prst="textNoShape">
                <a:avLst/>
              </a:prstTxWarp>
              <a:spAutoFit/>
            </a:bodyPr>
            <a:lstStyle/>
            <a:p>
              <a:pPr algn="ctr">
                <a:spcBef>
                  <a:spcPct val="0"/>
                </a:spcBef>
              </a:pPr>
              <a:r>
                <a:rPr lang="en-US" b="1">
                  <a:latin typeface="Calibri"/>
                  <a:cs typeface="Calibri"/>
                </a:rPr>
                <a:t>vector access</a:t>
              </a:r>
            </a:p>
          </p:txBody>
        </p:sp>
      </p:grpSp>
      <p:grpSp>
        <p:nvGrpSpPr>
          <p:cNvPr id="1423461" name="Group 101"/>
          <p:cNvGrpSpPr>
            <a:grpSpLocks/>
          </p:cNvGrpSpPr>
          <p:nvPr/>
        </p:nvGrpSpPr>
        <p:grpSpPr bwMode="auto">
          <a:xfrm>
            <a:off x="5257799" y="5616238"/>
            <a:ext cx="2432050" cy="398463"/>
            <a:chOff x="2352" y="3349"/>
            <a:chExt cx="1532" cy="251"/>
          </a:xfrm>
        </p:grpSpPr>
        <p:sp>
          <p:nvSpPr>
            <p:cNvPr id="1423462" name="Text Box 102"/>
            <p:cNvSpPr txBox="1">
              <a:spLocks noChangeArrowheads="1"/>
            </p:cNvSpPr>
            <p:nvPr/>
          </p:nvSpPr>
          <p:spPr bwMode="auto">
            <a:xfrm>
              <a:off x="2871" y="3349"/>
              <a:ext cx="1013" cy="233"/>
            </a:xfrm>
            <a:prstGeom prst="rect">
              <a:avLst/>
            </a:prstGeom>
            <a:noFill/>
            <a:ln w="9525">
              <a:noFill/>
              <a:miter lim="800000"/>
              <a:headEnd/>
              <a:tailEnd/>
            </a:ln>
            <a:effectLst/>
          </p:spPr>
          <p:txBody>
            <a:bodyPr wrap="none" anchor="ctr">
              <a:prstTxWarp prst="textNoShape">
                <a:avLst/>
              </a:prstTxWarp>
              <a:spAutoFit/>
            </a:bodyPr>
            <a:lstStyle/>
            <a:p>
              <a:pPr algn="ctr">
                <a:spcBef>
                  <a:spcPct val="0"/>
                </a:spcBef>
              </a:pPr>
              <a:r>
                <a:rPr lang="en-US" b="1">
                  <a:latin typeface="Calibri"/>
                  <a:cs typeface="Calibri"/>
                </a:rPr>
                <a:t>scalar accesses</a:t>
              </a:r>
            </a:p>
          </p:txBody>
        </p:sp>
        <p:sp>
          <p:nvSpPr>
            <p:cNvPr id="1423463" name="AutoShape 103"/>
            <p:cNvSpPr>
              <a:spLocks/>
            </p:cNvSpPr>
            <p:nvPr/>
          </p:nvSpPr>
          <p:spPr bwMode="auto">
            <a:xfrm rot="5400000">
              <a:off x="3000" y="2904"/>
              <a:ext cx="48" cy="1344"/>
            </a:xfrm>
            <a:prstGeom prst="leftBracket">
              <a:avLst>
                <a:gd name="adj" fmla="val 507241"/>
              </a:avLst>
            </a:prstGeom>
            <a:noFill/>
            <a:ln w="9525">
              <a:solidFill>
                <a:schemeClr val="tx1"/>
              </a:solidFill>
              <a:round/>
              <a:headEnd/>
              <a:tailEnd/>
            </a:ln>
            <a:effectLst/>
          </p:spPr>
          <p:txBody>
            <a:bodyPr wrap="none" anchor="ctr">
              <a:prstTxWarp prst="textNoShape">
                <a:avLst/>
              </a:prstTxWarp>
            </a:bodyPr>
            <a:lstStyle/>
            <a:p>
              <a:endParaRPr lang="en-US">
                <a:latin typeface="Calibri"/>
                <a:cs typeface="Calibri"/>
              </a:endParaRPr>
            </a:p>
          </p:txBody>
        </p:sp>
      </p:grpSp>
      <p:sp>
        <p:nvSpPr>
          <p:cNvPr id="104" name="Date Placeholder 3"/>
          <p:cNvSpPr txBox="1">
            <a:spLocks/>
          </p:cNvSpPr>
          <p:nvPr/>
        </p:nvSpPr>
        <p:spPr>
          <a:xfrm>
            <a:off x="609600" y="6356353"/>
            <a:ext cx="2133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6FCE6CE-22EA-C947-BA59-D740F91D2B06}" type="datetime1">
              <a:rPr lang="en-US"/>
              <a:pPr/>
              <a:t>5/14/2025</a:t>
            </a:fld>
            <a:endParaRPr lang="en-US"/>
          </a:p>
        </p:txBody>
      </p:sp>
      <p:sp>
        <p:nvSpPr>
          <p:cNvPr id="105"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2" name="Slide Number Placeholder 5">
            <a:extLst>
              <a:ext uri="{FF2B5EF4-FFF2-40B4-BE49-F238E27FC236}">
                <a16:creationId xmlns:a16="http://schemas.microsoft.com/office/drawing/2014/main" id="{371C50B6-CF93-DBE2-8FBF-200DA2794AC2}"/>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13</a:t>
            </a:fld>
            <a:endParaRPr lang="en-US" dirty="0"/>
          </a:p>
        </p:txBody>
      </p:sp>
    </p:spTree>
    <p:extLst>
      <p:ext uri="{BB962C8B-B14F-4D97-AF65-F5344CB8AC3E}">
        <p14:creationId xmlns:p14="http://schemas.microsoft.com/office/powerpoint/2010/main" val="317669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4233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4233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4233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4233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142340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42343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142343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14234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499"/>
                                          </p:stCondLst>
                                        </p:cTn>
                                        <p:tgtEl>
                                          <p:spTgt spid="142336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499"/>
                                          </p:stCondLst>
                                        </p:cTn>
                                        <p:tgtEl>
                                          <p:spTgt spid="1423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499"/>
                                          </p:stCondLst>
                                        </p:cTn>
                                        <p:tgtEl>
                                          <p:spTgt spid="142345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499"/>
                                          </p:stCondLst>
                                        </p:cTn>
                                        <p:tgtEl>
                                          <p:spTgt spid="14234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3367" grpId="0" autoUpdateAnimBg="0"/>
      <p:bldP spid="1423368" grpId="0" autoUpdateAnimBg="0"/>
      <p:bldP spid="1423369" grpId="0"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B9FE55-36AD-770A-1E05-0B31CAA26C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05C91B-E375-52B9-B2FC-0976A490E034}"/>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27A8C61-AAA2-75BE-229B-B2DC7AE9E697}"/>
              </a:ext>
            </a:extLst>
          </p:cNvPr>
          <p:cNvSpPr>
            <a:spLocks noGrp="1"/>
          </p:cNvSpPr>
          <p:nvPr>
            <p:ph idx="1"/>
          </p:nvPr>
        </p:nvSpPr>
        <p:spPr/>
        <p:txBody>
          <a:bodyPr/>
          <a:lstStyle/>
          <a:p>
            <a:r>
              <a:rPr lang="en-US" dirty="0"/>
              <a:t>Cache Introduction</a:t>
            </a:r>
          </a:p>
          <a:p>
            <a:r>
              <a:rPr lang="en-US" dirty="0"/>
              <a:t>Cache Organization</a:t>
            </a:r>
          </a:p>
          <a:p>
            <a:r>
              <a:rPr lang="en-US" altLang="zh-CN" dirty="0">
                <a:solidFill>
                  <a:schemeClr val="bg1">
                    <a:lumMod val="65000"/>
                  </a:schemeClr>
                </a:solidFill>
              </a:rPr>
              <a:t>Cache Performance Analysis</a:t>
            </a:r>
            <a:endParaRPr lang="en-US" dirty="0">
              <a:solidFill>
                <a:schemeClr val="bg1">
                  <a:lumMod val="65000"/>
                </a:schemeClr>
              </a:solidFill>
            </a:endParaRPr>
          </a:p>
        </p:txBody>
      </p:sp>
      <p:sp>
        <p:nvSpPr>
          <p:cNvPr id="5" name="Slide Number Placeholder 5">
            <a:extLst>
              <a:ext uri="{FF2B5EF4-FFF2-40B4-BE49-F238E27FC236}">
                <a16:creationId xmlns:a16="http://schemas.microsoft.com/office/drawing/2014/main" id="{ADEADA27-918B-D456-67F1-1EE09E8778F1}"/>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14</a:t>
            </a:fld>
            <a:endParaRPr lang="en-US" dirty="0"/>
          </a:p>
        </p:txBody>
      </p:sp>
    </p:spTree>
    <p:extLst>
      <p:ext uri="{BB962C8B-B14F-4D97-AF65-F5344CB8AC3E}">
        <p14:creationId xmlns:p14="http://schemas.microsoft.com/office/powerpoint/2010/main" val="2423009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9" name="Group 268"/>
          <p:cNvGrpSpPr/>
          <p:nvPr/>
        </p:nvGrpSpPr>
        <p:grpSpPr>
          <a:xfrm>
            <a:off x="1828800" y="1600200"/>
            <a:ext cx="3048000" cy="3962400"/>
            <a:chOff x="609600" y="1676400"/>
            <a:chExt cx="3048000" cy="3962400"/>
          </a:xfrm>
        </p:grpSpPr>
        <p:sp>
          <p:nvSpPr>
            <p:cNvPr id="11" name="Rectangle 10"/>
            <p:cNvSpPr/>
            <p:nvPr/>
          </p:nvSpPr>
          <p:spPr>
            <a:xfrm>
              <a:off x="609600" y="1676400"/>
              <a:ext cx="3048000" cy="3962400"/>
            </a:xfrm>
            <a:prstGeom prst="rect">
              <a:avLst/>
            </a:prstGeom>
            <a:solidFill>
              <a:schemeClr val="bg1">
                <a:lumMod val="85000"/>
              </a:schemeClr>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t"/>
            <a:lstStyle/>
            <a:p>
              <a:r>
                <a:rPr lang="en-US" dirty="0">
                  <a:solidFill>
                    <a:schemeClr val="tx1"/>
                  </a:solidFill>
                </a:rPr>
                <a:t>Processor</a:t>
              </a:r>
            </a:p>
          </p:txBody>
        </p:sp>
        <p:sp>
          <p:nvSpPr>
            <p:cNvPr id="9" name="Rectangle 8"/>
            <p:cNvSpPr/>
            <p:nvPr/>
          </p:nvSpPr>
          <p:spPr>
            <a:xfrm>
              <a:off x="838200" y="2286000"/>
              <a:ext cx="2590800" cy="533400"/>
            </a:xfrm>
            <a:prstGeom prst="rect">
              <a:avLst/>
            </a:prstGeom>
            <a:solidFill>
              <a:srgbClr val="95B3D7"/>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t"/>
            <a:lstStyle/>
            <a:p>
              <a:r>
                <a:rPr lang="en-US" b="1" dirty="0">
                  <a:solidFill>
                    <a:schemeClr val="tx1"/>
                  </a:solidFill>
                </a:rPr>
                <a:t>Control</a:t>
              </a:r>
            </a:p>
          </p:txBody>
        </p:sp>
        <p:sp>
          <p:nvSpPr>
            <p:cNvPr id="10" name="Rectangle 9"/>
            <p:cNvSpPr/>
            <p:nvPr/>
          </p:nvSpPr>
          <p:spPr>
            <a:xfrm>
              <a:off x="838200" y="3048000"/>
              <a:ext cx="2590800" cy="2362200"/>
            </a:xfrm>
            <a:prstGeom prst="rect">
              <a:avLst/>
            </a:prstGeom>
            <a:solidFill>
              <a:schemeClr val="accent1">
                <a:lumMod val="60000"/>
                <a:lumOff val="40000"/>
              </a:schemeClr>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t"/>
            <a:lstStyle/>
            <a:p>
              <a:r>
                <a:rPr lang="en-US" b="1" dirty="0" err="1">
                  <a:solidFill>
                    <a:schemeClr val="tx1"/>
                  </a:solidFill>
                </a:rPr>
                <a:t>Datapath</a:t>
              </a:r>
              <a:endParaRPr lang="en-US" b="1" dirty="0">
                <a:solidFill>
                  <a:schemeClr val="tx1"/>
                </a:solidFill>
              </a:endParaRPr>
            </a:p>
          </p:txBody>
        </p:sp>
        <p:cxnSp>
          <p:nvCxnSpPr>
            <p:cNvPr id="28" name="Straight Arrow Connector 27"/>
            <p:cNvCxnSpPr/>
            <p:nvPr/>
          </p:nvCxnSpPr>
          <p:spPr>
            <a:xfrm rot="5400000">
              <a:off x="1409700" y="2933700"/>
              <a:ext cx="228600" cy="1588"/>
            </a:xfrm>
            <a:prstGeom prst="straightConnector1">
              <a:avLst/>
            </a:prstGeom>
            <a:ln w="12700" cap="flat" cmpd="sng" algn="ctr">
              <a:solidFill>
                <a:srgbClr val="000000"/>
              </a:solidFill>
              <a:prstDash val="solid"/>
              <a:round/>
              <a:headEnd type="none" w="med" len="med"/>
              <a:tailEnd type="triangle" w="lg" len="lg"/>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rot="16200000" flipV="1">
              <a:off x="2553494" y="2932906"/>
              <a:ext cx="228600" cy="1588"/>
            </a:xfrm>
            <a:prstGeom prst="straightConnector1">
              <a:avLst/>
            </a:prstGeom>
            <a:ln w="12700" cap="flat" cmpd="sng" algn="ctr">
              <a:solidFill>
                <a:srgbClr val="000000"/>
              </a:solidFill>
              <a:prstDash val="solid"/>
              <a:round/>
              <a:headEnd type="none" w="med" len="med"/>
              <a:tailEnd type="triangle" w="lg" len="lg"/>
            </a:ln>
          </p:spPr>
          <p:style>
            <a:lnRef idx="2">
              <a:schemeClr val="accent1"/>
            </a:lnRef>
            <a:fillRef idx="0">
              <a:schemeClr val="accent1"/>
            </a:fillRef>
            <a:effectRef idx="1">
              <a:schemeClr val="accent1"/>
            </a:effectRef>
            <a:fontRef idx="minor">
              <a:schemeClr val="tx1"/>
            </a:fontRef>
          </p:style>
        </p:cxnSp>
      </p:grpSp>
      <p:sp>
        <p:nvSpPr>
          <p:cNvPr id="8" name="Title 7"/>
          <p:cNvSpPr>
            <a:spLocks noGrp="1"/>
          </p:cNvSpPr>
          <p:nvPr>
            <p:ph type="title"/>
          </p:nvPr>
        </p:nvSpPr>
        <p:spPr>
          <a:xfrm>
            <a:off x="1828800" y="152400"/>
            <a:ext cx="8229600" cy="1143000"/>
          </a:xfrm>
        </p:spPr>
        <p:txBody>
          <a:bodyPr>
            <a:normAutofit/>
          </a:bodyPr>
          <a:lstStyle/>
          <a:p>
            <a:r>
              <a:rPr lang="en-US" dirty="0"/>
              <a:t>Processor with Cache</a:t>
            </a:r>
          </a:p>
        </p:txBody>
      </p:sp>
      <p:grpSp>
        <p:nvGrpSpPr>
          <p:cNvPr id="270" name="Group 269"/>
          <p:cNvGrpSpPr/>
          <p:nvPr/>
        </p:nvGrpSpPr>
        <p:grpSpPr>
          <a:xfrm>
            <a:off x="2133600" y="3505200"/>
            <a:ext cx="2367431" cy="1828800"/>
            <a:chOff x="914399" y="3505200"/>
            <a:chExt cx="2367431" cy="1828800"/>
          </a:xfrm>
        </p:grpSpPr>
        <p:sp>
          <p:nvSpPr>
            <p:cNvPr id="12" name="Rectangle 11"/>
            <p:cNvSpPr/>
            <p:nvPr/>
          </p:nvSpPr>
          <p:spPr>
            <a:xfrm>
              <a:off x="914400" y="3505200"/>
              <a:ext cx="2362200" cy="2286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PC</a:t>
              </a:r>
            </a:p>
          </p:txBody>
        </p:sp>
        <p:grpSp>
          <p:nvGrpSpPr>
            <p:cNvPr id="26" name="Group 25"/>
            <p:cNvGrpSpPr/>
            <p:nvPr/>
          </p:nvGrpSpPr>
          <p:grpSpPr>
            <a:xfrm>
              <a:off x="914399" y="3886200"/>
              <a:ext cx="2362202" cy="685800"/>
              <a:chOff x="1600199" y="3962400"/>
              <a:chExt cx="1600201" cy="685800"/>
            </a:xfrm>
            <a:solidFill>
              <a:srgbClr val="9BBB59"/>
            </a:solidFill>
          </p:grpSpPr>
          <p:sp>
            <p:nvSpPr>
              <p:cNvPr id="13" name="Rectangle 12"/>
              <p:cNvSpPr/>
              <p:nvPr/>
            </p:nvSpPr>
            <p:spPr>
              <a:xfrm>
                <a:off x="1600200" y="3962400"/>
                <a:ext cx="1600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4" name="Rectangle 13"/>
              <p:cNvSpPr/>
              <p:nvPr/>
            </p:nvSpPr>
            <p:spPr>
              <a:xfrm>
                <a:off x="1600200" y="4038600"/>
                <a:ext cx="1600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5" name="Rectangle 14"/>
              <p:cNvSpPr/>
              <p:nvPr/>
            </p:nvSpPr>
            <p:spPr>
              <a:xfrm>
                <a:off x="1600200" y="4114800"/>
                <a:ext cx="1600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6" name="Rectangle 15"/>
              <p:cNvSpPr/>
              <p:nvPr/>
            </p:nvSpPr>
            <p:spPr>
              <a:xfrm>
                <a:off x="1600200" y="4191000"/>
                <a:ext cx="1600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effectLst>
                    <a:glow rad="101600">
                      <a:schemeClr val="bg1">
                        <a:alpha val="75000"/>
                      </a:schemeClr>
                    </a:glow>
                  </a:effectLst>
                </a:endParaRPr>
              </a:p>
              <a:p>
                <a:pPr algn="ctr"/>
                <a:endParaRPr lang="en-US" dirty="0">
                  <a:solidFill>
                    <a:schemeClr val="tx1"/>
                  </a:solidFill>
                </a:endParaRPr>
              </a:p>
            </p:txBody>
          </p:sp>
          <p:sp>
            <p:nvSpPr>
              <p:cNvPr id="17" name="Rectangle 16"/>
              <p:cNvSpPr/>
              <p:nvPr/>
            </p:nvSpPr>
            <p:spPr>
              <a:xfrm>
                <a:off x="1600200" y="4267200"/>
                <a:ext cx="1600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8" name="Rectangle 17"/>
              <p:cNvSpPr/>
              <p:nvPr/>
            </p:nvSpPr>
            <p:spPr>
              <a:xfrm>
                <a:off x="1600200" y="4343400"/>
                <a:ext cx="1600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9" name="Rectangle 18"/>
              <p:cNvSpPr/>
              <p:nvPr/>
            </p:nvSpPr>
            <p:spPr>
              <a:xfrm>
                <a:off x="1600200" y="4419600"/>
                <a:ext cx="1600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0" name="Rectangle 19"/>
              <p:cNvSpPr/>
              <p:nvPr/>
            </p:nvSpPr>
            <p:spPr>
              <a:xfrm>
                <a:off x="1600199" y="4495800"/>
                <a:ext cx="1600199"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1" name="Rectangle 20"/>
              <p:cNvSpPr/>
              <p:nvPr/>
            </p:nvSpPr>
            <p:spPr>
              <a:xfrm>
                <a:off x="1600200" y="4572000"/>
                <a:ext cx="1600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 name="TextBox 21"/>
              <p:cNvSpPr txBox="1"/>
              <p:nvPr/>
            </p:nvSpPr>
            <p:spPr>
              <a:xfrm>
                <a:off x="1905000" y="4114800"/>
                <a:ext cx="1031051" cy="461665"/>
              </a:xfrm>
              <a:prstGeom prst="rect">
                <a:avLst/>
              </a:prstGeom>
              <a:noFill/>
            </p:spPr>
            <p:txBody>
              <a:bodyPr wrap="square" rtlCol="0">
                <a:spAutoFit/>
              </a:bodyPr>
              <a:lstStyle/>
              <a:p>
                <a:pPr algn="ctr"/>
                <a:r>
                  <a:rPr lang="en-US" sz="2400" dirty="0">
                    <a:effectLst>
                      <a:glow rad="254000">
                        <a:schemeClr val="bg1">
                          <a:alpha val="75000"/>
                        </a:schemeClr>
                      </a:glow>
                    </a:effectLst>
                  </a:rPr>
                  <a:t>Registers</a:t>
                </a:r>
              </a:p>
            </p:txBody>
          </p:sp>
        </p:grpSp>
        <p:grpSp>
          <p:nvGrpSpPr>
            <p:cNvPr id="25" name="Group 24"/>
            <p:cNvGrpSpPr/>
            <p:nvPr/>
          </p:nvGrpSpPr>
          <p:grpSpPr>
            <a:xfrm>
              <a:off x="914400" y="4648200"/>
              <a:ext cx="2367430" cy="685800"/>
              <a:chOff x="4572000" y="3352800"/>
              <a:chExt cx="2367430" cy="685800"/>
            </a:xfrm>
          </p:grpSpPr>
          <p:sp>
            <p:nvSpPr>
              <p:cNvPr id="23" name="Trapezoid 22"/>
              <p:cNvSpPr/>
              <p:nvPr/>
            </p:nvSpPr>
            <p:spPr>
              <a:xfrm flipV="1">
                <a:off x="4572000" y="3429000"/>
                <a:ext cx="2362200" cy="609600"/>
              </a:xfrm>
              <a:prstGeom prst="trapezoid">
                <a:avLst>
                  <a:gd name="adj" fmla="val 25000"/>
                </a:avLst>
              </a:prstGeom>
              <a:solidFill>
                <a:srgbClr val="C0504D"/>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rtlCol="0" anchor="ctr"/>
              <a:lstStyle/>
              <a:p>
                <a:pPr algn="ctr"/>
                <a:endParaRPr lang="en-US" dirty="0">
                  <a:solidFill>
                    <a:schemeClr val="tx1"/>
                  </a:solidFill>
                </a:endParaRPr>
              </a:p>
            </p:txBody>
          </p:sp>
          <p:sp>
            <p:nvSpPr>
              <p:cNvPr id="24" name="TextBox 23"/>
              <p:cNvSpPr txBox="1"/>
              <p:nvPr/>
            </p:nvSpPr>
            <p:spPr>
              <a:xfrm>
                <a:off x="4572000" y="3352800"/>
                <a:ext cx="2367430" cy="646331"/>
              </a:xfrm>
              <a:prstGeom prst="rect">
                <a:avLst/>
              </a:prstGeom>
              <a:noFill/>
            </p:spPr>
            <p:txBody>
              <a:bodyPr wrap="none" rtlCol="0" anchor="ctr">
                <a:spAutoFit/>
              </a:bodyPr>
              <a:lstStyle/>
              <a:p>
                <a:pPr algn="ctr"/>
                <a:r>
                  <a:rPr lang="en-US" dirty="0">
                    <a:effectLst>
                      <a:glow rad="152400">
                        <a:schemeClr val="bg1">
                          <a:alpha val="75000"/>
                        </a:schemeClr>
                      </a:glow>
                    </a:effectLst>
                  </a:rPr>
                  <a:t>Arithmetic &amp; Logic Unit</a:t>
                </a:r>
              </a:p>
              <a:p>
                <a:pPr algn="ctr"/>
                <a:r>
                  <a:rPr lang="en-US" dirty="0">
                    <a:effectLst>
                      <a:glow rad="152400">
                        <a:schemeClr val="bg1">
                          <a:alpha val="75000"/>
                        </a:schemeClr>
                      </a:glow>
                    </a:effectLst>
                  </a:rPr>
                  <a:t>(ALU)</a:t>
                </a:r>
              </a:p>
            </p:txBody>
          </p:sp>
        </p:grpSp>
      </p:grpSp>
      <p:sp>
        <p:nvSpPr>
          <p:cNvPr id="30" name="Rectangle 29"/>
          <p:cNvSpPr/>
          <p:nvPr/>
        </p:nvSpPr>
        <p:spPr>
          <a:xfrm>
            <a:off x="6781800" y="1524000"/>
            <a:ext cx="1905000" cy="4114800"/>
          </a:xfrm>
          <a:prstGeom prst="rect">
            <a:avLst/>
          </a:prstGeom>
          <a:solidFill>
            <a:srgbClr val="95B3D7"/>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t"/>
          <a:lstStyle/>
          <a:p>
            <a:r>
              <a:rPr lang="en-US" b="1" dirty="0">
                <a:solidFill>
                  <a:schemeClr val="tx1"/>
                </a:solidFill>
              </a:rPr>
              <a:t>Memory</a:t>
            </a:r>
          </a:p>
        </p:txBody>
      </p:sp>
      <p:grpSp>
        <p:nvGrpSpPr>
          <p:cNvPr id="273" name="Group 272"/>
          <p:cNvGrpSpPr/>
          <p:nvPr/>
        </p:nvGrpSpPr>
        <p:grpSpPr>
          <a:xfrm>
            <a:off x="8686801" y="1676400"/>
            <a:ext cx="1572897" cy="762000"/>
            <a:chOff x="6656703" y="1676400"/>
            <a:chExt cx="1572897" cy="762000"/>
          </a:xfrm>
        </p:grpSpPr>
        <p:sp>
          <p:nvSpPr>
            <p:cNvPr id="51" name="Rectangle 50"/>
            <p:cNvSpPr/>
            <p:nvPr/>
          </p:nvSpPr>
          <p:spPr>
            <a:xfrm>
              <a:off x="7315200" y="1676400"/>
              <a:ext cx="914400" cy="762000"/>
            </a:xfrm>
            <a:prstGeom prst="rect">
              <a:avLst/>
            </a:prstGeom>
            <a:solidFill>
              <a:srgbClr val="95B3D7"/>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t"/>
            <a:lstStyle/>
            <a:p>
              <a:r>
                <a:rPr lang="en-US" b="1" dirty="0">
                  <a:solidFill>
                    <a:schemeClr val="tx1"/>
                  </a:solidFill>
                </a:rPr>
                <a:t>Input</a:t>
              </a:r>
            </a:p>
          </p:txBody>
        </p:sp>
        <p:cxnSp>
          <p:nvCxnSpPr>
            <p:cNvPr id="52" name="Straight Arrow Connector 51"/>
            <p:cNvCxnSpPr/>
            <p:nvPr/>
          </p:nvCxnSpPr>
          <p:spPr>
            <a:xfrm flipH="1" flipV="1">
              <a:off x="6656703" y="1981200"/>
              <a:ext cx="658497" cy="1588"/>
            </a:xfrm>
            <a:prstGeom prst="straightConnector1">
              <a:avLst/>
            </a:prstGeom>
            <a:ln w="12700" cap="flat" cmpd="sng" algn="ctr">
              <a:solidFill>
                <a:srgbClr val="000000"/>
              </a:solidFill>
              <a:prstDash val="solid"/>
              <a:round/>
              <a:headEnd type="none" w="med" len="med"/>
              <a:tailEnd type="triangle" w="lg" len="lg"/>
            </a:ln>
            <a:effectLst/>
          </p:spPr>
          <p:style>
            <a:lnRef idx="2">
              <a:schemeClr val="accent1"/>
            </a:lnRef>
            <a:fillRef idx="0">
              <a:schemeClr val="accent1"/>
            </a:fillRef>
            <a:effectRef idx="1">
              <a:schemeClr val="accent1"/>
            </a:effectRef>
            <a:fontRef idx="minor">
              <a:schemeClr val="tx1"/>
            </a:fontRef>
          </p:style>
        </p:cxnSp>
      </p:grpSp>
      <p:grpSp>
        <p:nvGrpSpPr>
          <p:cNvPr id="274" name="Group 273"/>
          <p:cNvGrpSpPr/>
          <p:nvPr/>
        </p:nvGrpSpPr>
        <p:grpSpPr>
          <a:xfrm>
            <a:off x="8686801" y="4800600"/>
            <a:ext cx="1572897" cy="762000"/>
            <a:chOff x="6656703" y="4800600"/>
            <a:chExt cx="1572897" cy="762000"/>
          </a:xfrm>
        </p:grpSpPr>
        <p:sp>
          <p:nvSpPr>
            <p:cNvPr id="55" name="Rectangle 54"/>
            <p:cNvSpPr/>
            <p:nvPr/>
          </p:nvSpPr>
          <p:spPr>
            <a:xfrm>
              <a:off x="7315200" y="4800600"/>
              <a:ext cx="914400" cy="762000"/>
            </a:xfrm>
            <a:prstGeom prst="rect">
              <a:avLst/>
            </a:prstGeom>
            <a:solidFill>
              <a:srgbClr val="95B3D7"/>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t"/>
            <a:lstStyle/>
            <a:p>
              <a:r>
                <a:rPr lang="en-US" b="1" dirty="0">
                  <a:solidFill>
                    <a:schemeClr val="tx1"/>
                  </a:solidFill>
                </a:rPr>
                <a:t>Output</a:t>
              </a:r>
            </a:p>
          </p:txBody>
        </p:sp>
        <p:cxnSp>
          <p:nvCxnSpPr>
            <p:cNvPr id="59" name="Straight Arrow Connector 58"/>
            <p:cNvCxnSpPr/>
            <p:nvPr/>
          </p:nvCxnSpPr>
          <p:spPr>
            <a:xfrm>
              <a:off x="6656703" y="5181600"/>
              <a:ext cx="658497" cy="0"/>
            </a:xfrm>
            <a:prstGeom prst="straightConnector1">
              <a:avLst/>
            </a:prstGeom>
            <a:ln w="12700" cap="flat" cmpd="sng" algn="ctr">
              <a:solidFill>
                <a:srgbClr val="000000"/>
              </a:solidFill>
              <a:prstDash val="solid"/>
              <a:round/>
              <a:headEnd type="none" w="med" len="med"/>
              <a:tailEnd type="triangle" w="lg" len="lg"/>
            </a:ln>
            <a:effectLst/>
          </p:spPr>
          <p:style>
            <a:lnRef idx="2">
              <a:schemeClr val="accent1"/>
            </a:lnRef>
            <a:fillRef idx="0">
              <a:schemeClr val="accent1"/>
            </a:fillRef>
            <a:effectRef idx="1">
              <a:schemeClr val="accent1"/>
            </a:effectRef>
            <a:fontRef idx="minor">
              <a:schemeClr val="tx1"/>
            </a:fontRef>
          </p:style>
        </p:cxnSp>
      </p:grpSp>
      <p:grpSp>
        <p:nvGrpSpPr>
          <p:cNvPr id="271" name="Group 270"/>
          <p:cNvGrpSpPr/>
          <p:nvPr/>
        </p:nvGrpSpPr>
        <p:grpSpPr>
          <a:xfrm>
            <a:off x="6934200" y="1981200"/>
            <a:ext cx="1524000" cy="3429000"/>
            <a:chOff x="4953000" y="1981200"/>
            <a:chExt cx="1524000" cy="3429000"/>
          </a:xfrm>
        </p:grpSpPr>
        <p:grpSp>
          <p:nvGrpSpPr>
            <p:cNvPr id="75" name="Group 74"/>
            <p:cNvGrpSpPr/>
            <p:nvPr/>
          </p:nvGrpSpPr>
          <p:grpSpPr>
            <a:xfrm>
              <a:off x="4953000" y="4038600"/>
              <a:ext cx="381000" cy="685800"/>
              <a:chOff x="7543800" y="3581400"/>
              <a:chExt cx="2362200" cy="685800"/>
            </a:xfrm>
            <a:solidFill>
              <a:schemeClr val="accent3"/>
            </a:solidFill>
          </p:grpSpPr>
          <p:sp>
            <p:nvSpPr>
              <p:cNvPr id="65" name="Rectangle 64"/>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66" name="Rectangle 65"/>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67" name="Rectangle 66"/>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68" name="Rectangle 67"/>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69" name="Rectangle 68"/>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0" name="Rectangle 69"/>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1" name="Rectangle 70"/>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2" name="Rectangle 71"/>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3" name="Rectangle 72"/>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76" name="Group 75"/>
            <p:cNvGrpSpPr/>
            <p:nvPr/>
          </p:nvGrpSpPr>
          <p:grpSpPr>
            <a:xfrm>
              <a:off x="5334000" y="4038600"/>
              <a:ext cx="381000" cy="685800"/>
              <a:chOff x="7543800" y="3581400"/>
              <a:chExt cx="2362200" cy="685800"/>
            </a:xfrm>
            <a:solidFill>
              <a:schemeClr val="accent3"/>
            </a:solidFill>
          </p:grpSpPr>
          <p:sp>
            <p:nvSpPr>
              <p:cNvPr id="77" name="Rectangle 7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8" name="Rectangle 7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79" name="Rectangle 7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0" name="Rectangle 7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1" name="Rectangle 8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2" name="Rectangle 8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3" name="Rectangle 8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4" name="Rectangle 8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5" name="Rectangle 8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86" name="Group 85"/>
            <p:cNvGrpSpPr/>
            <p:nvPr/>
          </p:nvGrpSpPr>
          <p:grpSpPr>
            <a:xfrm>
              <a:off x="5715000" y="4038600"/>
              <a:ext cx="381000" cy="685800"/>
              <a:chOff x="7543800" y="3581400"/>
              <a:chExt cx="2362200" cy="685800"/>
            </a:xfrm>
            <a:solidFill>
              <a:schemeClr val="accent3"/>
            </a:solidFill>
          </p:grpSpPr>
          <p:sp>
            <p:nvSpPr>
              <p:cNvPr id="87" name="Rectangle 8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8" name="Rectangle 8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89" name="Rectangle 8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90" name="Rectangle 8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91" name="Rectangle 9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92" name="Rectangle 9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93" name="Rectangle 9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94" name="Rectangle 9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95" name="Rectangle 9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96" name="Group 95"/>
            <p:cNvGrpSpPr/>
            <p:nvPr/>
          </p:nvGrpSpPr>
          <p:grpSpPr>
            <a:xfrm>
              <a:off x="6096000" y="4038600"/>
              <a:ext cx="381000" cy="685800"/>
              <a:chOff x="7543800" y="3581400"/>
              <a:chExt cx="2362200" cy="685800"/>
            </a:xfrm>
            <a:solidFill>
              <a:schemeClr val="accent3"/>
            </a:solidFill>
          </p:grpSpPr>
          <p:sp>
            <p:nvSpPr>
              <p:cNvPr id="97" name="Rectangle 9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98" name="Rectangle 9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99" name="Rectangle 9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00" name="Rectangle 9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01" name="Rectangle 10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02" name="Rectangle 10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03" name="Rectangle 10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04" name="Rectangle 10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05" name="Rectangle 10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06" name="Group 105"/>
            <p:cNvGrpSpPr/>
            <p:nvPr/>
          </p:nvGrpSpPr>
          <p:grpSpPr>
            <a:xfrm>
              <a:off x="4953000" y="4724400"/>
              <a:ext cx="381000" cy="685800"/>
              <a:chOff x="7543800" y="3581400"/>
              <a:chExt cx="2362200" cy="685800"/>
            </a:xfrm>
            <a:solidFill>
              <a:schemeClr val="accent3"/>
            </a:solidFill>
          </p:grpSpPr>
          <p:sp>
            <p:nvSpPr>
              <p:cNvPr id="107" name="Rectangle 10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08" name="Rectangle 10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09" name="Rectangle 10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0" name="Rectangle 10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1" name="Rectangle 11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2" name="Rectangle 11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3" name="Rectangle 11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4" name="Rectangle 11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5" name="Rectangle 11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16" name="Group 115"/>
            <p:cNvGrpSpPr/>
            <p:nvPr/>
          </p:nvGrpSpPr>
          <p:grpSpPr>
            <a:xfrm>
              <a:off x="5334000" y="4724400"/>
              <a:ext cx="381000" cy="685800"/>
              <a:chOff x="7543800" y="3581400"/>
              <a:chExt cx="2362200" cy="685800"/>
            </a:xfrm>
            <a:solidFill>
              <a:schemeClr val="accent3"/>
            </a:solidFill>
          </p:grpSpPr>
          <p:sp>
            <p:nvSpPr>
              <p:cNvPr id="117" name="Rectangle 11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8" name="Rectangle 11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19" name="Rectangle 11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0" name="Rectangle 11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1" name="Rectangle 12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2" name="Rectangle 12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3" name="Rectangle 12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4" name="Rectangle 12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5" name="Rectangle 12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26" name="Group 125"/>
            <p:cNvGrpSpPr/>
            <p:nvPr/>
          </p:nvGrpSpPr>
          <p:grpSpPr>
            <a:xfrm>
              <a:off x="5715000" y="4724400"/>
              <a:ext cx="381000" cy="685800"/>
              <a:chOff x="7543800" y="3581400"/>
              <a:chExt cx="2362200" cy="685800"/>
            </a:xfrm>
            <a:solidFill>
              <a:schemeClr val="accent3"/>
            </a:solidFill>
          </p:grpSpPr>
          <p:sp>
            <p:nvSpPr>
              <p:cNvPr id="127" name="Rectangle 12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8" name="Rectangle 12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9" name="Rectangle 12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30" name="Rectangle 12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31" name="Rectangle 13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32" name="Rectangle 13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33" name="Rectangle 13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34" name="Rectangle 13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35" name="Rectangle 13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36" name="Group 135"/>
            <p:cNvGrpSpPr/>
            <p:nvPr/>
          </p:nvGrpSpPr>
          <p:grpSpPr>
            <a:xfrm>
              <a:off x="6096000" y="4724400"/>
              <a:ext cx="381000" cy="685800"/>
              <a:chOff x="7543800" y="3581400"/>
              <a:chExt cx="2362200" cy="685800"/>
            </a:xfrm>
            <a:solidFill>
              <a:schemeClr val="accent3"/>
            </a:solidFill>
          </p:grpSpPr>
          <p:sp>
            <p:nvSpPr>
              <p:cNvPr id="137" name="Rectangle 13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38" name="Rectangle 13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39" name="Rectangle 13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40" name="Rectangle 13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41" name="Rectangle 14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42" name="Rectangle 14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43" name="Rectangle 14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44" name="Rectangle 14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45" name="Rectangle 14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46" name="Group 145"/>
            <p:cNvGrpSpPr/>
            <p:nvPr/>
          </p:nvGrpSpPr>
          <p:grpSpPr>
            <a:xfrm>
              <a:off x="4953000" y="3352800"/>
              <a:ext cx="381000" cy="685800"/>
              <a:chOff x="7543800" y="3581400"/>
              <a:chExt cx="2362200" cy="685800"/>
            </a:xfrm>
            <a:solidFill>
              <a:srgbClr val="9BBB59"/>
            </a:solidFill>
          </p:grpSpPr>
          <p:sp>
            <p:nvSpPr>
              <p:cNvPr id="147" name="Rectangle 14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48" name="Rectangle 14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49" name="Rectangle 14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50" name="Rectangle 14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51" name="Rectangle 15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52" name="Rectangle 15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53" name="Rectangle 15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54" name="Rectangle 15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55" name="Rectangle 15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56" name="Group 155"/>
            <p:cNvGrpSpPr/>
            <p:nvPr/>
          </p:nvGrpSpPr>
          <p:grpSpPr>
            <a:xfrm>
              <a:off x="5334000" y="3352800"/>
              <a:ext cx="381000" cy="685800"/>
              <a:chOff x="7543800" y="3581400"/>
              <a:chExt cx="2362200" cy="685800"/>
            </a:xfrm>
            <a:solidFill>
              <a:schemeClr val="accent3"/>
            </a:solidFill>
          </p:grpSpPr>
          <p:sp>
            <p:nvSpPr>
              <p:cNvPr id="157" name="Rectangle 15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58" name="Rectangle 15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59" name="Rectangle 15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60" name="Rectangle 15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61" name="Rectangle 16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62" name="Rectangle 16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63" name="Rectangle 16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64" name="Rectangle 16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65" name="Rectangle 16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66" name="Group 165"/>
            <p:cNvGrpSpPr/>
            <p:nvPr/>
          </p:nvGrpSpPr>
          <p:grpSpPr>
            <a:xfrm>
              <a:off x="5715000" y="3352800"/>
              <a:ext cx="381000" cy="685800"/>
              <a:chOff x="7543800" y="3581400"/>
              <a:chExt cx="2362200" cy="685800"/>
            </a:xfrm>
            <a:solidFill>
              <a:schemeClr val="accent3"/>
            </a:solidFill>
          </p:grpSpPr>
          <p:sp>
            <p:nvSpPr>
              <p:cNvPr id="167" name="Rectangle 16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68" name="Rectangle 16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69" name="Rectangle 16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70" name="Rectangle 16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71" name="Rectangle 17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72" name="Rectangle 17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73" name="Rectangle 17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74" name="Rectangle 17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75" name="Rectangle 17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76" name="Group 175"/>
            <p:cNvGrpSpPr/>
            <p:nvPr/>
          </p:nvGrpSpPr>
          <p:grpSpPr>
            <a:xfrm>
              <a:off x="6096000" y="3352800"/>
              <a:ext cx="381000" cy="685800"/>
              <a:chOff x="7543800" y="3581400"/>
              <a:chExt cx="2362200" cy="685800"/>
            </a:xfrm>
            <a:solidFill>
              <a:schemeClr val="accent3"/>
            </a:solidFill>
          </p:grpSpPr>
          <p:sp>
            <p:nvSpPr>
              <p:cNvPr id="177" name="Rectangle 17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78" name="Rectangle 17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79" name="Rectangle 17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80" name="Rectangle 17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81" name="Rectangle 18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82" name="Rectangle 18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83" name="Rectangle 18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84" name="Rectangle 18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85" name="Rectangle 18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86" name="Group 185"/>
            <p:cNvGrpSpPr/>
            <p:nvPr/>
          </p:nvGrpSpPr>
          <p:grpSpPr>
            <a:xfrm>
              <a:off x="4953000" y="2667000"/>
              <a:ext cx="381000" cy="685800"/>
              <a:chOff x="7543800" y="3581400"/>
              <a:chExt cx="2362200" cy="685800"/>
            </a:xfrm>
            <a:solidFill>
              <a:schemeClr val="accent3"/>
            </a:solidFill>
          </p:grpSpPr>
          <p:sp>
            <p:nvSpPr>
              <p:cNvPr id="187" name="Rectangle 18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88" name="Rectangle 18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89" name="Rectangle 18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90" name="Rectangle 18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91" name="Rectangle 19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92" name="Rectangle 19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93" name="Rectangle 19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94" name="Rectangle 19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95" name="Rectangle 19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196" name="Group 195"/>
            <p:cNvGrpSpPr/>
            <p:nvPr/>
          </p:nvGrpSpPr>
          <p:grpSpPr>
            <a:xfrm>
              <a:off x="5334000" y="2667000"/>
              <a:ext cx="381000" cy="685800"/>
              <a:chOff x="7543800" y="3581400"/>
              <a:chExt cx="2362200" cy="685800"/>
            </a:xfrm>
            <a:solidFill>
              <a:schemeClr val="accent3"/>
            </a:solidFill>
          </p:grpSpPr>
          <p:sp>
            <p:nvSpPr>
              <p:cNvPr id="197" name="Rectangle 19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98" name="Rectangle 19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99" name="Rectangle 19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00" name="Rectangle 19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01" name="Rectangle 20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02" name="Rectangle 20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03" name="Rectangle 20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04" name="Rectangle 20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05" name="Rectangle 20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206" name="Group 205"/>
            <p:cNvGrpSpPr/>
            <p:nvPr/>
          </p:nvGrpSpPr>
          <p:grpSpPr>
            <a:xfrm>
              <a:off x="5715000" y="2667000"/>
              <a:ext cx="381000" cy="685800"/>
              <a:chOff x="7543800" y="3581400"/>
              <a:chExt cx="2362200" cy="685800"/>
            </a:xfrm>
            <a:solidFill>
              <a:schemeClr val="accent3"/>
            </a:solidFill>
          </p:grpSpPr>
          <p:sp>
            <p:nvSpPr>
              <p:cNvPr id="207" name="Rectangle 20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08" name="Rectangle 20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09" name="Rectangle 20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10" name="Rectangle 20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11" name="Rectangle 21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12" name="Rectangle 21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13" name="Rectangle 21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14" name="Rectangle 21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15" name="Rectangle 21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216" name="Group 215"/>
            <p:cNvGrpSpPr/>
            <p:nvPr/>
          </p:nvGrpSpPr>
          <p:grpSpPr>
            <a:xfrm>
              <a:off x="6096000" y="2667000"/>
              <a:ext cx="381000" cy="685800"/>
              <a:chOff x="7543800" y="3581400"/>
              <a:chExt cx="2362200" cy="685800"/>
            </a:xfrm>
            <a:solidFill>
              <a:schemeClr val="accent3"/>
            </a:solidFill>
          </p:grpSpPr>
          <p:sp>
            <p:nvSpPr>
              <p:cNvPr id="217" name="Rectangle 21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18" name="Rectangle 21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19" name="Rectangle 21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0" name="Rectangle 21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1" name="Rectangle 22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2" name="Rectangle 22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3" name="Rectangle 22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4" name="Rectangle 22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5" name="Rectangle 22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226" name="Group 225"/>
            <p:cNvGrpSpPr/>
            <p:nvPr/>
          </p:nvGrpSpPr>
          <p:grpSpPr>
            <a:xfrm>
              <a:off x="4953000" y="1981200"/>
              <a:ext cx="381000" cy="685800"/>
              <a:chOff x="7543800" y="3581400"/>
              <a:chExt cx="2362200" cy="685800"/>
            </a:xfrm>
            <a:solidFill>
              <a:schemeClr val="accent3"/>
            </a:solidFill>
          </p:grpSpPr>
          <p:sp>
            <p:nvSpPr>
              <p:cNvPr id="227" name="Rectangle 22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8" name="Rectangle 22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29" name="Rectangle 22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30" name="Rectangle 22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31" name="Rectangle 23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32" name="Rectangle 23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33" name="Rectangle 23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34" name="Rectangle 23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35" name="Rectangle 23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236" name="Group 235"/>
            <p:cNvGrpSpPr/>
            <p:nvPr/>
          </p:nvGrpSpPr>
          <p:grpSpPr>
            <a:xfrm>
              <a:off x="5334000" y="1981200"/>
              <a:ext cx="381000" cy="685800"/>
              <a:chOff x="7543800" y="3581400"/>
              <a:chExt cx="2362200" cy="685800"/>
            </a:xfrm>
            <a:solidFill>
              <a:schemeClr val="accent3"/>
            </a:solidFill>
          </p:grpSpPr>
          <p:sp>
            <p:nvSpPr>
              <p:cNvPr id="237" name="Rectangle 23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38" name="Rectangle 23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39" name="Rectangle 23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40" name="Rectangle 23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41" name="Rectangle 24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42" name="Rectangle 24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43" name="Rectangle 24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44" name="Rectangle 24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45" name="Rectangle 24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246" name="Group 245"/>
            <p:cNvGrpSpPr/>
            <p:nvPr/>
          </p:nvGrpSpPr>
          <p:grpSpPr>
            <a:xfrm>
              <a:off x="5715000" y="1981200"/>
              <a:ext cx="381000" cy="685800"/>
              <a:chOff x="7543800" y="3581400"/>
              <a:chExt cx="2362200" cy="685800"/>
            </a:xfrm>
            <a:solidFill>
              <a:schemeClr val="accent3"/>
            </a:solidFill>
          </p:grpSpPr>
          <p:sp>
            <p:nvSpPr>
              <p:cNvPr id="247" name="Rectangle 24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48" name="Rectangle 24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49" name="Rectangle 24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50" name="Rectangle 24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51" name="Rectangle 25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52" name="Rectangle 25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53" name="Rectangle 25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54" name="Rectangle 25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55" name="Rectangle 25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grpSp>
          <p:nvGrpSpPr>
            <p:cNvPr id="256" name="Group 255"/>
            <p:cNvGrpSpPr/>
            <p:nvPr/>
          </p:nvGrpSpPr>
          <p:grpSpPr>
            <a:xfrm>
              <a:off x="6096000" y="1981200"/>
              <a:ext cx="381000" cy="685800"/>
              <a:chOff x="7543800" y="3581400"/>
              <a:chExt cx="2362200" cy="685800"/>
            </a:xfrm>
            <a:solidFill>
              <a:schemeClr val="accent3"/>
            </a:solidFill>
          </p:grpSpPr>
          <p:sp>
            <p:nvSpPr>
              <p:cNvPr id="257" name="Rectangle 256"/>
              <p:cNvSpPr/>
              <p:nvPr/>
            </p:nvSpPr>
            <p:spPr>
              <a:xfrm>
                <a:off x="7543800" y="3581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58" name="Rectangle 257"/>
              <p:cNvSpPr/>
              <p:nvPr/>
            </p:nvSpPr>
            <p:spPr>
              <a:xfrm>
                <a:off x="7543800" y="3657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59" name="Rectangle 258"/>
              <p:cNvSpPr/>
              <p:nvPr/>
            </p:nvSpPr>
            <p:spPr>
              <a:xfrm>
                <a:off x="7543800" y="3733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60" name="Rectangle 259"/>
              <p:cNvSpPr/>
              <p:nvPr/>
            </p:nvSpPr>
            <p:spPr>
              <a:xfrm>
                <a:off x="7543800" y="3810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61" name="Rectangle 260"/>
              <p:cNvSpPr/>
              <p:nvPr/>
            </p:nvSpPr>
            <p:spPr>
              <a:xfrm>
                <a:off x="7543800" y="38862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62" name="Rectangle 261"/>
              <p:cNvSpPr/>
              <p:nvPr/>
            </p:nvSpPr>
            <p:spPr>
              <a:xfrm>
                <a:off x="7543800" y="39624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63" name="Rectangle 262"/>
              <p:cNvSpPr/>
              <p:nvPr/>
            </p:nvSpPr>
            <p:spPr>
              <a:xfrm>
                <a:off x="7543800" y="40386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64" name="Rectangle 263"/>
              <p:cNvSpPr/>
              <p:nvPr/>
            </p:nvSpPr>
            <p:spPr>
              <a:xfrm>
                <a:off x="7543800" y="41148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65" name="Rectangle 264"/>
              <p:cNvSpPr/>
              <p:nvPr/>
            </p:nvSpPr>
            <p:spPr>
              <a:xfrm>
                <a:off x="7543800" y="4191000"/>
                <a:ext cx="2362200" cy="76200"/>
              </a:xfrm>
              <a:prstGeom prst="rect">
                <a:avLst/>
              </a:prstGeom>
              <a:grp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sp>
          <p:nvSpPr>
            <p:cNvPr id="74" name="TextBox 73"/>
            <p:cNvSpPr txBox="1"/>
            <p:nvPr/>
          </p:nvSpPr>
          <p:spPr>
            <a:xfrm>
              <a:off x="5181600" y="3352800"/>
              <a:ext cx="1066800" cy="461665"/>
            </a:xfrm>
            <a:prstGeom prst="rect">
              <a:avLst/>
            </a:prstGeom>
            <a:noFill/>
          </p:spPr>
          <p:txBody>
            <a:bodyPr wrap="square" rtlCol="0">
              <a:spAutoFit/>
            </a:bodyPr>
            <a:lstStyle/>
            <a:p>
              <a:pPr algn="ctr"/>
              <a:r>
                <a:rPr lang="en-US" sz="2400" dirty="0">
                  <a:effectLst>
                    <a:glow rad="228600">
                      <a:schemeClr val="bg1">
                        <a:alpha val="75000"/>
                      </a:schemeClr>
                    </a:glow>
                  </a:effectLst>
                </a:rPr>
                <a:t>Bytes</a:t>
              </a:r>
            </a:p>
          </p:txBody>
        </p:sp>
      </p:grpSp>
      <p:grpSp>
        <p:nvGrpSpPr>
          <p:cNvPr id="280" name="Group 279"/>
          <p:cNvGrpSpPr/>
          <p:nvPr/>
        </p:nvGrpSpPr>
        <p:grpSpPr>
          <a:xfrm>
            <a:off x="4267200" y="1752600"/>
            <a:ext cx="2854568" cy="4636532"/>
            <a:chOff x="2743200" y="1752600"/>
            <a:chExt cx="2854568" cy="4636532"/>
          </a:xfrm>
        </p:grpSpPr>
        <p:grpSp>
          <p:nvGrpSpPr>
            <p:cNvPr id="272" name="Group 271"/>
            <p:cNvGrpSpPr/>
            <p:nvPr/>
          </p:nvGrpSpPr>
          <p:grpSpPr>
            <a:xfrm>
              <a:off x="3333568" y="1752600"/>
              <a:ext cx="1924232" cy="3694331"/>
              <a:chOff x="3333568" y="1752600"/>
              <a:chExt cx="1924232" cy="3694331"/>
            </a:xfrm>
          </p:grpSpPr>
          <p:cxnSp>
            <p:nvCxnSpPr>
              <p:cNvPr id="31" name="Straight Arrow Connector 30"/>
              <p:cNvCxnSpPr/>
              <p:nvPr/>
            </p:nvCxnSpPr>
            <p:spPr>
              <a:xfrm>
                <a:off x="3352800" y="2514600"/>
                <a:ext cx="1905000" cy="0"/>
              </a:xfrm>
              <a:prstGeom prst="straightConnector1">
                <a:avLst/>
              </a:prstGeom>
              <a:ln w="12700" cap="flat" cmpd="sng" algn="ctr">
                <a:solidFill>
                  <a:srgbClr val="000000"/>
                </a:solidFill>
                <a:prstDash val="solid"/>
                <a:round/>
                <a:headEnd type="none" w="med" len="me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11" idx="3"/>
                <a:endCxn id="30" idx="1"/>
              </p:cNvCxnSpPr>
              <p:nvPr/>
            </p:nvCxnSpPr>
            <p:spPr>
              <a:xfrm>
                <a:off x="3352800" y="3581400"/>
                <a:ext cx="1905000" cy="0"/>
              </a:xfrm>
              <a:prstGeom prst="straightConnector1">
                <a:avLst/>
              </a:prstGeom>
              <a:ln w="12700" cap="flat" cmpd="sng" algn="ctr">
                <a:solidFill>
                  <a:srgbClr val="000000"/>
                </a:solidFill>
                <a:prstDash val="solid"/>
                <a:round/>
                <a:headEnd type="none" w="med" len="me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a:off x="3352800" y="4495800"/>
                <a:ext cx="1905000" cy="1"/>
              </a:xfrm>
              <a:prstGeom prst="straightConnector1">
                <a:avLst/>
              </a:prstGeom>
              <a:ln w="12700" cap="flat" cmpd="sng" algn="ctr">
                <a:solidFill>
                  <a:srgbClr val="000000"/>
                </a:solidFill>
                <a:prstDash val="solid"/>
                <a:round/>
                <a:headEnd type="none" w="med" len="med"/>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flipH="1">
                <a:off x="3352800" y="4724400"/>
                <a:ext cx="1905000" cy="0"/>
              </a:xfrm>
              <a:prstGeom prst="straightConnector1">
                <a:avLst/>
              </a:prstGeom>
              <a:ln w="12700" cap="flat" cmpd="sng" algn="ctr">
                <a:solidFill>
                  <a:srgbClr val="000000"/>
                </a:solidFill>
                <a:prstDash val="solid"/>
                <a:round/>
                <a:headEnd type="none" w="med" len="med"/>
                <a:tailEnd type="triangle" w="lg" len="lg"/>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3352800" y="1752600"/>
                <a:ext cx="1263537" cy="646331"/>
              </a:xfrm>
              <a:prstGeom prst="rect">
                <a:avLst/>
              </a:prstGeom>
              <a:noFill/>
            </p:spPr>
            <p:txBody>
              <a:bodyPr wrap="none" rtlCol="0">
                <a:spAutoFit/>
              </a:bodyPr>
              <a:lstStyle/>
              <a:p>
                <a:r>
                  <a:rPr lang="en-US" dirty="0"/>
                  <a:t>Enable?</a:t>
                </a:r>
              </a:p>
              <a:p>
                <a:r>
                  <a:rPr lang="en-US" dirty="0"/>
                  <a:t>Read/Write</a:t>
                </a:r>
              </a:p>
            </p:txBody>
          </p:sp>
          <p:sp>
            <p:nvSpPr>
              <p:cNvPr id="44" name="TextBox 43"/>
              <p:cNvSpPr txBox="1"/>
              <p:nvPr/>
            </p:nvSpPr>
            <p:spPr>
              <a:xfrm>
                <a:off x="3333568" y="3200400"/>
                <a:ext cx="933632" cy="369332"/>
              </a:xfrm>
              <a:prstGeom prst="rect">
                <a:avLst/>
              </a:prstGeom>
              <a:noFill/>
            </p:spPr>
            <p:txBody>
              <a:bodyPr wrap="none" rtlCol="0">
                <a:spAutoFit/>
              </a:bodyPr>
              <a:lstStyle/>
              <a:p>
                <a:r>
                  <a:rPr lang="en-US" dirty="0"/>
                  <a:t>Address</a:t>
                </a:r>
              </a:p>
            </p:txBody>
          </p:sp>
          <p:sp>
            <p:nvSpPr>
              <p:cNvPr id="45" name="TextBox 44"/>
              <p:cNvSpPr txBox="1"/>
              <p:nvPr/>
            </p:nvSpPr>
            <p:spPr>
              <a:xfrm>
                <a:off x="3352800" y="3886200"/>
                <a:ext cx="762000" cy="646331"/>
              </a:xfrm>
              <a:prstGeom prst="rect">
                <a:avLst/>
              </a:prstGeom>
              <a:noFill/>
            </p:spPr>
            <p:txBody>
              <a:bodyPr wrap="square" rtlCol="0">
                <a:spAutoFit/>
              </a:bodyPr>
              <a:lstStyle/>
              <a:p>
                <a:r>
                  <a:rPr lang="en-US" dirty="0"/>
                  <a:t>Write Data</a:t>
                </a:r>
              </a:p>
            </p:txBody>
          </p:sp>
          <p:sp>
            <p:nvSpPr>
              <p:cNvPr id="46" name="TextBox 45"/>
              <p:cNvSpPr txBox="1"/>
              <p:nvPr/>
            </p:nvSpPr>
            <p:spPr>
              <a:xfrm>
                <a:off x="3352800" y="4800600"/>
                <a:ext cx="685799" cy="646331"/>
              </a:xfrm>
              <a:prstGeom prst="rect">
                <a:avLst/>
              </a:prstGeom>
              <a:noFill/>
            </p:spPr>
            <p:txBody>
              <a:bodyPr wrap="square" rtlCol="0">
                <a:spAutoFit/>
              </a:bodyPr>
              <a:lstStyle/>
              <a:p>
                <a:r>
                  <a:rPr lang="en-US" dirty="0" err="1"/>
                  <a:t>ReadData</a:t>
                </a:r>
                <a:endParaRPr lang="en-US" dirty="0"/>
              </a:p>
            </p:txBody>
          </p:sp>
        </p:grpSp>
        <p:grpSp>
          <p:nvGrpSpPr>
            <p:cNvPr id="279" name="Group 278"/>
            <p:cNvGrpSpPr/>
            <p:nvPr/>
          </p:nvGrpSpPr>
          <p:grpSpPr>
            <a:xfrm>
              <a:off x="2743200" y="5715000"/>
              <a:ext cx="2854568" cy="674132"/>
              <a:chOff x="2819400" y="5791200"/>
              <a:chExt cx="2854568" cy="674132"/>
            </a:xfrm>
          </p:grpSpPr>
          <p:sp>
            <p:nvSpPr>
              <p:cNvPr id="276" name="Left Brace 275"/>
              <p:cNvSpPr/>
              <p:nvPr/>
            </p:nvSpPr>
            <p:spPr>
              <a:xfrm rot="16200000">
                <a:off x="4191000" y="5029200"/>
                <a:ext cx="381000" cy="1905000"/>
              </a:xfrm>
              <a:prstGeom prst="leftBrace">
                <a:avLst>
                  <a:gd name="adj1" fmla="val 67668"/>
                  <a:gd name="adj2" fmla="val 47995"/>
                </a:avLst>
              </a:prstGeom>
              <a:ln>
                <a:solidFill>
                  <a:srgbClr val="00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7" name="TextBox 276"/>
              <p:cNvSpPr txBox="1"/>
              <p:nvPr/>
            </p:nvSpPr>
            <p:spPr>
              <a:xfrm>
                <a:off x="2819400" y="6096000"/>
                <a:ext cx="2854568" cy="369332"/>
              </a:xfrm>
              <a:prstGeom prst="rect">
                <a:avLst/>
              </a:prstGeom>
              <a:noFill/>
            </p:spPr>
            <p:txBody>
              <a:bodyPr wrap="none" rtlCol="0">
                <a:spAutoFit/>
              </a:bodyPr>
              <a:lstStyle/>
              <a:p>
                <a:r>
                  <a:rPr lang="en-US" dirty="0"/>
                  <a:t>Processor-Memory Interface</a:t>
                </a:r>
              </a:p>
            </p:txBody>
          </p:sp>
        </p:grpSp>
      </p:grpSp>
      <p:grpSp>
        <p:nvGrpSpPr>
          <p:cNvPr id="285" name="Group 284"/>
          <p:cNvGrpSpPr/>
          <p:nvPr/>
        </p:nvGrpSpPr>
        <p:grpSpPr>
          <a:xfrm>
            <a:off x="8354697" y="5791200"/>
            <a:ext cx="2339102" cy="674132"/>
            <a:chOff x="6324600" y="5791200"/>
            <a:chExt cx="2339102" cy="674132"/>
          </a:xfrm>
        </p:grpSpPr>
        <p:sp>
          <p:nvSpPr>
            <p:cNvPr id="283" name="Left Brace 282"/>
            <p:cNvSpPr/>
            <p:nvPr/>
          </p:nvSpPr>
          <p:spPr>
            <a:xfrm rot="16200000">
              <a:off x="6934200" y="5410200"/>
              <a:ext cx="381000" cy="1143000"/>
            </a:xfrm>
            <a:prstGeom prst="leftBrace">
              <a:avLst>
                <a:gd name="adj1" fmla="val 28383"/>
                <a:gd name="adj2" fmla="val 50000"/>
              </a:avLst>
            </a:prstGeom>
            <a:ln>
              <a:solidFill>
                <a:srgbClr val="000000"/>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4" name="TextBox 283"/>
            <p:cNvSpPr txBox="1"/>
            <p:nvPr/>
          </p:nvSpPr>
          <p:spPr>
            <a:xfrm>
              <a:off x="6324600" y="6096000"/>
              <a:ext cx="2339102" cy="369332"/>
            </a:xfrm>
            <a:prstGeom prst="rect">
              <a:avLst/>
            </a:prstGeom>
            <a:noFill/>
          </p:spPr>
          <p:txBody>
            <a:bodyPr wrap="none" rtlCol="0">
              <a:spAutoFit/>
            </a:bodyPr>
            <a:lstStyle/>
            <a:p>
              <a:r>
                <a:rPr lang="en-US" dirty="0"/>
                <a:t>I/O-Memory Interfaces</a:t>
              </a:r>
            </a:p>
          </p:txBody>
        </p:sp>
      </p:grpSp>
      <p:sp>
        <p:nvSpPr>
          <p:cNvPr id="4" name="Rectangle 3"/>
          <p:cNvSpPr/>
          <p:nvPr/>
        </p:nvSpPr>
        <p:spPr>
          <a:xfrm>
            <a:off x="6946788" y="2601652"/>
            <a:ext cx="1517017" cy="758448"/>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Program</a:t>
            </a:r>
          </a:p>
        </p:txBody>
      </p:sp>
      <p:sp>
        <p:nvSpPr>
          <p:cNvPr id="288" name="Rectangle 287"/>
          <p:cNvSpPr/>
          <p:nvPr/>
        </p:nvSpPr>
        <p:spPr>
          <a:xfrm>
            <a:off x="6922790" y="4420874"/>
            <a:ext cx="1517017" cy="758448"/>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Data</a:t>
            </a:r>
          </a:p>
        </p:txBody>
      </p:sp>
      <p:grpSp>
        <p:nvGrpSpPr>
          <p:cNvPr id="35" name="Group 34"/>
          <p:cNvGrpSpPr/>
          <p:nvPr/>
        </p:nvGrpSpPr>
        <p:grpSpPr>
          <a:xfrm>
            <a:off x="5334000" y="2362200"/>
            <a:ext cx="1522028" cy="2514600"/>
            <a:chOff x="3810000" y="2362200"/>
            <a:chExt cx="1522028" cy="2514600"/>
          </a:xfrm>
        </p:grpSpPr>
        <p:grpSp>
          <p:nvGrpSpPr>
            <p:cNvPr id="33" name="Group 32"/>
            <p:cNvGrpSpPr/>
            <p:nvPr/>
          </p:nvGrpSpPr>
          <p:grpSpPr>
            <a:xfrm>
              <a:off x="4191000" y="2362200"/>
              <a:ext cx="838200" cy="2514600"/>
              <a:chOff x="3962400" y="685800"/>
              <a:chExt cx="762000" cy="1066800"/>
            </a:xfrm>
          </p:grpSpPr>
          <p:sp>
            <p:nvSpPr>
              <p:cNvPr id="289" name="Rectangle 288"/>
              <p:cNvSpPr/>
              <p:nvPr/>
            </p:nvSpPr>
            <p:spPr>
              <a:xfrm>
                <a:off x="3962400" y="6858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0" name="Rectangle 289"/>
              <p:cNvSpPr/>
              <p:nvPr/>
            </p:nvSpPr>
            <p:spPr>
              <a:xfrm>
                <a:off x="4343400" y="6858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1" name="Rectangle 290"/>
              <p:cNvSpPr/>
              <p:nvPr/>
            </p:nvSpPr>
            <p:spPr>
              <a:xfrm>
                <a:off x="3962400" y="7620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2" name="Rectangle 291"/>
              <p:cNvSpPr/>
              <p:nvPr/>
            </p:nvSpPr>
            <p:spPr>
              <a:xfrm>
                <a:off x="4343400" y="7620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3" name="Rectangle 292"/>
              <p:cNvSpPr/>
              <p:nvPr/>
            </p:nvSpPr>
            <p:spPr>
              <a:xfrm>
                <a:off x="3962400" y="8382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4" name="Rectangle 293"/>
              <p:cNvSpPr/>
              <p:nvPr/>
            </p:nvSpPr>
            <p:spPr>
              <a:xfrm>
                <a:off x="4343400" y="8382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5" name="Rectangle 294"/>
              <p:cNvSpPr/>
              <p:nvPr/>
            </p:nvSpPr>
            <p:spPr>
              <a:xfrm>
                <a:off x="3962400" y="9144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6" name="Rectangle 295"/>
              <p:cNvSpPr/>
              <p:nvPr/>
            </p:nvSpPr>
            <p:spPr>
              <a:xfrm>
                <a:off x="4343400" y="9144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7" name="Rectangle 296"/>
              <p:cNvSpPr/>
              <p:nvPr/>
            </p:nvSpPr>
            <p:spPr>
              <a:xfrm>
                <a:off x="3962400" y="9906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8" name="Rectangle 297"/>
              <p:cNvSpPr/>
              <p:nvPr/>
            </p:nvSpPr>
            <p:spPr>
              <a:xfrm>
                <a:off x="4343400" y="9906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99" name="Rectangle 298"/>
              <p:cNvSpPr/>
              <p:nvPr/>
            </p:nvSpPr>
            <p:spPr>
              <a:xfrm>
                <a:off x="3962400" y="10668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0" name="Rectangle 299"/>
              <p:cNvSpPr/>
              <p:nvPr/>
            </p:nvSpPr>
            <p:spPr>
              <a:xfrm>
                <a:off x="4343400" y="10668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1" name="Rectangle 300"/>
              <p:cNvSpPr/>
              <p:nvPr/>
            </p:nvSpPr>
            <p:spPr>
              <a:xfrm>
                <a:off x="3962400" y="11430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2" name="Rectangle 301"/>
              <p:cNvSpPr/>
              <p:nvPr/>
            </p:nvSpPr>
            <p:spPr>
              <a:xfrm>
                <a:off x="4343400" y="11430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3" name="Rectangle 302"/>
              <p:cNvSpPr/>
              <p:nvPr/>
            </p:nvSpPr>
            <p:spPr>
              <a:xfrm>
                <a:off x="3962400" y="12192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4" name="Rectangle 303"/>
              <p:cNvSpPr/>
              <p:nvPr/>
            </p:nvSpPr>
            <p:spPr>
              <a:xfrm>
                <a:off x="4343400" y="12192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5" name="Rectangle 304"/>
              <p:cNvSpPr/>
              <p:nvPr/>
            </p:nvSpPr>
            <p:spPr>
              <a:xfrm>
                <a:off x="3962400" y="12954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6" name="Rectangle 305"/>
              <p:cNvSpPr/>
              <p:nvPr/>
            </p:nvSpPr>
            <p:spPr>
              <a:xfrm>
                <a:off x="4343400" y="12954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7" name="Rectangle 306"/>
              <p:cNvSpPr/>
              <p:nvPr/>
            </p:nvSpPr>
            <p:spPr>
              <a:xfrm>
                <a:off x="3962400" y="13716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8" name="Rectangle 307"/>
              <p:cNvSpPr/>
              <p:nvPr/>
            </p:nvSpPr>
            <p:spPr>
              <a:xfrm>
                <a:off x="4343400" y="13716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09" name="Rectangle 308"/>
              <p:cNvSpPr/>
              <p:nvPr/>
            </p:nvSpPr>
            <p:spPr>
              <a:xfrm>
                <a:off x="3962400" y="14478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10" name="Rectangle 309"/>
              <p:cNvSpPr/>
              <p:nvPr/>
            </p:nvSpPr>
            <p:spPr>
              <a:xfrm>
                <a:off x="4343400" y="14478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11" name="Rectangle 310"/>
              <p:cNvSpPr/>
              <p:nvPr/>
            </p:nvSpPr>
            <p:spPr>
              <a:xfrm>
                <a:off x="3962400" y="15240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12" name="Rectangle 311"/>
              <p:cNvSpPr/>
              <p:nvPr/>
            </p:nvSpPr>
            <p:spPr>
              <a:xfrm>
                <a:off x="4343400" y="15240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13" name="Rectangle 312"/>
              <p:cNvSpPr/>
              <p:nvPr/>
            </p:nvSpPr>
            <p:spPr>
              <a:xfrm>
                <a:off x="3962400" y="16002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14" name="Rectangle 313"/>
              <p:cNvSpPr/>
              <p:nvPr/>
            </p:nvSpPr>
            <p:spPr>
              <a:xfrm>
                <a:off x="4343400" y="16002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15" name="Rectangle 314"/>
              <p:cNvSpPr/>
              <p:nvPr/>
            </p:nvSpPr>
            <p:spPr>
              <a:xfrm>
                <a:off x="3962400" y="16764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316" name="Rectangle 315"/>
              <p:cNvSpPr/>
              <p:nvPr/>
            </p:nvSpPr>
            <p:spPr>
              <a:xfrm>
                <a:off x="4343400" y="1676400"/>
                <a:ext cx="381000" cy="76200"/>
              </a:xfrm>
              <a:prstGeom prst="rect">
                <a:avLst/>
              </a:prstGeom>
              <a:solidFill>
                <a:schemeClr val="accent3"/>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grpSp>
        <p:sp>
          <p:nvSpPr>
            <p:cNvPr id="317" name="TextBox 316"/>
            <p:cNvSpPr txBox="1"/>
            <p:nvPr/>
          </p:nvSpPr>
          <p:spPr>
            <a:xfrm>
              <a:off x="3810000" y="2819400"/>
              <a:ext cx="1522028" cy="461665"/>
            </a:xfrm>
            <a:prstGeom prst="rect">
              <a:avLst/>
            </a:prstGeom>
            <a:noFill/>
          </p:spPr>
          <p:txBody>
            <a:bodyPr wrap="square" rtlCol="0">
              <a:spAutoFit/>
            </a:bodyPr>
            <a:lstStyle/>
            <a:p>
              <a:pPr algn="ctr"/>
              <a:r>
                <a:rPr lang="en-US" sz="2400" dirty="0">
                  <a:effectLst>
                    <a:glow rad="254000">
                      <a:schemeClr val="bg1">
                        <a:alpha val="75000"/>
                      </a:schemeClr>
                    </a:glow>
                  </a:effectLst>
                </a:rPr>
                <a:t>Cache</a:t>
              </a:r>
            </a:p>
          </p:txBody>
        </p:sp>
      </p:grpSp>
      <p:sp>
        <p:nvSpPr>
          <p:cNvPr id="28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2" name="TextBox 1"/>
          <p:cNvSpPr txBox="1"/>
          <p:nvPr/>
        </p:nvSpPr>
        <p:spPr>
          <a:xfrm>
            <a:off x="2059553" y="5486401"/>
            <a:ext cx="2529421" cy="646331"/>
          </a:xfrm>
          <a:prstGeom prst="rect">
            <a:avLst/>
          </a:prstGeom>
          <a:noFill/>
        </p:spPr>
        <p:txBody>
          <a:bodyPr wrap="none" rtlCol="0">
            <a:spAutoFit/>
          </a:bodyPr>
          <a:lstStyle/>
          <a:p>
            <a:pPr algn="ctr"/>
            <a:r>
              <a:rPr lang="en-US" dirty="0"/>
              <a:t>Processor organized</a:t>
            </a:r>
            <a:br>
              <a:rPr lang="en-US" dirty="0"/>
            </a:br>
            <a:r>
              <a:rPr lang="en-US" dirty="0"/>
              <a:t>around </a:t>
            </a:r>
            <a:r>
              <a:rPr lang="en-US" b="1" i="1" dirty="0"/>
              <a:t>words </a:t>
            </a:r>
            <a:r>
              <a:rPr lang="en-US" dirty="0"/>
              <a:t>and</a:t>
            </a:r>
            <a:r>
              <a:rPr lang="en-US" b="1" i="1" dirty="0"/>
              <a:t> bytes</a:t>
            </a:r>
          </a:p>
        </p:txBody>
      </p:sp>
      <p:sp>
        <p:nvSpPr>
          <p:cNvPr id="319" name="TextBox 318"/>
          <p:cNvSpPr txBox="1"/>
          <p:nvPr/>
        </p:nvSpPr>
        <p:spPr>
          <a:xfrm>
            <a:off x="8707573" y="2971800"/>
            <a:ext cx="1960430" cy="1477328"/>
          </a:xfrm>
          <a:prstGeom prst="rect">
            <a:avLst/>
          </a:prstGeom>
          <a:noFill/>
        </p:spPr>
        <p:txBody>
          <a:bodyPr wrap="none" rtlCol="0">
            <a:spAutoFit/>
          </a:bodyPr>
          <a:lstStyle/>
          <a:p>
            <a:pPr algn="ctr"/>
            <a:r>
              <a:rPr lang="en-US" dirty="0"/>
              <a:t>Memory (including</a:t>
            </a:r>
          </a:p>
          <a:p>
            <a:pPr algn="ctr"/>
            <a:r>
              <a:rPr lang="en-US" dirty="0"/>
              <a:t>cache) organized</a:t>
            </a:r>
            <a:br>
              <a:rPr lang="en-US" dirty="0"/>
            </a:br>
            <a:r>
              <a:rPr lang="en-US" dirty="0"/>
              <a:t>around </a:t>
            </a:r>
            <a:r>
              <a:rPr lang="en-US" b="1" i="1" dirty="0"/>
              <a:t>blocks,</a:t>
            </a:r>
            <a:br>
              <a:rPr lang="en-US" b="1" dirty="0"/>
            </a:br>
            <a:r>
              <a:rPr lang="en-US" dirty="0"/>
              <a:t>which are typically</a:t>
            </a:r>
            <a:br>
              <a:rPr lang="en-US" dirty="0"/>
            </a:br>
            <a:r>
              <a:rPr lang="en-US" dirty="0"/>
              <a:t>multiple words</a:t>
            </a:r>
          </a:p>
        </p:txBody>
      </p:sp>
      <p:sp>
        <p:nvSpPr>
          <p:cNvPr id="3" name="Slide Number Placeholder 5">
            <a:extLst>
              <a:ext uri="{FF2B5EF4-FFF2-40B4-BE49-F238E27FC236}">
                <a16:creationId xmlns:a16="http://schemas.microsoft.com/office/drawing/2014/main" id="{D822A7FF-A2E5-C5DE-C508-2D7C470EF320}"/>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15</a:t>
            </a:fld>
            <a:endParaRPr lang="en-US" dirty="0"/>
          </a:p>
        </p:txBody>
      </p:sp>
    </p:spTree>
    <p:extLst>
      <p:ext uri="{BB962C8B-B14F-4D97-AF65-F5344CB8AC3E}">
        <p14:creationId xmlns:p14="http://schemas.microsoft.com/office/powerpoint/2010/main" val="2773809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Cache vs. Memory</a:t>
            </a:r>
          </a:p>
        </p:txBody>
      </p:sp>
      <p:sp>
        <p:nvSpPr>
          <p:cNvPr id="4" name="Content Placeholder 2"/>
          <p:cNvSpPr txBox="1">
            <a:spLocks/>
          </p:cNvSpPr>
          <p:nvPr/>
        </p:nvSpPr>
        <p:spPr>
          <a:xfrm>
            <a:off x="533400" y="1219200"/>
            <a:ext cx="11049000" cy="5429066"/>
          </a:xfrm>
          <a:prstGeom prst="rect">
            <a:avLst/>
          </a:prstGeom>
        </p:spPr>
        <p:txBody>
          <a:bodyPr>
            <a:normAutofit fontScale="8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4000" dirty="0"/>
              <a:t>Cache size &lt;&lt; memory size</a:t>
            </a:r>
          </a:p>
          <a:p>
            <a:pPr lvl="1"/>
            <a:r>
              <a:rPr lang="en-US" sz="3600" dirty="0"/>
              <a:t>Smaller cache is faster</a:t>
            </a:r>
          </a:p>
          <a:p>
            <a:r>
              <a:rPr lang="en-US" sz="4000" dirty="0"/>
              <a:t>1-to-many correspondence between cache blocks and memory blocks</a:t>
            </a:r>
          </a:p>
          <a:p>
            <a:pPr lvl="1"/>
            <a:r>
              <a:rPr lang="en-US" sz="3600" dirty="0"/>
              <a:t>Use </a:t>
            </a:r>
            <a:r>
              <a:rPr lang="en-US" sz="3600" i="1" dirty="0">
                <a:solidFill>
                  <a:srgbClr val="FF0000"/>
                </a:solidFill>
              </a:rPr>
              <a:t>Tags</a:t>
            </a:r>
            <a:r>
              <a:rPr lang="en-US" sz="3600" i="1" dirty="0"/>
              <a:t> </a:t>
            </a:r>
            <a:r>
              <a:rPr lang="en-US" sz="3600" dirty="0"/>
              <a:t>in the cache to match cache and memory blocks</a:t>
            </a:r>
          </a:p>
          <a:p>
            <a:r>
              <a:rPr lang="en-US" sz="4000" dirty="0"/>
              <a:t>A </a:t>
            </a:r>
            <a:r>
              <a:rPr lang="en-US" sz="4000" dirty="0">
                <a:solidFill>
                  <a:srgbClr val="FF0000"/>
                </a:solidFill>
              </a:rPr>
              <a:t>cache block </a:t>
            </a:r>
            <a:r>
              <a:rPr lang="en-US" sz="4000" dirty="0"/>
              <a:t>is also called a </a:t>
            </a:r>
            <a:r>
              <a:rPr lang="en-US" sz="4000" dirty="0">
                <a:solidFill>
                  <a:srgbClr val="FF0000"/>
                </a:solidFill>
              </a:rPr>
              <a:t>cache line</a:t>
            </a:r>
          </a:p>
          <a:p>
            <a:r>
              <a:rPr lang="en-GB" sz="4000" dirty="0"/>
              <a:t>Blocks are aligned in memory: </a:t>
            </a:r>
          </a:p>
          <a:p>
            <a:pPr lvl="1"/>
            <a:r>
              <a:rPr lang="en-GB" sz="3600" dirty="0"/>
              <a:t>if each cache block is 4 Bytes (1 word), then binary address of each cache block always ends in 00</a:t>
            </a:r>
          </a:p>
          <a:p>
            <a:pPr lvl="1"/>
            <a:r>
              <a:rPr lang="en-GB" sz="3600" dirty="0"/>
              <a:t>If each cache block is 8 Bytes (2 words), then binary address each cache block always ends in 000</a:t>
            </a:r>
          </a:p>
          <a:p>
            <a:endParaRPr lang="en-US" sz="4000" dirty="0">
              <a:solidFill>
                <a:srgbClr val="FF0000"/>
              </a:solidFill>
            </a:endParaRPr>
          </a:p>
        </p:txBody>
      </p:sp>
      <p:sp>
        <p:nvSpPr>
          <p:cNvPr id="5" name="Slide Number Placeholder 5">
            <a:extLst>
              <a:ext uri="{FF2B5EF4-FFF2-40B4-BE49-F238E27FC236}">
                <a16:creationId xmlns:a16="http://schemas.microsoft.com/office/drawing/2014/main" id="{8EACB634-F167-C6D1-5AA4-374A2D75CF01}"/>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16</a:t>
            </a:fld>
            <a:endParaRPr lang="en-US" dirty="0"/>
          </a:p>
        </p:txBody>
      </p:sp>
    </p:spTree>
    <p:extLst>
      <p:ext uri="{BB962C8B-B14F-4D97-AF65-F5344CB8AC3E}">
        <p14:creationId xmlns:p14="http://schemas.microsoft.com/office/powerpoint/2010/main" val="488437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sp>
        <p:nvSpPr>
          <p:cNvPr id="5" name="Title 1"/>
          <p:cNvSpPr txBox="1">
            <a:spLocks/>
          </p:cNvSpPr>
          <p:nvPr>
            <p:custDataLst>
              <p:tags r:id="rId1"/>
            </p:custDataLst>
          </p:nvPr>
        </p:nvSpPr>
        <p:spPr>
          <a:xfrm>
            <a:off x="1117601" y="152400"/>
            <a:ext cx="9723967" cy="736600"/>
          </a:xfrm>
          <a:prstGeom prst="rect">
            <a:avLst/>
          </a:prstGeom>
        </p:spPr>
        <p:txBody>
          <a:bodyPr vert="horz" lIns="91440" tIns="45720" rIns="91440" bIns="45720" rtlCol="0" anchor="ctr">
            <a:normAutofit lnSpcReduction="10000"/>
          </a:bodyPr>
          <a:lstStyle>
            <a:lvl1pPr algn="ctr" defTabSz="457200" rtl="0" eaLnBrk="1" latinLnBrk="0" hangingPunct="1">
              <a:spcBef>
                <a:spcPct val="0"/>
              </a:spcBef>
              <a:buNone/>
              <a:defRPr sz="4400" kern="1200">
                <a:solidFill>
                  <a:srgbClr val="FF0000"/>
                </a:solidFill>
                <a:latin typeface="+mj-lt"/>
                <a:ea typeface="+mj-ea"/>
                <a:cs typeface="+mj-cs"/>
              </a:defRPr>
            </a:lvl1pPr>
          </a:lstStyle>
          <a:p>
            <a:r>
              <a:rPr lang="en-US" altLang="zh-CN"/>
              <a:t>Cache Blocks</a:t>
            </a:r>
            <a:endParaRPr lang="en-US" dirty="0"/>
          </a:p>
        </p:txBody>
      </p:sp>
      <p:sp>
        <p:nvSpPr>
          <p:cNvPr id="6" name="Text Box 19"/>
          <p:cNvSpPr txBox="1">
            <a:spLocks noChangeArrowheads="1"/>
          </p:cNvSpPr>
          <p:nvPr>
            <p:custDataLst>
              <p:tags r:id="rId2"/>
            </p:custDataLst>
          </p:nvPr>
        </p:nvSpPr>
        <p:spPr bwMode="auto">
          <a:xfrm>
            <a:off x="7159242" y="4481209"/>
            <a:ext cx="4270757" cy="396135"/>
          </a:xfrm>
          <a:prstGeom prst="rect">
            <a:avLst/>
          </a:prstGeom>
          <a:noFill/>
          <a:ln w="9525">
            <a:noFill/>
            <a:round/>
            <a:headEnd/>
            <a:tailEnd/>
          </a:ln>
        </p:spPr>
        <p:txBody>
          <a:bodyPr wrap="square" lIns="90000" tIns="46800" rIns="90000" bIns="46800" anchor="ctr">
            <a:spAutoFit/>
          </a:bodyPr>
          <a:lstStyle/>
          <a:p>
            <a:pPr marL="285750" indent="-285750">
              <a:lnSpc>
                <a:spcPct val="98000"/>
              </a:lnSpc>
              <a:buFont typeface="Arial" panose="020B0604020202020204"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dirty="0">
                <a:latin typeface="Calibri" pitchFamily="34" charset="0"/>
              </a:rPr>
              <a:t>Larger, slower, cheaper memory.</a:t>
            </a:r>
          </a:p>
        </p:txBody>
      </p:sp>
      <p:sp>
        <p:nvSpPr>
          <p:cNvPr id="7" name="Text Box 29"/>
          <p:cNvSpPr txBox="1">
            <a:spLocks noChangeArrowheads="1"/>
          </p:cNvSpPr>
          <p:nvPr>
            <p:custDataLst>
              <p:tags r:id="rId3"/>
            </p:custDataLst>
          </p:nvPr>
        </p:nvSpPr>
        <p:spPr bwMode="auto">
          <a:xfrm>
            <a:off x="7086600" y="1361294"/>
            <a:ext cx="4495799" cy="1300998"/>
          </a:xfrm>
          <a:prstGeom prst="rect">
            <a:avLst/>
          </a:prstGeom>
          <a:noFill/>
          <a:ln w="9525">
            <a:noFill/>
            <a:round/>
            <a:headEnd/>
            <a:tailEnd/>
          </a:ln>
        </p:spPr>
        <p:txBody>
          <a:bodyPr wrap="square" lIns="90000" tIns="46800" rIns="90000" bIns="46800" anchor="ctr">
            <a:spAutoFit/>
          </a:bodyPr>
          <a:lstStyle/>
          <a:p>
            <a:pPr marL="285750" indent="-285750">
              <a:lnSpc>
                <a:spcPct val="98000"/>
              </a:lnSpc>
              <a:buFont typeface="Arial" panose="020B0604020202020204"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dirty="0">
                <a:latin typeface="Calibri" pitchFamily="34" charset="0"/>
              </a:rPr>
              <a:t>Smaller, faster, more expensive memory</a:t>
            </a:r>
          </a:p>
          <a:p>
            <a:pPr marL="285750" indent="-285750">
              <a:lnSpc>
                <a:spcPct val="98000"/>
              </a:lnSpc>
              <a:buFont typeface="Arial" panose="020B0604020202020204"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dirty="0">
                <a:latin typeface="Calibri" pitchFamily="34" charset="0"/>
              </a:rPr>
              <a:t>Typical block size: 1 – 4 words (4 – 16 Bytes)</a:t>
            </a:r>
          </a:p>
        </p:txBody>
      </p:sp>
      <p:sp>
        <p:nvSpPr>
          <p:cNvPr id="9" name="Rectangle 8"/>
          <p:cNvSpPr/>
          <p:nvPr/>
        </p:nvSpPr>
        <p:spPr bwMode="auto">
          <a:xfrm>
            <a:off x="3505200" y="4267200"/>
            <a:ext cx="3581400" cy="2057400"/>
          </a:xfrm>
          <a:prstGeom prst="rect">
            <a:avLst/>
          </a:prstGeom>
          <a:solidFill>
            <a:srgbClr val="3333CC">
              <a:lumMod val="20000"/>
              <a:lumOff val="80000"/>
            </a:srgbClr>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10" name="Rectangle 9"/>
          <p:cNvSpPr/>
          <p:nvPr/>
        </p:nvSpPr>
        <p:spPr bwMode="auto">
          <a:xfrm>
            <a:off x="3505200" y="2743200"/>
            <a:ext cx="3581400" cy="609600"/>
          </a:xfrm>
          <a:prstGeom prst="rect">
            <a:avLst/>
          </a:prstGeom>
          <a:solidFill>
            <a:srgbClr val="3333CC">
              <a:lumMod val="20000"/>
              <a:lumOff val="80000"/>
            </a:srgbClr>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11" name="Rectangle 10"/>
          <p:cNvSpPr/>
          <p:nvPr/>
        </p:nvSpPr>
        <p:spPr bwMode="auto">
          <a:xfrm>
            <a:off x="3657600" y="4419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0</a:t>
            </a:r>
          </a:p>
        </p:txBody>
      </p:sp>
      <p:sp>
        <p:nvSpPr>
          <p:cNvPr id="12" name="Rectangle 11"/>
          <p:cNvSpPr/>
          <p:nvPr/>
        </p:nvSpPr>
        <p:spPr bwMode="auto">
          <a:xfrm>
            <a:off x="4495800" y="4419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a:t>
            </a:r>
          </a:p>
        </p:txBody>
      </p:sp>
      <p:sp>
        <p:nvSpPr>
          <p:cNvPr id="13" name="Rectangle 12"/>
          <p:cNvSpPr/>
          <p:nvPr/>
        </p:nvSpPr>
        <p:spPr bwMode="auto">
          <a:xfrm>
            <a:off x="5334000" y="4419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2</a:t>
            </a:r>
          </a:p>
        </p:txBody>
      </p:sp>
      <p:sp>
        <p:nvSpPr>
          <p:cNvPr id="14" name="Rectangle 13"/>
          <p:cNvSpPr/>
          <p:nvPr/>
        </p:nvSpPr>
        <p:spPr bwMode="auto">
          <a:xfrm>
            <a:off x="6172200" y="4419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3</a:t>
            </a:r>
          </a:p>
        </p:txBody>
      </p:sp>
      <p:sp>
        <p:nvSpPr>
          <p:cNvPr id="15" name="Rectangle 14"/>
          <p:cNvSpPr/>
          <p:nvPr/>
        </p:nvSpPr>
        <p:spPr bwMode="auto">
          <a:xfrm>
            <a:off x="3657600" y="4800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4</a:t>
            </a:r>
          </a:p>
        </p:txBody>
      </p:sp>
      <p:sp>
        <p:nvSpPr>
          <p:cNvPr id="16" name="Rectangle 15"/>
          <p:cNvSpPr/>
          <p:nvPr/>
        </p:nvSpPr>
        <p:spPr bwMode="auto">
          <a:xfrm>
            <a:off x="4495800" y="4800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5</a:t>
            </a:r>
          </a:p>
        </p:txBody>
      </p:sp>
      <p:sp>
        <p:nvSpPr>
          <p:cNvPr id="17" name="Rectangle 16"/>
          <p:cNvSpPr/>
          <p:nvPr/>
        </p:nvSpPr>
        <p:spPr bwMode="auto">
          <a:xfrm>
            <a:off x="5334000" y="4800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6</a:t>
            </a:r>
          </a:p>
        </p:txBody>
      </p:sp>
      <p:sp>
        <p:nvSpPr>
          <p:cNvPr id="18" name="Rectangle 17"/>
          <p:cNvSpPr/>
          <p:nvPr/>
        </p:nvSpPr>
        <p:spPr bwMode="auto">
          <a:xfrm>
            <a:off x="6172200" y="4800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7</a:t>
            </a:r>
          </a:p>
        </p:txBody>
      </p:sp>
      <p:sp>
        <p:nvSpPr>
          <p:cNvPr id="19" name="Rectangle 18"/>
          <p:cNvSpPr/>
          <p:nvPr/>
        </p:nvSpPr>
        <p:spPr bwMode="auto">
          <a:xfrm>
            <a:off x="3657600" y="5181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8</a:t>
            </a:r>
          </a:p>
        </p:txBody>
      </p:sp>
      <p:sp>
        <p:nvSpPr>
          <p:cNvPr id="20" name="Rectangle 19"/>
          <p:cNvSpPr/>
          <p:nvPr/>
        </p:nvSpPr>
        <p:spPr bwMode="auto">
          <a:xfrm>
            <a:off x="4495800" y="5181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9</a:t>
            </a:r>
          </a:p>
        </p:txBody>
      </p:sp>
      <p:sp>
        <p:nvSpPr>
          <p:cNvPr id="21" name="Rectangle 20"/>
          <p:cNvSpPr/>
          <p:nvPr/>
        </p:nvSpPr>
        <p:spPr bwMode="auto">
          <a:xfrm>
            <a:off x="5334000" y="5181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10</a:t>
            </a:r>
          </a:p>
        </p:txBody>
      </p:sp>
      <p:sp>
        <p:nvSpPr>
          <p:cNvPr id="22" name="Rectangle 21"/>
          <p:cNvSpPr/>
          <p:nvPr/>
        </p:nvSpPr>
        <p:spPr bwMode="auto">
          <a:xfrm>
            <a:off x="6172200" y="5181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11</a:t>
            </a:r>
          </a:p>
        </p:txBody>
      </p:sp>
      <p:sp>
        <p:nvSpPr>
          <p:cNvPr id="23" name="Rectangle 22"/>
          <p:cNvSpPr/>
          <p:nvPr/>
        </p:nvSpPr>
        <p:spPr bwMode="auto">
          <a:xfrm>
            <a:off x="3657600" y="5562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12</a:t>
            </a:r>
          </a:p>
        </p:txBody>
      </p:sp>
      <p:sp>
        <p:nvSpPr>
          <p:cNvPr id="24" name="Rectangle 23"/>
          <p:cNvSpPr/>
          <p:nvPr/>
        </p:nvSpPr>
        <p:spPr bwMode="auto">
          <a:xfrm>
            <a:off x="4495800" y="5562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13</a:t>
            </a:r>
          </a:p>
        </p:txBody>
      </p:sp>
      <p:sp>
        <p:nvSpPr>
          <p:cNvPr id="25" name="Rectangle 24"/>
          <p:cNvSpPr/>
          <p:nvPr/>
        </p:nvSpPr>
        <p:spPr bwMode="auto">
          <a:xfrm>
            <a:off x="5334000" y="5562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14</a:t>
            </a:r>
          </a:p>
        </p:txBody>
      </p:sp>
      <p:sp>
        <p:nvSpPr>
          <p:cNvPr id="26" name="Rectangle 25"/>
          <p:cNvSpPr/>
          <p:nvPr/>
        </p:nvSpPr>
        <p:spPr bwMode="auto">
          <a:xfrm>
            <a:off x="6172200" y="5562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15</a:t>
            </a:r>
          </a:p>
        </p:txBody>
      </p:sp>
      <p:cxnSp>
        <p:nvCxnSpPr>
          <p:cNvPr id="27" name="Straight Connector 26"/>
          <p:cNvCxnSpPr/>
          <p:nvPr/>
        </p:nvCxnSpPr>
        <p:spPr bwMode="auto">
          <a:xfrm>
            <a:off x="3886200" y="6096000"/>
            <a:ext cx="3048000" cy="1477"/>
          </a:xfrm>
          <a:prstGeom prst="line">
            <a:avLst/>
          </a:prstGeom>
          <a:noFill/>
          <a:ln w="88900" cap="rnd" cmpd="sng" algn="ctr">
            <a:solidFill>
              <a:srgbClr val="000000"/>
            </a:solidFill>
            <a:prstDash val="sysDot"/>
            <a:round/>
            <a:headEnd type="none" w="med" len="med"/>
            <a:tailEnd type="none" w="med" len="med"/>
          </a:ln>
          <a:effectLst/>
        </p:spPr>
      </p:cxnSp>
      <p:sp>
        <p:nvSpPr>
          <p:cNvPr id="28" name="Rectangle 27"/>
          <p:cNvSpPr/>
          <p:nvPr/>
        </p:nvSpPr>
        <p:spPr bwMode="auto">
          <a:xfrm>
            <a:off x="3657600" y="2895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7</a:t>
            </a:r>
          </a:p>
        </p:txBody>
      </p:sp>
      <p:sp>
        <p:nvSpPr>
          <p:cNvPr id="29" name="Rectangle 28"/>
          <p:cNvSpPr/>
          <p:nvPr/>
        </p:nvSpPr>
        <p:spPr bwMode="auto">
          <a:xfrm>
            <a:off x="4495800" y="2895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9</a:t>
            </a:r>
          </a:p>
        </p:txBody>
      </p:sp>
      <p:sp>
        <p:nvSpPr>
          <p:cNvPr id="30" name="Rectangle 29"/>
          <p:cNvSpPr/>
          <p:nvPr/>
        </p:nvSpPr>
        <p:spPr bwMode="auto">
          <a:xfrm>
            <a:off x="5334000" y="2895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14</a:t>
            </a:r>
          </a:p>
        </p:txBody>
      </p:sp>
      <p:sp>
        <p:nvSpPr>
          <p:cNvPr id="31" name="Rectangle 30"/>
          <p:cNvSpPr/>
          <p:nvPr/>
        </p:nvSpPr>
        <p:spPr bwMode="auto">
          <a:xfrm>
            <a:off x="6172200" y="2895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3</a:t>
            </a:r>
          </a:p>
        </p:txBody>
      </p:sp>
      <p:sp>
        <p:nvSpPr>
          <p:cNvPr id="32" name="TextBox 29"/>
          <p:cNvSpPr txBox="1"/>
          <p:nvPr/>
        </p:nvSpPr>
        <p:spPr>
          <a:xfrm>
            <a:off x="2388964" y="2819400"/>
            <a:ext cx="949299" cy="461665"/>
          </a:xfrm>
          <a:prstGeom prst="rect">
            <a:avLst/>
          </a:prstGeom>
          <a:noFill/>
        </p:spPr>
        <p:txBody>
          <a:bodyPr wrap="none" rtlCol="0">
            <a:spAutoFit/>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r>
              <a:rPr lang="en-US" dirty="0">
                <a:latin typeface="Calibri" pitchFamily="34" charset="0"/>
              </a:rPr>
              <a:t>Cache</a:t>
            </a:r>
          </a:p>
        </p:txBody>
      </p:sp>
      <p:sp>
        <p:nvSpPr>
          <p:cNvPr id="33" name="TextBox 30"/>
          <p:cNvSpPr txBox="1"/>
          <p:nvPr/>
        </p:nvSpPr>
        <p:spPr>
          <a:xfrm>
            <a:off x="2057400" y="4343400"/>
            <a:ext cx="1280863" cy="461665"/>
          </a:xfrm>
          <a:prstGeom prst="rect">
            <a:avLst/>
          </a:prstGeom>
          <a:noFill/>
        </p:spPr>
        <p:txBody>
          <a:bodyPr wrap="none" rtlCol="0">
            <a:spAutoFit/>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r>
              <a:rPr lang="en-US" dirty="0">
                <a:latin typeface="Calibri" pitchFamily="34" charset="0"/>
              </a:rPr>
              <a:t>Memory</a:t>
            </a:r>
          </a:p>
        </p:txBody>
      </p:sp>
      <p:sp>
        <p:nvSpPr>
          <p:cNvPr id="34" name="Rectangle 33"/>
          <p:cNvSpPr/>
          <p:nvPr/>
        </p:nvSpPr>
        <p:spPr bwMode="auto">
          <a:xfrm>
            <a:off x="5334000" y="2896331"/>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b="1" dirty="0">
                <a:solidFill>
                  <a:srgbClr val="000000"/>
                </a:solidFill>
                <a:latin typeface="Calibri" pitchFamily="34" charset="0"/>
              </a:rPr>
              <a:t>14</a:t>
            </a:r>
          </a:p>
        </p:txBody>
      </p:sp>
      <p:sp>
        <p:nvSpPr>
          <p:cNvPr id="36" name="Up-Down Arrow 35"/>
          <p:cNvSpPr/>
          <p:nvPr/>
        </p:nvSpPr>
        <p:spPr bwMode="auto">
          <a:xfrm>
            <a:off x="4953000" y="3339190"/>
            <a:ext cx="685800" cy="928009"/>
          </a:xfrm>
          <a:prstGeom prst="upDownArrow">
            <a:avLst/>
          </a:prstGeom>
          <a:solidFill>
            <a:srgbClr val="FFFFFF">
              <a:lumMod val="75000"/>
            </a:srgb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37" name="Rectangle 36"/>
          <p:cNvSpPr/>
          <p:nvPr/>
        </p:nvSpPr>
        <p:spPr bwMode="auto">
          <a:xfrm>
            <a:off x="4607984" y="1371600"/>
            <a:ext cx="1371600" cy="609600"/>
          </a:xfrm>
          <a:prstGeom prst="rect">
            <a:avLst/>
          </a:prstGeom>
          <a:solidFill>
            <a:srgbClr val="3333CC">
              <a:lumMod val="20000"/>
              <a:lumOff val="80000"/>
            </a:srgbClr>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0000"/>
                </a:solidFill>
                <a:effectLst/>
                <a:uLnTx/>
                <a:uFillTx/>
                <a:latin typeface="Calibri" pitchFamily="34" charset="0"/>
                <a:ea typeface="+mn-ea"/>
                <a:cs typeface="+mn-cs"/>
              </a:rPr>
              <a:t>CPU</a:t>
            </a: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2" name="Slide Number Placeholder 5">
            <a:extLst>
              <a:ext uri="{FF2B5EF4-FFF2-40B4-BE49-F238E27FC236}">
                <a16:creationId xmlns:a16="http://schemas.microsoft.com/office/drawing/2014/main" id="{B6164804-2E77-9C60-3A91-1CBF3C53633F}"/>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17</a:t>
            </a:fld>
            <a:endParaRPr lang="en-US" dirty="0"/>
          </a:p>
        </p:txBody>
      </p:sp>
    </p:spTree>
    <p:extLst>
      <p:ext uri="{BB962C8B-B14F-4D97-AF65-F5344CB8AC3E}">
        <p14:creationId xmlns:p14="http://schemas.microsoft.com/office/powerpoint/2010/main" val="2709123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5" name="Title 1"/>
          <p:cNvSpPr txBox="1">
            <a:spLocks/>
          </p:cNvSpPr>
          <p:nvPr>
            <p:custDataLst>
              <p:tags r:id="rId1"/>
            </p:custDataLst>
          </p:nvPr>
        </p:nvSpPr>
        <p:spPr>
          <a:xfrm>
            <a:off x="1117601" y="152400"/>
            <a:ext cx="9723967" cy="736600"/>
          </a:xfrm>
          <a:prstGeom prst="rect">
            <a:avLst/>
          </a:prstGeom>
        </p:spPr>
        <p:txBody>
          <a:bodyPr vert="horz" lIns="91440" tIns="45720" rIns="91440" bIns="45720" rtlCol="0" anchor="ctr">
            <a:normAutofit lnSpcReduction="10000"/>
          </a:bodyPr>
          <a:lstStyle>
            <a:lvl1pPr algn="ctr" defTabSz="457200" rtl="0" eaLnBrk="1" latinLnBrk="0" hangingPunct="1">
              <a:spcBef>
                <a:spcPct val="0"/>
              </a:spcBef>
              <a:buNone/>
              <a:defRPr sz="4400" kern="1200">
                <a:solidFill>
                  <a:srgbClr val="FF0000"/>
                </a:solidFill>
                <a:latin typeface="+mj-lt"/>
                <a:ea typeface="+mj-ea"/>
                <a:cs typeface="+mj-cs"/>
              </a:defRPr>
            </a:lvl1pPr>
          </a:lstStyle>
          <a:p>
            <a:r>
              <a:rPr lang="en-US"/>
              <a:t>General Cache Concepts:  </a:t>
            </a:r>
            <a:r>
              <a:rPr lang="en-US">
                <a:solidFill>
                  <a:srgbClr val="C00000"/>
                </a:solidFill>
              </a:rPr>
              <a:t>Hit</a:t>
            </a:r>
            <a:endParaRPr lang="en-US" dirty="0">
              <a:solidFill>
                <a:srgbClr val="C00000"/>
              </a:solidFill>
            </a:endParaRPr>
          </a:p>
        </p:txBody>
      </p:sp>
      <p:sp>
        <p:nvSpPr>
          <p:cNvPr id="6" name="Text Box 29"/>
          <p:cNvSpPr txBox="1">
            <a:spLocks noChangeArrowheads="1"/>
          </p:cNvSpPr>
          <p:nvPr>
            <p:custDataLst>
              <p:tags r:id="rId2"/>
            </p:custDataLst>
          </p:nvPr>
        </p:nvSpPr>
        <p:spPr bwMode="auto">
          <a:xfrm>
            <a:off x="7443759" y="1580884"/>
            <a:ext cx="2951940" cy="396135"/>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Data in block 14 is needed</a:t>
            </a:r>
          </a:p>
        </p:txBody>
      </p:sp>
      <p:sp>
        <p:nvSpPr>
          <p:cNvPr id="7" name="Text Box 29"/>
          <p:cNvSpPr txBox="1">
            <a:spLocks noChangeArrowheads="1"/>
          </p:cNvSpPr>
          <p:nvPr>
            <p:custDataLst>
              <p:tags r:id="rId3"/>
            </p:custDataLst>
          </p:nvPr>
        </p:nvSpPr>
        <p:spPr bwMode="auto">
          <a:xfrm>
            <a:off x="7460094" y="2209800"/>
            <a:ext cx="2279704" cy="697756"/>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Block 14 is in cache:</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i="1" dirty="0">
                <a:solidFill>
                  <a:srgbClr val="C00000"/>
                </a:solidFill>
                <a:latin typeface="Calibri" pitchFamily="34" charset="0"/>
              </a:rPr>
              <a:t>Hit!</a:t>
            </a:r>
            <a:endParaRPr lang="en-GB" sz="2000" b="1" i="1" dirty="0">
              <a:solidFill>
                <a:srgbClr val="C00000"/>
              </a:solidFill>
              <a:latin typeface="Calibri" pitchFamily="34" charset="0"/>
            </a:endParaRPr>
          </a:p>
        </p:txBody>
      </p:sp>
      <p:sp>
        <p:nvSpPr>
          <p:cNvPr id="8" name="Text Box 29"/>
          <p:cNvSpPr txBox="1">
            <a:spLocks noChangeArrowheads="1"/>
          </p:cNvSpPr>
          <p:nvPr>
            <p:custDataLst>
              <p:tags r:id="rId4"/>
            </p:custDataLst>
          </p:nvPr>
        </p:nvSpPr>
        <p:spPr bwMode="auto">
          <a:xfrm>
            <a:off x="7467601" y="3200401"/>
            <a:ext cx="5026674" cy="396135"/>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Data is loaded from cache into CPU register </a:t>
            </a:r>
          </a:p>
        </p:txBody>
      </p:sp>
      <p:sp>
        <p:nvSpPr>
          <p:cNvPr id="9" name="Up-Down Arrow 8"/>
          <p:cNvSpPr/>
          <p:nvPr/>
        </p:nvSpPr>
        <p:spPr bwMode="auto">
          <a:xfrm>
            <a:off x="4953000" y="1977019"/>
            <a:ext cx="685800" cy="779790"/>
          </a:xfrm>
          <a:prstGeom prst="upDownArrow">
            <a:avLst/>
          </a:prstGeom>
          <a:solidFill>
            <a:srgbClr val="FFFFFF">
              <a:lumMod val="75000"/>
            </a:srgb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10" name="Up-Down Arrow 9"/>
          <p:cNvSpPr/>
          <p:nvPr/>
        </p:nvSpPr>
        <p:spPr bwMode="auto">
          <a:xfrm>
            <a:off x="4953000" y="3339190"/>
            <a:ext cx="685800" cy="928009"/>
          </a:xfrm>
          <a:prstGeom prst="upDownArrow">
            <a:avLst/>
          </a:prstGeom>
          <a:solidFill>
            <a:srgbClr val="FFFFFF">
              <a:lumMod val="75000"/>
            </a:srgb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11" name="Rectangle 10"/>
          <p:cNvSpPr/>
          <p:nvPr/>
        </p:nvSpPr>
        <p:spPr bwMode="auto">
          <a:xfrm>
            <a:off x="3505200" y="4267200"/>
            <a:ext cx="3581400" cy="2057400"/>
          </a:xfrm>
          <a:prstGeom prst="rect">
            <a:avLst/>
          </a:prstGeom>
          <a:solidFill>
            <a:srgbClr val="3333CC">
              <a:lumMod val="20000"/>
              <a:lumOff val="80000"/>
            </a:srgbClr>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12" name="Rectangle 11"/>
          <p:cNvSpPr/>
          <p:nvPr/>
        </p:nvSpPr>
        <p:spPr bwMode="auto">
          <a:xfrm>
            <a:off x="3505200" y="2743200"/>
            <a:ext cx="3581400" cy="609600"/>
          </a:xfrm>
          <a:prstGeom prst="rect">
            <a:avLst/>
          </a:prstGeom>
          <a:solidFill>
            <a:srgbClr val="3333CC">
              <a:lumMod val="20000"/>
              <a:lumOff val="80000"/>
            </a:srgbClr>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13" name="Rectangle 12"/>
          <p:cNvSpPr/>
          <p:nvPr/>
        </p:nvSpPr>
        <p:spPr bwMode="auto">
          <a:xfrm>
            <a:off x="3657600" y="4419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0</a:t>
            </a:r>
          </a:p>
        </p:txBody>
      </p:sp>
      <p:sp>
        <p:nvSpPr>
          <p:cNvPr id="14" name="Rectangle 13"/>
          <p:cNvSpPr/>
          <p:nvPr/>
        </p:nvSpPr>
        <p:spPr bwMode="auto">
          <a:xfrm>
            <a:off x="4495800" y="4419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a:t>
            </a:r>
          </a:p>
        </p:txBody>
      </p:sp>
      <p:sp>
        <p:nvSpPr>
          <p:cNvPr id="15" name="Rectangle 14"/>
          <p:cNvSpPr/>
          <p:nvPr/>
        </p:nvSpPr>
        <p:spPr bwMode="auto">
          <a:xfrm>
            <a:off x="5334000" y="4419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2</a:t>
            </a:r>
          </a:p>
        </p:txBody>
      </p:sp>
      <p:sp>
        <p:nvSpPr>
          <p:cNvPr id="16" name="Rectangle 15"/>
          <p:cNvSpPr/>
          <p:nvPr/>
        </p:nvSpPr>
        <p:spPr bwMode="auto">
          <a:xfrm>
            <a:off x="6172200" y="4419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3</a:t>
            </a:r>
          </a:p>
        </p:txBody>
      </p:sp>
      <p:sp>
        <p:nvSpPr>
          <p:cNvPr id="17" name="Rectangle 16"/>
          <p:cNvSpPr/>
          <p:nvPr/>
        </p:nvSpPr>
        <p:spPr bwMode="auto">
          <a:xfrm>
            <a:off x="3657600" y="4800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4</a:t>
            </a:r>
          </a:p>
        </p:txBody>
      </p:sp>
      <p:sp>
        <p:nvSpPr>
          <p:cNvPr id="18" name="Rectangle 17"/>
          <p:cNvSpPr/>
          <p:nvPr/>
        </p:nvSpPr>
        <p:spPr bwMode="auto">
          <a:xfrm>
            <a:off x="4495800" y="4800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5</a:t>
            </a:r>
          </a:p>
        </p:txBody>
      </p:sp>
      <p:sp>
        <p:nvSpPr>
          <p:cNvPr id="19" name="Rectangle 18"/>
          <p:cNvSpPr/>
          <p:nvPr/>
        </p:nvSpPr>
        <p:spPr bwMode="auto">
          <a:xfrm>
            <a:off x="5334000" y="4800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6</a:t>
            </a:r>
          </a:p>
        </p:txBody>
      </p:sp>
      <p:sp>
        <p:nvSpPr>
          <p:cNvPr id="20" name="Rectangle 19"/>
          <p:cNvSpPr/>
          <p:nvPr/>
        </p:nvSpPr>
        <p:spPr bwMode="auto">
          <a:xfrm>
            <a:off x="6172200" y="4800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7</a:t>
            </a:r>
          </a:p>
        </p:txBody>
      </p:sp>
      <p:sp>
        <p:nvSpPr>
          <p:cNvPr id="21" name="Rectangle 20"/>
          <p:cNvSpPr/>
          <p:nvPr/>
        </p:nvSpPr>
        <p:spPr bwMode="auto">
          <a:xfrm>
            <a:off x="3657600" y="5181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8</a:t>
            </a:r>
          </a:p>
        </p:txBody>
      </p:sp>
      <p:sp>
        <p:nvSpPr>
          <p:cNvPr id="22" name="Rectangle 21"/>
          <p:cNvSpPr/>
          <p:nvPr/>
        </p:nvSpPr>
        <p:spPr bwMode="auto">
          <a:xfrm>
            <a:off x="4495800" y="5181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9</a:t>
            </a:r>
          </a:p>
        </p:txBody>
      </p:sp>
      <p:sp>
        <p:nvSpPr>
          <p:cNvPr id="23" name="Rectangle 22"/>
          <p:cNvSpPr/>
          <p:nvPr/>
        </p:nvSpPr>
        <p:spPr bwMode="auto">
          <a:xfrm>
            <a:off x="5334000" y="5181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10</a:t>
            </a:r>
          </a:p>
        </p:txBody>
      </p:sp>
      <p:sp>
        <p:nvSpPr>
          <p:cNvPr id="24" name="Rectangle 23"/>
          <p:cNvSpPr/>
          <p:nvPr/>
        </p:nvSpPr>
        <p:spPr bwMode="auto">
          <a:xfrm>
            <a:off x="6172200" y="5181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11</a:t>
            </a:r>
          </a:p>
        </p:txBody>
      </p:sp>
      <p:sp>
        <p:nvSpPr>
          <p:cNvPr id="25" name="Rectangle 24"/>
          <p:cNvSpPr/>
          <p:nvPr/>
        </p:nvSpPr>
        <p:spPr bwMode="auto">
          <a:xfrm>
            <a:off x="3657600" y="5562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12</a:t>
            </a:r>
          </a:p>
        </p:txBody>
      </p:sp>
      <p:sp>
        <p:nvSpPr>
          <p:cNvPr id="26" name="Rectangle 25"/>
          <p:cNvSpPr/>
          <p:nvPr/>
        </p:nvSpPr>
        <p:spPr bwMode="auto">
          <a:xfrm>
            <a:off x="4495800" y="5562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13</a:t>
            </a:r>
          </a:p>
        </p:txBody>
      </p:sp>
      <p:sp>
        <p:nvSpPr>
          <p:cNvPr id="27" name="Rectangle 26"/>
          <p:cNvSpPr/>
          <p:nvPr/>
        </p:nvSpPr>
        <p:spPr bwMode="auto">
          <a:xfrm>
            <a:off x="5334000" y="5562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14</a:t>
            </a:r>
          </a:p>
        </p:txBody>
      </p:sp>
      <p:sp>
        <p:nvSpPr>
          <p:cNvPr id="28" name="Rectangle 27"/>
          <p:cNvSpPr/>
          <p:nvPr/>
        </p:nvSpPr>
        <p:spPr bwMode="auto">
          <a:xfrm>
            <a:off x="6172200" y="5562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15</a:t>
            </a:r>
          </a:p>
        </p:txBody>
      </p:sp>
      <p:cxnSp>
        <p:nvCxnSpPr>
          <p:cNvPr id="29" name="Straight Connector 28"/>
          <p:cNvCxnSpPr/>
          <p:nvPr/>
        </p:nvCxnSpPr>
        <p:spPr bwMode="auto">
          <a:xfrm>
            <a:off x="3886200" y="6096000"/>
            <a:ext cx="3048000" cy="1477"/>
          </a:xfrm>
          <a:prstGeom prst="line">
            <a:avLst/>
          </a:prstGeom>
          <a:noFill/>
          <a:ln w="88900" cap="rnd" cmpd="sng" algn="ctr">
            <a:solidFill>
              <a:srgbClr val="000000"/>
            </a:solidFill>
            <a:prstDash val="sysDot"/>
            <a:round/>
            <a:headEnd type="none" w="med" len="med"/>
            <a:tailEnd type="none" w="med" len="med"/>
          </a:ln>
          <a:effectLst/>
        </p:spPr>
      </p:cxnSp>
      <p:sp>
        <p:nvSpPr>
          <p:cNvPr id="30" name="Rectangle 29"/>
          <p:cNvSpPr/>
          <p:nvPr/>
        </p:nvSpPr>
        <p:spPr bwMode="auto">
          <a:xfrm>
            <a:off x="3657600" y="2895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7</a:t>
            </a:r>
          </a:p>
        </p:txBody>
      </p:sp>
      <p:sp>
        <p:nvSpPr>
          <p:cNvPr id="31" name="Rectangle 30"/>
          <p:cNvSpPr/>
          <p:nvPr/>
        </p:nvSpPr>
        <p:spPr bwMode="auto">
          <a:xfrm>
            <a:off x="4495800" y="2895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9</a:t>
            </a:r>
          </a:p>
        </p:txBody>
      </p:sp>
      <p:sp>
        <p:nvSpPr>
          <p:cNvPr id="32" name="Rectangle 31"/>
          <p:cNvSpPr/>
          <p:nvPr/>
        </p:nvSpPr>
        <p:spPr bwMode="auto">
          <a:xfrm>
            <a:off x="5334000" y="2895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14</a:t>
            </a:r>
          </a:p>
        </p:txBody>
      </p:sp>
      <p:sp>
        <p:nvSpPr>
          <p:cNvPr id="33" name="Rectangle 32"/>
          <p:cNvSpPr/>
          <p:nvPr/>
        </p:nvSpPr>
        <p:spPr bwMode="auto">
          <a:xfrm>
            <a:off x="6172200" y="2895600"/>
            <a:ext cx="762000" cy="304800"/>
          </a:xfrm>
          <a:prstGeom prst="rect">
            <a:avLst/>
          </a:prstGeom>
          <a:solidFill>
            <a:srgbClr val="FFFFFF"/>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3</a:t>
            </a:r>
          </a:p>
        </p:txBody>
      </p:sp>
      <p:sp>
        <p:nvSpPr>
          <p:cNvPr id="34" name="TextBox 29"/>
          <p:cNvSpPr txBox="1"/>
          <p:nvPr/>
        </p:nvSpPr>
        <p:spPr>
          <a:xfrm>
            <a:off x="2388964" y="2819400"/>
            <a:ext cx="949299" cy="461665"/>
          </a:xfrm>
          <a:prstGeom prst="rect">
            <a:avLst/>
          </a:prstGeom>
          <a:noFill/>
        </p:spPr>
        <p:txBody>
          <a:bodyPr wrap="none" rtlCol="0">
            <a:spAutoFit/>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r>
              <a:rPr lang="en-US" dirty="0">
                <a:latin typeface="Calibri" pitchFamily="34" charset="0"/>
              </a:rPr>
              <a:t>Cache</a:t>
            </a:r>
          </a:p>
        </p:txBody>
      </p:sp>
      <p:sp>
        <p:nvSpPr>
          <p:cNvPr id="35" name="TextBox 30"/>
          <p:cNvSpPr txBox="1"/>
          <p:nvPr/>
        </p:nvSpPr>
        <p:spPr>
          <a:xfrm>
            <a:off x="2057400" y="4343400"/>
            <a:ext cx="1280863" cy="461665"/>
          </a:xfrm>
          <a:prstGeom prst="rect">
            <a:avLst/>
          </a:prstGeom>
          <a:noFill/>
        </p:spPr>
        <p:txBody>
          <a:bodyPr wrap="none" rtlCol="0">
            <a:spAutoFit/>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r>
              <a:rPr lang="en-US" dirty="0">
                <a:latin typeface="Calibri" pitchFamily="34" charset="0"/>
              </a:rPr>
              <a:t>Memory</a:t>
            </a:r>
          </a:p>
        </p:txBody>
      </p:sp>
      <p:sp>
        <p:nvSpPr>
          <p:cNvPr id="36" name="Rectangle 35"/>
          <p:cNvSpPr/>
          <p:nvPr/>
        </p:nvSpPr>
        <p:spPr>
          <a:xfrm>
            <a:off x="5597373" y="2090326"/>
            <a:ext cx="1184427" cy="338554"/>
          </a:xfrm>
          <a:prstGeom prst="rect">
            <a:avLst/>
          </a:prstGeom>
        </p:spPr>
        <p:txBody>
          <a:bodyPr wrap="none">
            <a:spAutoFit/>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algn="ctr"/>
            <a:r>
              <a:rPr lang="en-US" sz="1600" dirty="0">
                <a:latin typeface="Calibri" pitchFamily="34" charset="0"/>
              </a:rPr>
              <a:t>Request: 14</a:t>
            </a:r>
          </a:p>
        </p:txBody>
      </p:sp>
      <p:sp>
        <p:nvSpPr>
          <p:cNvPr id="37" name="Rectangle 36"/>
          <p:cNvSpPr/>
          <p:nvPr/>
        </p:nvSpPr>
        <p:spPr bwMode="auto">
          <a:xfrm>
            <a:off x="5334000" y="2896331"/>
            <a:ext cx="762000" cy="304800"/>
          </a:xfrm>
          <a:prstGeom prst="rect">
            <a:avLst/>
          </a:prstGeom>
          <a:solidFill>
            <a:srgbClr val="FF9999"/>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pitchFamily="34" charset="0"/>
                <a:ea typeface="+mn-ea"/>
                <a:cs typeface="+mn-cs"/>
              </a:rPr>
              <a:t>14</a:t>
            </a:r>
          </a:p>
        </p:txBody>
      </p:sp>
      <p:sp>
        <p:nvSpPr>
          <p:cNvPr id="38" name="Rectangle 37"/>
          <p:cNvSpPr/>
          <p:nvPr/>
        </p:nvSpPr>
        <p:spPr bwMode="auto">
          <a:xfrm>
            <a:off x="4607984" y="1371600"/>
            <a:ext cx="1371600" cy="609600"/>
          </a:xfrm>
          <a:prstGeom prst="rect">
            <a:avLst/>
          </a:prstGeom>
          <a:solidFill>
            <a:srgbClr val="3333CC">
              <a:lumMod val="20000"/>
              <a:lumOff val="80000"/>
            </a:srgbClr>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0000"/>
                </a:solidFill>
                <a:effectLst/>
                <a:uLnTx/>
                <a:uFillTx/>
                <a:latin typeface="Calibri" pitchFamily="34" charset="0"/>
                <a:ea typeface="+mn-ea"/>
                <a:cs typeface="+mn-cs"/>
              </a:rPr>
              <a:t>CPU</a:t>
            </a: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3" name="Slide Number Placeholder 5">
            <a:extLst>
              <a:ext uri="{FF2B5EF4-FFF2-40B4-BE49-F238E27FC236}">
                <a16:creationId xmlns:a16="http://schemas.microsoft.com/office/drawing/2014/main" id="{82D94D55-E040-D412-2BEE-927C62207410}"/>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18</a:t>
            </a:fld>
            <a:endParaRPr lang="en-US" dirty="0"/>
          </a:p>
        </p:txBody>
      </p:sp>
    </p:spTree>
    <p:extLst>
      <p:ext uri="{BB962C8B-B14F-4D97-AF65-F5344CB8AC3E}">
        <p14:creationId xmlns:p14="http://schemas.microsoft.com/office/powerpoint/2010/main" val="3593870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2807485"/>
            <a:ext cx="10972800" cy="2111395"/>
          </a:xfrm>
        </p:spPr>
        <p:txBody>
          <a:bodyPr/>
          <a:lstStyle/>
          <a:p>
            <a:endParaRPr lang="en-US" dirty="0"/>
          </a:p>
        </p:txBody>
      </p:sp>
      <p:sp>
        <p:nvSpPr>
          <p:cNvPr id="7" name="Title 1"/>
          <p:cNvSpPr txBox="1">
            <a:spLocks/>
          </p:cNvSpPr>
          <p:nvPr>
            <p:custDataLst>
              <p:tags r:id="rId1"/>
            </p:custDataLst>
          </p:nvPr>
        </p:nvSpPr>
        <p:spPr>
          <a:xfrm>
            <a:off x="1117600" y="162812"/>
            <a:ext cx="9723967" cy="736600"/>
          </a:xfrm>
          <a:prstGeom prst="rect">
            <a:avLst/>
          </a:prstGeom>
        </p:spPr>
        <p:txBody>
          <a:bodyPr vert="horz" lIns="91440" tIns="45720" rIns="91440" bIns="45720" rtlCol="0" anchor="ctr">
            <a:normAutofit lnSpcReduction="10000"/>
          </a:bodyPr>
          <a:lstStyle>
            <a:lvl1pPr algn="ctr" defTabSz="457200" rtl="0" eaLnBrk="1" latinLnBrk="0" hangingPunct="1">
              <a:spcBef>
                <a:spcPct val="0"/>
              </a:spcBef>
              <a:buNone/>
              <a:defRPr sz="4400" kern="1200">
                <a:solidFill>
                  <a:srgbClr val="FF0000"/>
                </a:solidFill>
                <a:latin typeface="+mj-lt"/>
                <a:ea typeface="+mj-ea"/>
                <a:cs typeface="+mj-cs"/>
              </a:defRPr>
            </a:lvl1pPr>
          </a:lstStyle>
          <a:p>
            <a:r>
              <a:rPr lang="en-US"/>
              <a:t>General Cache Concepts:  </a:t>
            </a:r>
            <a:r>
              <a:rPr lang="en-US">
                <a:solidFill>
                  <a:srgbClr val="C00000"/>
                </a:solidFill>
              </a:rPr>
              <a:t>Miss</a:t>
            </a:r>
            <a:endParaRPr lang="en-US" dirty="0">
              <a:solidFill>
                <a:srgbClr val="C00000"/>
              </a:solidFill>
            </a:endParaRPr>
          </a:p>
        </p:txBody>
      </p:sp>
      <p:sp>
        <p:nvSpPr>
          <p:cNvPr id="8" name="Rectangle 7"/>
          <p:cNvSpPr/>
          <p:nvPr>
            <p:custDataLst>
              <p:tags r:id="rId2"/>
            </p:custDataLst>
          </p:nvPr>
        </p:nvSpPr>
        <p:spPr bwMode="auto">
          <a:xfrm>
            <a:off x="3429000" y="4267200"/>
            <a:ext cx="3581400" cy="2057400"/>
          </a:xfrm>
          <a:prstGeom prst="rect">
            <a:avLst/>
          </a:prstGeom>
          <a:solidFill>
            <a:srgbClr val="3333CC">
              <a:lumMod val="20000"/>
              <a:lumOff val="80000"/>
            </a:srgbClr>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endParaRPr lang="en-US" sz="2400" b="1" dirty="0">
              <a:solidFill>
                <a:srgbClr val="000000"/>
              </a:solidFill>
              <a:latin typeface="Calibri" pitchFamily="34" charset="0"/>
            </a:endParaRPr>
          </a:p>
        </p:txBody>
      </p:sp>
      <p:sp>
        <p:nvSpPr>
          <p:cNvPr id="9" name="Rectangle 8"/>
          <p:cNvSpPr/>
          <p:nvPr>
            <p:custDataLst>
              <p:tags r:id="rId3"/>
            </p:custDataLst>
          </p:nvPr>
        </p:nvSpPr>
        <p:spPr bwMode="auto">
          <a:xfrm>
            <a:off x="3429000" y="2743200"/>
            <a:ext cx="3581400" cy="609600"/>
          </a:xfrm>
          <a:prstGeom prst="rect">
            <a:avLst/>
          </a:prstGeom>
          <a:solidFill>
            <a:srgbClr val="3333CC">
              <a:lumMod val="20000"/>
              <a:lumOff val="80000"/>
            </a:srgbClr>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endParaRPr lang="en-US" sz="2400" b="1" dirty="0">
              <a:solidFill>
                <a:srgbClr val="000000"/>
              </a:solidFill>
              <a:latin typeface="Calibri" pitchFamily="34" charset="0"/>
            </a:endParaRPr>
          </a:p>
        </p:txBody>
      </p:sp>
      <p:sp>
        <p:nvSpPr>
          <p:cNvPr id="10" name="Rectangle 9"/>
          <p:cNvSpPr/>
          <p:nvPr>
            <p:custDataLst>
              <p:tags r:id="rId4"/>
            </p:custDataLst>
          </p:nvPr>
        </p:nvSpPr>
        <p:spPr bwMode="auto">
          <a:xfrm>
            <a:off x="3581400" y="4419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0</a:t>
            </a:r>
          </a:p>
        </p:txBody>
      </p:sp>
      <p:sp>
        <p:nvSpPr>
          <p:cNvPr id="11" name="Rectangle 10"/>
          <p:cNvSpPr/>
          <p:nvPr>
            <p:custDataLst>
              <p:tags r:id="rId5"/>
            </p:custDataLst>
          </p:nvPr>
        </p:nvSpPr>
        <p:spPr bwMode="auto">
          <a:xfrm>
            <a:off x="4419600" y="4419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a:t>
            </a:r>
          </a:p>
        </p:txBody>
      </p:sp>
      <p:sp>
        <p:nvSpPr>
          <p:cNvPr id="12" name="Rectangle 11"/>
          <p:cNvSpPr/>
          <p:nvPr>
            <p:custDataLst>
              <p:tags r:id="rId6"/>
            </p:custDataLst>
          </p:nvPr>
        </p:nvSpPr>
        <p:spPr bwMode="auto">
          <a:xfrm>
            <a:off x="5257800" y="4419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2</a:t>
            </a:r>
          </a:p>
        </p:txBody>
      </p:sp>
      <p:sp>
        <p:nvSpPr>
          <p:cNvPr id="13" name="Rectangle 12"/>
          <p:cNvSpPr/>
          <p:nvPr>
            <p:custDataLst>
              <p:tags r:id="rId7"/>
            </p:custDataLst>
          </p:nvPr>
        </p:nvSpPr>
        <p:spPr bwMode="auto">
          <a:xfrm>
            <a:off x="6096000" y="4419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3</a:t>
            </a:r>
          </a:p>
        </p:txBody>
      </p:sp>
      <p:sp>
        <p:nvSpPr>
          <p:cNvPr id="14" name="Rectangle 13"/>
          <p:cNvSpPr/>
          <p:nvPr>
            <p:custDataLst>
              <p:tags r:id="rId8"/>
            </p:custDataLst>
          </p:nvPr>
        </p:nvSpPr>
        <p:spPr bwMode="auto">
          <a:xfrm>
            <a:off x="3581400" y="4800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4</a:t>
            </a:r>
          </a:p>
        </p:txBody>
      </p:sp>
      <p:sp>
        <p:nvSpPr>
          <p:cNvPr id="15" name="Rectangle 14"/>
          <p:cNvSpPr/>
          <p:nvPr>
            <p:custDataLst>
              <p:tags r:id="rId9"/>
            </p:custDataLst>
          </p:nvPr>
        </p:nvSpPr>
        <p:spPr bwMode="auto">
          <a:xfrm>
            <a:off x="4419600" y="4800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5</a:t>
            </a:r>
          </a:p>
        </p:txBody>
      </p:sp>
      <p:sp>
        <p:nvSpPr>
          <p:cNvPr id="16" name="Rectangle 15"/>
          <p:cNvSpPr/>
          <p:nvPr>
            <p:custDataLst>
              <p:tags r:id="rId10"/>
            </p:custDataLst>
          </p:nvPr>
        </p:nvSpPr>
        <p:spPr bwMode="auto">
          <a:xfrm>
            <a:off x="5257800" y="4800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6</a:t>
            </a:r>
          </a:p>
        </p:txBody>
      </p:sp>
      <p:sp>
        <p:nvSpPr>
          <p:cNvPr id="17" name="Rectangle 16"/>
          <p:cNvSpPr/>
          <p:nvPr>
            <p:custDataLst>
              <p:tags r:id="rId11"/>
            </p:custDataLst>
          </p:nvPr>
        </p:nvSpPr>
        <p:spPr bwMode="auto">
          <a:xfrm>
            <a:off x="6096000" y="4800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7</a:t>
            </a:r>
          </a:p>
        </p:txBody>
      </p:sp>
      <p:sp>
        <p:nvSpPr>
          <p:cNvPr id="18" name="Rectangle 17"/>
          <p:cNvSpPr/>
          <p:nvPr>
            <p:custDataLst>
              <p:tags r:id="rId12"/>
            </p:custDataLst>
          </p:nvPr>
        </p:nvSpPr>
        <p:spPr bwMode="auto">
          <a:xfrm>
            <a:off x="3581400" y="5181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8</a:t>
            </a:r>
          </a:p>
        </p:txBody>
      </p:sp>
      <p:sp>
        <p:nvSpPr>
          <p:cNvPr id="19" name="Rectangle 18"/>
          <p:cNvSpPr/>
          <p:nvPr>
            <p:custDataLst>
              <p:tags r:id="rId13"/>
            </p:custDataLst>
          </p:nvPr>
        </p:nvSpPr>
        <p:spPr bwMode="auto">
          <a:xfrm>
            <a:off x="4419600" y="5181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9</a:t>
            </a:r>
          </a:p>
        </p:txBody>
      </p:sp>
      <p:sp>
        <p:nvSpPr>
          <p:cNvPr id="20" name="Rectangle 19"/>
          <p:cNvSpPr/>
          <p:nvPr>
            <p:custDataLst>
              <p:tags r:id="rId14"/>
            </p:custDataLst>
          </p:nvPr>
        </p:nvSpPr>
        <p:spPr bwMode="auto">
          <a:xfrm>
            <a:off x="5257800" y="5181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10</a:t>
            </a:r>
          </a:p>
        </p:txBody>
      </p:sp>
      <p:sp>
        <p:nvSpPr>
          <p:cNvPr id="21" name="Rectangle 20"/>
          <p:cNvSpPr/>
          <p:nvPr>
            <p:custDataLst>
              <p:tags r:id="rId15"/>
            </p:custDataLst>
          </p:nvPr>
        </p:nvSpPr>
        <p:spPr bwMode="auto">
          <a:xfrm>
            <a:off x="6096000" y="5181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11</a:t>
            </a:r>
          </a:p>
        </p:txBody>
      </p:sp>
      <p:sp>
        <p:nvSpPr>
          <p:cNvPr id="22" name="Rectangle 21"/>
          <p:cNvSpPr/>
          <p:nvPr>
            <p:custDataLst>
              <p:tags r:id="rId16"/>
            </p:custDataLst>
          </p:nvPr>
        </p:nvSpPr>
        <p:spPr bwMode="auto">
          <a:xfrm>
            <a:off x="3581400" y="5562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12</a:t>
            </a:r>
          </a:p>
        </p:txBody>
      </p:sp>
      <p:sp>
        <p:nvSpPr>
          <p:cNvPr id="23" name="Rectangle 22"/>
          <p:cNvSpPr/>
          <p:nvPr>
            <p:custDataLst>
              <p:tags r:id="rId17"/>
            </p:custDataLst>
          </p:nvPr>
        </p:nvSpPr>
        <p:spPr bwMode="auto">
          <a:xfrm>
            <a:off x="4419600" y="5562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13</a:t>
            </a:r>
          </a:p>
        </p:txBody>
      </p:sp>
      <p:sp>
        <p:nvSpPr>
          <p:cNvPr id="24" name="Rectangle 23"/>
          <p:cNvSpPr/>
          <p:nvPr>
            <p:custDataLst>
              <p:tags r:id="rId18"/>
            </p:custDataLst>
          </p:nvPr>
        </p:nvSpPr>
        <p:spPr bwMode="auto">
          <a:xfrm>
            <a:off x="5257800" y="5562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14</a:t>
            </a:r>
          </a:p>
        </p:txBody>
      </p:sp>
      <p:sp>
        <p:nvSpPr>
          <p:cNvPr id="25" name="Rectangle 24"/>
          <p:cNvSpPr/>
          <p:nvPr>
            <p:custDataLst>
              <p:tags r:id="rId19"/>
            </p:custDataLst>
          </p:nvPr>
        </p:nvSpPr>
        <p:spPr bwMode="auto">
          <a:xfrm>
            <a:off x="6096000" y="5562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15</a:t>
            </a:r>
          </a:p>
        </p:txBody>
      </p:sp>
      <p:cxnSp>
        <p:nvCxnSpPr>
          <p:cNvPr id="26" name="Straight Connector 25"/>
          <p:cNvCxnSpPr/>
          <p:nvPr>
            <p:custDataLst>
              <p:tags r:id="rId20"/>
            </p:custDataLst>
          </p:nvPr>
        </p:nvCxnSpPr>
        <p:spPr bwMode="auto">
          <a:xfrm>
            <a:off x="3810000" y="6096001"/>
            <a:ext cx="3048000" cy="1477"/>
          </a:xfrm>
          <a:prstGeom prst="line">
            <a:avLst/>
          </a:prstGeom>
          <a:noFill/>
          <a:ln w="88900" cap="rnd" cmpd="sng" algn="ctr">
            <a:solidFill>
              <a:schemeClr val="tx1"/>
            </a:solidFill>
            <a:prstDash val="sysDot"/>
            <a:round/>
            <a:headEnd type="none" w="med" len="med"/>
            <a:tailEnd type="none" w="med" len="med"/>
          </a:ln>
          <a:effectLst/>
        </p:spPr>
      </p:cxnSp>
      <p:sp>
        <p:nvSpPr>
          <p:cNvPr id="27" name="Rectangle 26"/>
          <p:cNvSpPr/>
          <p:nvPr>
            <p:custDataLst>
              <p:tags r:id="rId21"/>
            </p:custDataLst>
          </p:nvPr>
        </p:nvSpPr>
        <p:spPr bwMode="auto">
          <a:xfrm>
            <a:off x="3581400" y="2895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7</a:t>
            </a:r>
          </a:p>
        </p:txBody>
      </p:sp>
      <p:sp>
        <p:nvSpPr>
          <p:cNvPr id="28" name="Rectangle 27"/>
          <p:cNvSpPr/>
          <p:nvPr>
            <p:custDataLst>
              <p:tags r:id="rId22"/>
            </p:custDataLst>
          </p:nvPr>
        </p:nvSpPr>
        <p:spPr bwMode="auto">
          <a:xfrm>
            <a:off x="4419600" y="2895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9</a:t>
            </a:r>
          </a:p>
        </p:txBody>
      </p:sp>
      <p:sp>
        <p:nvSpPr>
          <p:cNvPr id="29" name="Rectangle 28"/>
          <p:cNvSpPr/>
          <p:nvPr>
            <p:custDataLst>
              <p:tags r:id="rId23"/>
            </p:custDataLst>
          </p:nvPr>
        </p:nvSpPr>
        <p:spPr bwMode="auto">
          <a:xfrm>
            <a:off x="5257800" y="2895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14</a:t>
            </a:r>
          </a:p>
        </p:txBody>
      </p:sp>
      <p:sp>
        <p:nvSpPr>
          <p:cNvPr id="30" name="Rectangle 29"/>
          <p:cNvSpPr/>
          <p:nvPr>
            <p:custDataLst>
              <p:tags r:id="rId24"/>
            </p:custDataLst>
          </p:nvPr>
        </p:nvSpPr>
        <p:spPr bwMode="auto">
          <a:xfrm>
            <a:off x="6096000" y="2895600"/>
            <a:ext cx="762000" cy="304800"/>
          </a:xfrm>
          <a:prstGeom prst="rect">
            <a:avLst/>
          </a:prstGeom>
          <a:solidFill>
            <a:schemeClr val="bg1"/>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3</a:t>
            </a:r>
          </a:p>
        </p:txBody>
      </p:sp>
      <p:sp>
        <p:nvSpPr>
          <p:cNvPr id="31" name="TextBox 30"/>
          <p:cNvSpPr txBox="1"/>
          <p:nvPr>
            <p:custDataLst>
              <p:tags r:id="rId25"/>
            </p:custDataLst>
          </p:nvPr>
        </p:nvSpPr>
        <p:spPr>
          <a:xfrm>
            <a:off x="2312764" y="2819400"/>
            <a:ext cx="753732" cy="369332"/>
          </a:xfrm>
          <a:prstGeom prst="rect">
            <a:avLst/>
          </a:prstGeom>
          <a:noFill/>
        </p:spPr>
        <p:txBody>
          <a:bodyPr wrap="none" rtlCol="0">
            <a:spAutoFit/>
          </a:bodyPr>
          <a:lstStyle/>
          <a:p>
            <a:r>
              <a:rPr lang="en-US" dirty="0">
                <a:latin typeface="Calibri" pitchFamily="34" charset="0"/>
              </a:rPr>
              <a:t>Cache</a:t>
            </a:r>
          </a:p>
        </p:txBody>
      </p:sp>
      <p:sp>
        <p:nvSpPr>
          <p:cNvPr id="32" name="TextBox 31"/>
          <p:cNvSpPr txBox="1"/>
          <p:nvPr>
            <p:custDataLst>
              <p:tags r:id="rId26"/>
            </p:custDataLst>
          </p:nvPr>
        </p:nvSpPr>
        <p:spPr>
          <a:xfrm>
            <a:off x="1981201" y="4343400"/>
            <a:ext cx="988925" cy="369332"/>
          </a:xfrm>
          <a:prstGeom prst="rect">
            <a:avLst/>
          </a:prstGeom>
          <a:noFill/>
        </p:spPr>
        <p:txBody>
          <a:bodyPr wrap="none" rtlCol="0">
            <a:spAutoFit/>
          </a:bodyPr>
          <a:lstStyle/>
          <a:p>
            <a:r>
              <a:rPr lang="en-US" dirty="0">
                <a:latin typeface="Calibri" pitchFamily="34" charset="0"/>
              </a:rPr>
              <a:t>Memory</a:t>
            </a:r>
          </a:p>
        </p:txBody>
      </p:sp>
      <p:sp>
        <p:nvSpPr>
          <p:cNvPr id="33" name="Text Box 29"/>
          <p:cNvSpPr txBox="1">
            <a:spLocks noChangeArrowheads="1"/>
          </p:cNvSpPr>
          <p:nvPr>
            <p:custDataLst>
              <p:tags r:id="rId27"/>
            </p:custDataLst>
          </p:nvPr>
        </p:nvSpPr>
        <p:spPr bwMode="auto">
          <a:xfrm>
            <a:off x="7443759" y="1580884"/>
            <a:ext cx="2951940" cy="396135"/>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Data in block 12 is needed</a:t>
            </a:r>
          </a:p>
        </p:txBody>
      </p:sp>
      <p:sp>
        <p:nvSpPr>
          <p:cNvPr id="34" name="Rectangle 33"/>
          <p:cNvSpPr/>
          <p:nvPr>
            <p:custDataLst>
              <p:tags r:id="rId28"/>
            </p:custDataLst>
          </p:nvPr>
        </p:nvSpPr>
        <p:spPr>
          <a:xfrm>
            <a:off x="5600328" y="2204262"/>
            <a:ext cx="1184428" cy="157938"/>
          </a:xfrm>
          <a:prstGeom prst="rect">
            <a:avLst/>
          </a:prstGeom>
        </p:spPr>
        <p:txBody>
          <a:bodyPr wrap="none">
            <a:spAutoFit/>
          </a:bodyPr>
          <a:lstStyle/>
          <a:p>
            <a:pPr algn="ctr"/>
            <a:r>
              <a:rPr lang="en-US" sz="1600" dirty="0">
                <a:latin typeface="Calibri" pitchFamily="34" charset="0"/>
              </a:rPr>
              <a:t>Request: 12</a:t>
            </a:r>
          </a:p>
        </p:txBody>
      </p:sp>
      <p:sp>
        <p:nvSpPr>
          <p:cNvPr id="35" name="Text Box 29"/>
          <p:cNvSpPr txBox="1">
            <a:spLocks noChangeArrowheads="1"/>
          </p:cNvSpPr>
          <p:nvPr>
            <p:custDataLst>
              <p:tags r:id="rId29"/>
            </p:custDataLst>
          </p:nvPr>
        </p:nvSpPr>
        <p:spPr bwMode="auto">
          <a:xfrm>
            <a:off x="7460095" y="2209800"/>
            <a:ext cx="2694882" cy="697756"/>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Block 12 is not in cache:</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solidFill>
                  <a:srgbClr val="C00000"/>
                </a:solidFill>
                <a:latin typeface="Calibri" pitchFamily="34" charset="0"/>
              </a:rPr>
              <a:t>Miss!</a:t>
            </a:r>
          </a:p>
        </p:txBody>
      </p:sp>
      <p:sp>
        <p:nvSpPr>
          <p:cNvPr id="36" name="Text Box 29"/>
          <p:cNvSpPr txBox="1">
            <a:spLocks noChangeArrowheads="1"/>
          </p:cNvSpPr>
          <p:nvPr>
            <p:custDataLst>
              <p:tags r:id="rId30"/>
            </p:custDataLst>
          </p:nvPr>
        </p:nvSpPr>
        <p:spPr bwMode="auto">
          <a:xfrm>
            <a:off x="7467601" y="3200400"/>
            <a:ext cx="2710207" cy="697756"/>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Block 12 is fetched from</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i="1" dirty="0">
                <a:latin typeface="Calibri" pitchFamily="34" charset="0"/>
              </a:rPr>
              <a:t>memory</a:t>
            </a:r>
            <a:endParaRPr lang="en-GB" sz="2000" b="1" i="1" dirty="0">
              <a:latin typeface="Calibri" pitchFamily="34" charset="0"/>
            </a:endParaRPr>
          </a:p>
        </p:txBody>
      </p:sp>
      <p:sp>
        <p:nvSpPr>
          <p:cNvPr id="37" name="Rectangle 36"/>
          <p:cNvSpPr/>
          <p:nvPr>
            <p:custDataLst>
              <p:tags r:id="rId31"/>
            </p:custDataLst>
          </p:nvPr>
        </p:nvSpPr>
        <p:spPr>
          <a:xfrm>
            <a:off x="5521172" y="3395246"/>
            <a:ext cx="1184428" cy="338554"/>
          </a:xfrm>
          <a:prstGeom prst="rect">
            <a:avLst/>
          </a:prstGeom>
        </p:spPr>
        <p:txBody>
          <a:bodyPr wrap="none">
            <a:spAutoFit/>
          </a:bodyPr>
          <a:lstStyle/>
          <a:p>
            <a:pPr algn="ctr"/>
            <a:r>
              <a:rPr lang="en-US" sz="1600" dirty="0">
                <a:latin typeface="Calibri" pitchFamily="34" charset="0"/>
              </a:rPr>
              <a:t>Request: 12</a:t>
            </a:r>
          </a:p>
        </p:txBody>
      </p:sp>
      <p:sp>
        <p:nvSpPr>
          <p:cNvPr id="38" name="Rectangle 37"/>
          <p:cNvSpPr/>
          <p:nvPr>
            <p:custDataLst>
              <p:tags r:id="rId32"/>
            </p:custDataLst>
          </p:nvPr>
        </p:nvSpPr>
        <p:spPr bwMode="auto">
          <a:xfrm>
            <a:off x="3581400" y="5562600"/>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12</a:t>
            </a:r>
          </a:p>
        </p:txBody>
      </p:sp>
      <p:sp>
        <p:nvSpPr>
          <p:cNvPr id="39" name="Rectangle 38"/>
          <p:cNvSpPr/>
          <p:nvPr>
            <p:custDataLst>
              <p:tags r:id="rId33"/>
            </p:custDataLst>
          </p:nvPr>
        </p:nvSpPr>
        <p:spPr bwMode="auto">
          <a:xfrm>
            <a:off x="4114800" y="3429000"/>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12</a:t>
            </a:r>
          </a:p>
        </p:txBody>
      </p:sp>
      <p:sp>
        <p:nvSpPr>
          <p:cNvPr id="40" name="Rectangle 39"/>
          <p:cNvSpPr/>
          <p:nvPr>
            <p:custDataLst>
              <p:tags r:id="rId34"/>
            </p:custDataLst>
          </p:nvPr>
        </p:nvSpPr>
        <p:spPr bwMode="auto">
          <a:xfrm>
            <a:off x="4419600" y="2896331"/>
            <a:ext cx="762000" cy="304800"/>
          </a:xfrm>
          <a:prstGeom prst="rect">
            <a:avLst/>
          </a:prstGeom>
          <a:solidFill>
            <a:srgbClr val="FF9999"/>
          </a:solidFill>
          <a:ln w="28575"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p>
            <a:pPr algn="ctr" defTabSz="914400" eaLnBrk="0" fontAlgn="base" hangingPunct="0">
              <a:spcBef>
                <a:spcPct val="0"/>
              </a:spcBef>
              <a:spcAft>
                <a:spcPct val="0"/>
              </a:spcAft>
            </a:pPr>
            <a:r>
              <a:rPr lang="en-US" dirty="0">
                <a:latin typeface="Calibri" pitchFamily="34" charset="0"/>
              </a:rPr>
              <a:t>12</a:t>
            </a:r>
          </a:p>
        </p:txBody>
      </p:sp>
      <p:sp>
        <p:nvSpPr>
          <p:cNvPr id="41" name="Text Box 29"/>
          <p:cNvSpPr txBox="1">
            <a:spLocks noChangeArrowheads="1"/>
          </p:cNvSpPr>
          <p:nvPr>
            <p:custDataLst>
              <p:tags r:id="rId35"/>
            </p:custDataLst>
          </p:nvPr>
        </p:nvSpPr>
        <p:spPr bwMode="auto">
          <a:xfrm>
            <a:off x="7467601" y="4191000"/>
            <a:ext cx="3877128" cy="1753558"/>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Block 12 is stored in cache</a:t>
            </a:r>
          </a:p>
          <a:p>
            <a:pPr marL="115888" indent="-115888">
              <a:lnSpc>
                <a:spcPct val="98000"/>
              </a:lnSpc>
              <a:buFont typeface="Arial"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solidFill>
                  <a:srgbClr val="C00000"/>
                </a:solidFill>
                <a:latin typeface="Calibri" pitchFamily="34" charset="0"/>
              </a:rPr>
              <a:t>Placement policy:</a:t>
            </a:r>
            <a:br>
              <a:rPr lang="en-GB" dirty="0">
                <a:latin typeface="Calibri" pitchFamily="34" charset="0"/>
              </a:rPr>
            </a:br>
            <a:r>
              <a:rPr lang="en-GB" dirty="0">
                <a:latin typeface="Calibri" pitchFamily="34" charset="0"/>
              </a:rPr>
              <a:t>determines where the new block goes</a:t>
            </a:r>
          </a:p>
          <a:p>
            <a:pPr marL="115888" indent="-115888">
              <a:lnSpc>
                <a:spcPct val="98000"/>
              </a:lnSpc>
              <a:buFont typeface="Arial"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solidFill>
                  <a:srgbClr val="C00000"/>
                </a:solidFill>
                <a:latin typeface="Calibri" pitchFamily="34" charset="0"/>
              </a:rPr>
              <a:t>Replacement policy:</a:t>
            </a:r>
            <a:br>
              <a:rPr lang="en-GB" dirty="0">
                <a:solidFill>
                  <a:srgbClr val="C00000"/>
                </a:solidFill>
                <a:latin typeface="Calibri" pitchFamily="34" charset="0"/>
              </a:rPr>
            </a:br>
            <a:r>
              <a:rPr lang="en-GB" dirty="0">
                <a:latin typeface="Calibri" pitchFamily="34" charset="0"/>
              </a:rPr>
              <a:t>determines which old block</a:t>
            </a:r>
            <a:br>
              <a:rPr lang="en-GB" dirty="0">
                <a:latin typeface="Calibri" pitchFamily="34" charset="0"/>
              </a:rPr>
            </a:br>
            <a:r>
              <a:rPr lang="en-GB" dirty="0">
                <a:latin typeface="Calibri" pitchFamily="34" charset="0"/>
              </a:rPr>
              <a:t>gets evicted (victim)</a:t>
            </a:r>
          </a:p>
        </p:txBody>
      </p:sp>
      <p:sp>
        <p:nvSpPr>
          <p:cNvPr id="42" name="Text Box 29"/>
          <p:cNvSpPr txBox="1">
            <a:spLocks noChangeArrowheads="1"/>
          </p:cNvSpPr>
          <p:nvPr>
            <p:custDataLst>
              <p:tags r:id="rId36"/>
            </p:custDataLst>
          </p:nvPr>
        </p:nvSpPr>
        <p:spPr bwMode="auto">
          <a:xfrm>
            <a:off x="7467601" y="6217921"/>
            <a:ext cx="4834314" cy="396135"/>
          </a:xfrm>
          <a:prstGeom prst="rect">
            <a:avLst/>
          </a:prstGeom>
          <a:noFill/>
          <a:ln w="9525">
            <a:noFill/>
            <a:round/>
            <a:headEnd/>
            <a:tailEnd/>
          </a:ln>
        </p:spPr>
        <p:txBody>
          <a:bodyPr wrap="none" lIns="90000" tIns="46800" rIns="90000" bIns="46800" anchor="ctr">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000" b="1" i="1" dirty="0">
                <a:latin typeface="Calibri" pitchFamily="34" charset="0"/>
              </a:rPr>
              <a:t>Data is loaded from cache into CPU register </a:t>
            </a:r>
          </a:p>
        </p:txBody>
      </p:sp>
      <p:sp>
        <p:nvSpPr>
          <p:cNvPr id="43" name="Up-Down Arrow 42"/>
          <p:cNvSpPr/>
          <p:nvPr/>
        </p:nvSpPr>
        <p:spPr bwMode="auto">
          <a:xfrm>
            <a:off x="4914528" y="3339190"/>
            <a:ext cx="685800" cy="928009"/>
          </a:xfrm>
          <a:prstGeom prst="upDownArrow">
            <a:avLst/>
          </a:prstGeom>
          <a:solidFill>
            <a:srgbClr val="FFFFFF">
              <a:lumMod val="75000"/>
            </a:srgb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44" name="Up-Down Arrow 43"/>
          <p:cNvSpPr/>
          <p:nvPr/>
        </p:nvSpPr>
        <p:spPr bwMode="auto">
          <a:xfrm>
            <a:off x="4935613" y="1977019"/>
            <a:ext cx="685800" cy="779790"/>
          </a:xfrm>
          <a:prstGeom prst="upDownArrow">
            <a:avLst/>
          </a:prstGeom>
          <a:solidFill>
            <a:srgbClr val="FFFFFF">
              <a:lumMod val="75000"/>
            </a:srgbClr>
          </a:solidFill>
          <a:ln w="25400" cap="flat" cmpd="sng" algn="ctr">
            <a:no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45" name="Rectangle 44"/>
          <p:cNvSpPr/>
          <p:nvPr/>
        </p:nvSpPr>
        <p:spPr bwMode="auto">
          <a:xfrm>
            <a:off x="4590597" y="1371600"/>
            <a:ext cx="1371600" cy="609600"/>
          </a:xfrm>
          <a:prstGeom prst="rect">
            <a:avLst/>
          </a:prstGeom>
          <a:solidFill>
            <a:srgbClr val="3333CC">
              <a:lumMod val="20000"/>
              <a:lumOff val="80000"/>
            </a:srgbClr>
          </a:solidFill>
          <a:ln w="28575" cap="flat" cmpd="sng" algn="ctr">
            <a:solidFill>
              <a:srgbClr val="000000"/>
            </a:solidFill>
            <a:prstDash val="solid"/>
            <a:round/>
            <a:headEnd type="none" w="med" len="med"/>
            <a:tailEnd type="triangle" w="med" len="med"/>
          </a:ln>
          <a:effectLst/>
        </p:spPr>
        <p:txBody>
          <a:bodyPr vert="horz" wrap="square" lIns="91440" tIns="45720" rIns="91440" bIns="45720" numCol="1" rtlCol="0" anchor="ctr" anchorCtr="1" compatLnSpc="1">
            <a:prstTxWarp prst="textNoShape">
              <a:avLst/>
            </a:prstTxWarp>
          </a:bodyPr>
          <a:ls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000000"/>
                </a:solidFill>
                <a:effectLst/>
                <a:uLnTx/>
                <a:uFillTx/>
                <a:latin typeface="Calibri" pitchFamily="34" charset="0"/>
                <a:ea typeface="+mn-ea"/>
                <a:cs typeface="+mn-cs"/>
              </a:rPr>
              <a:t>CPU</a:t>
            </a:r>
            <a:endParaRPr kumimoji="0" lang="en-US" sz="2400" b="1" i="0" u="none" strike="noStrike" kern="1200" cap="none" spc="0" normalizeH="0" baseline="0" noProof="0" dirty="0">
              <a:ln>
                <a:noFill/>
              </a:ln>
              <a:solidFill>
                <a:srgbClr val="000000"/>
              </a:solidFill>
              <a:effectLst/>
              <a:uLnTx/>
              <a:uFillTx/>
              <a:latin typeface="Calibri" pitchFamily="34" charset="0"/>
              <a:ea typeface="+mn-ea"/>
              <a:cs typeface="+mn-cs"/>
            </a:endParaRPr>
          </a:p>
        </p:txBody>
      </p:sp>
      <p:sp>
        <p:nvSpPr>
          <p:cNvPr id="2" name="Slide Number Placeholder 5">
            <a:extLst>
              <a:ext uri="{FF2B5EF4-FFF2-40B4-BE49-F238E27FC236}">
                <a16:creationId xmlns:a16="http://schemas.microsoft.com/office/drawing/2014/main" id="{CC5C47BD-D839-DFE8-B626-7B5BD5B00E63}"/>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19</a:t>
            </a:fld>
            <a:endParaRPr lang="en-US" dirty="0"/>
          </a:p>
        </p:txBody>
      </p:sp>
    </p:spTree>
    <p:extLst>
      <p:ext uri="{BB962C8B-B14F-4D97-AF65-F5344CB8AC3E}">
        <p14:creationId xmlns:p14="http://schemas.microsoft.com/office/powerpoint/2010/main" val="3819079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0-#ppt_h/2"/>
                                          </p:val>
                                        </p:tav>
                                        <p:tav tm="100000">
                                          <p:val>
                                            <p:strVal val="#ppt_y"/>
                                          </p:val>
                                        </p:tav>
                                      </p:tavLst>
                                    </p:anim>
                                  </p:childTnLst>
                                </p:cTn>
                              </p:par>
                              <p:par>
                                <p:cTn id="9" presetID="1" presetClass="entr" presetSubtype="0"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xit" presetSubtype="0" fill="hold" grpId="1" nodeType="withEffect">
                                  <p:stCondLst>
                                    <p:cond delay="0"/>
                                  </p:stCondLst>
                                  <p:childTnLst>
                                    <p:set>
                                      <p:cBhvr>
                                        <p:cTn id="34" dur="1" fill="hold">
                                          <p:stCondLst>
                                            <p:cond delay="0"/>
                                          </p:stCondLst>
                                        </p:cTn>
                                        <p:tgtEl>
                                          <p:spTgt spid="39"/>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41">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1">
                                            <p:txEl>
                                              <p:pRg st="1" end="1"/>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1">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P spid="37" grpId="0"/>
      <p:bldP spid="38" grpId="0" animBg="1"/>
      <p:bldP spid="39" grpId="0" animBg="1"/>
      <p:bldP spid="39" grpId="1" animBg="1"/>
      <p:bldP spid="40" grpId="0" animBg="1"/>
      <p:bldP spid="41" grpId="0" build="allAtOnce"/>
      <p:bldP spid="4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0091A2-AB2B-DD60-1756-CE4BEF90E8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B2AE2C-2433-5E8D-9752-869E934040CA}"/>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96A867E9-0E8C-E4F4-2211-293506CEDA4D}"/>
              </a:ext>
            </a:extLst>
          </p:cNvPr>
          <p:cNvSpPr>
            <a:spLocks noGrp="1"/>
          </p:cNvSpPr>
          <p:nvPr>
            <p:ph idx="1"/>
          </p:nvPr>
        </p:nvSpPr>
        <p:spPr/>
        <p:txBody>
          <a:bodyPr/>
          <a:lstStyle/>
          <a:p>
            <a:r>
              <a:rPr lang="en-US" dirty="0"/>
              <a:t>Cache Introduction</a:t>
            </a:r>
          </a:p>
          <a:p>
            <a:r>
              <a:rPr lang="en-US" dirty="0">
                <a:solidFill>
                  <a:schemeClr val="bg1">
                    <a:lumMod val="65000"/>
                  </a:schemeClr>
                </a:solidFill>
              </a:rPr>
              <a:t>Cache Organization</a:t>
            </a:r>
          </a:p>
          <a:p>
            <a:r>
              <a:rPr lang="en-US" altLang="zh-CN" dirty="0">
                <a:solidFill>
                  <a:schemeClr val="bg1">
                    <a:lumMod val="65000"/>
                  </a:schemeClr>
                </a:solidFill>
              </a:rPr>
              <a:t>Cache Performance Analysis</a:t>
            </a:r>
            <a:endParaRPr lang="en-US" dirty="0">
              <a:solidFill>
                <a:schemeClr val="bg1">
                  <a:lumMod val="65000"/>
                </a:schemeClr>
              </a:solidFill>
            </a:endParaRPr>
          </a:p>
        </p:txBody>
      </p:sp>
      <p:sp>
        <p:nvSpPr>
          <p:cNvPr id="5" name="Slide Number Placeholder 5">
            <a:extLst>
              <a:ext uri="{FF2B5EF4-FFF2-40B4-BE49-F238E27FC236}">
                <a16:creationId xmlns:a16="http://schemas.microsoft.com/office/drawing/2014/main" id="{CE7EDD58-E6EB-34BE-3227-B62FF4414B54}"/>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2</a:t>
            </a:fld>
            <a:endParaRPr lang="en-US" dirty="0"/>
          </a:p>
        </p:txBody>
      </p:sp>
    </p:spTree>
    <p:extLst>
      <p:ext uri="{BB962C8B-B14F-4D97-AF65-F5344CB8AC3E}">
        <p14:creationId xmlns:p14="http://schemas.microsoft.com/office/powerpoint/2010/main" val="1370591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1560" name="Rectangle 8"/>
          <p:cNvSpPr>
            <a:spLocks noGrp="1" noChangeArrowheads="1"/>
          </p:cNvSpPr>
          <p:nvPr>
            <p:ph type="title"/>
          </p:nvPr>
        </p:nvSpPr>
        <p:spPr>
          <a:xfrm>
            <a:off x="973285" y="400050"/>
            <a:ext cx="9723967" cy="736600"/>
          </a:xfrm>
          <a:noFill/>
          <a:ln/>
        </p:spPr>
        <p:txBody>
          <a:bodyPr/>
          <a:lstStyle/>
          <a:p>
            <a:r>
              <a:rPr lang="en-US" sz="4400" b="0" kern="1200" dirty="0">
                <a:solidFill>
                  <a:srgbClr val="FF0000"/>
                </a:solidFill>
                <a:latin typeface="+mj-lt"/>
                <a:ea typeface="+mj-ea"/>
                <a:cs typeface="+mj-cs"/>
              </a:rPr>
              <a:t>Inside a Cache</a:t>
            </a:r>
          </a:p>
        </p:txBody>
      </p:sp>
      <p:sp>
        <p:nvSpPr>
          <p:cNvPr id="1431572" name="Rectangle 20"/>
          <p:cNvSpPr>
            <a:spLocks noChangeArrowheads="1"/>
          </p:cNvSpPr>
          <p:nvPr/>
        </p:nvSpPr>
        <p:spPr bwMode="auto">
          <a:xfrm>
            <a:off x="1282700" y="3269575"/>
            <a:ext cx="4165600" cy="2260600"/>
          </a:xfrm>
          <a:prstGeom prst="rect">
            <a:avLst/>
          </a:prstGeom>
          <a:noFill/>
          <a:ln w="25400">
            <a:solidFill>
              <a:schemeClr val="tx1"/>
            </a:solid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73" name="Line 21"/>
          <p:cNvSpPr>
            <a:spLocks noChangeShapeType="1"/>
          </p:cNvSpPr>
          <p:nvPr/>
        </p:nvSpPr>
        <p:spPr bwMode="auto">
          <a:xfrm>
            <a:off x="1270000" y="3637875"/>
            <a:ext cx="2743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74" name="Line 22"/>
          <p:cNvSpPr>
            <a:spLocks noChangeShapeType="1"/>
          </p:cNvSpPr>
          <p:nvPr/>
        </p:nvSpPr>
        <p:spPr bwMode="auto">
          <a:xfrm>
            <a:off x="1270000" y="4018875"/>
            <a:ext cx="2743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75" name="Line 23"/>
          <p:cNvSpPr>
            <a:spLocks noChangeShapeType="1"/>
          </p:cNvSpPr>
          <p:nvPr/>
        </p:nvSpPr>
        <p:spPr bwMode="auto">
          <a:xfrm>
            <a:off x="1270000" y="4399875"/>
            <a:ext cx="2743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76" name="Line 24"/>
          <p:cNvSpPr>
            <a:spLocks noChangeShapeType="1"/>
          </p:cNvSpPr>
          <p:nvPr/>
        </p:nvSpPr>
        <p:spPr bwMode="auto">
          <a:xfrm>
            <a:off x="1270000" y="4780875"/>
            <a:ext cx="2743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77" name="Line 25"/>
          <p:cNvSpPr>
            <a:spLocks noChangeShapeType="1"/>
          </p:cNvSpPr>
          <p:nvPr/>
        </p:nvSpPr>
        <p:spPr bwMode="auto">
          <a:xfrm>
            <a:off x="1270000" y="5161875"/>
            <a:ext cx="2743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78" name="Line 26"/>
          <p:cNvSpPr>
            <a:spLocks noChangeShapeType="1"/>
          </p:cNvSpPr>
          <p:nvPr/>
        </p:nvSpPr>
        <p:spPr bwMode="auto">
          <a:xfrm>
            <a:off x="4013200" y="3256875"/>
            <a:ext cx="0" cy="228600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79" name="Line 27"/>
          <p:cNvSpPr>
            <a:spLocks noChangeShapeType="1"/>
          </p:cNvSpPr>
          <p:nvPr/>
        </p:nvSpPr>
        <p:spPr bwMode="auto">
          <a:xfrm>
            <a:off x="2184400" y="3256875"/>
            <a:ext cx="0" cy="2286000"/>
          </a:xfrm>
          <a:prstGeom prst="line">
            <a:avLst/>
          </a:prstGeom>
          <a:noFill/>
          <a:ln w="508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0" name="Line 28"/>
          <p:cNvSpPr>
            <a:spLocks noChangeShapeType="1"/>
          </p:cNvSpPr>
          <p:nvPr/>
        </p:nvSpPr>
        <p:spPr bwMode="auto">
          <a:xfrm>
            <a:off x="2641600" y="3256875"/>
            <a:ext cx="0" cy="228600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1" name="Line 29"/>
          <p:cNvSpPr>
            <a:spLocks noChangeShapeType="1"/>
          </p:cNvSpPr>
          <p:nvPr/>
        </p:nvSpPr>
        <p:spPr bwMode="auto">
          <a:xfrm>
            <a:off x="3098800" y="3256875"/>
            <a:ext cx="0" cy="228600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2" name="Line 30"/>
          <p:cNvSpPr>
            <a:spLocks noChangeShapeType="1"/>
          </p:cNvSpPr>
          <p:nvPr/>
        </p:nvSpPr>
        <p:spPr bwMode="auto">
          <a:xfrm>
            <a:off x="3556000" y="3256875"/>
            <a:ext cx="0" cy="228600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3" name="Line 31"/>
          <p:cNvSpPr>
            <a:spLocks noChangeShapeType="1"/>
          </p:cNvSpPr>
          <p:nvPr/>
        </p:nvSpPr>
        <p:spPr bwMode="auto">
          <a:xfrm>
            <a:off x="5003800" y="3256875"/>
            <a:ext cx="0" cy="228600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4" name="Line 32"/>
          <p:cNvSpPr>
            <a:spLocks noChangeShapeType="1"/>
          </p:cNvSpPr>
          <p:nvPr/>
        </p:nvSpPr>
        <p:spPr bwMode="auto">
          <a:xfrm>
            <a:off x="5003800" y="3637875"/>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5" name="Line 33"/>
          <p:cNvSpPr>
            <a:spLocks noChangeShapeType="1"/>
          </p:cNvSpPr>
          <p:nvPr/>
        </p:nvSpPr>
        <p:spPr bwMode="auto">
          <a:xfrm>
            <a:off x="5003800" y="4018875"/>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6" name="Line 34"/>
          <p:cNvSpPr>
            <a:spLocks noChangeShapeType="1"/>
          </p:cNvSpPr>
          <p:nvPr/>
        </p:nvSpPr>
        <p:spPr bwMode="auto">
          <a:xfrm>
            <a:off x="5003800" y="4399875"/>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7" name="Line 35"/>
          <p:cNvSpPr>
            <a:spLocks noChangeShapeType="1"/>
          </p:cNvSpPr>
          <p:nvPr/>
        </p:nvSpPr>
        <p:spPr bwMode="auto">
          <a:xfrm>
            <a:off x="5003800" y="4780875"/>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8" name="Line 36"/>
          <p:cNvSpPr>
            <a:spLocks noChangeShapeType="1"/>
          </p:cNvSpPr>
          <p:nvPr/>
        </p:nvSpPr>
        <p:spPr bwMode="auto">
          <a:xfrm>
            <a:off x="5003800" y="5161875"/>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89" name="Line 37"/>
          <p:cNvSpPr>
            <a:spLocks noChangeShapeType="1"/>
          </p:cNvSpPr>
          <p:nvPr/>
        </p:nvSpPr>
        <p:spPr bwMode="auto">
          <a:xfrm>
            <a:off x="4165600" y="3485475"/>
            <a:ext cx="609600" cy="0"/>
          </a:xfrm>
          <a:prstGeom prst="line">
            <a:avLst/>
          </a:prstGeom>
          <a:noFill/>
          <a:ln w="12700">
            <a:solidFill>
              <a:schemeClr val="tx1"/>
            </a:solidFill>
            <a:prstDash val="dash"/>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90" name="Line 38"/>
          <p:cNvSpPr>
            <a:spLocks noChangeShapeType="1"/>
          </p:cNvSpPr>
          <p:nvPr/>
        </p:nvSpPr>
        <p:spPr bwMode="auto">
          <a:xfrm>
            <a:off x="4165600" y="3790275"/>
            <a:ext cx="609600" cy="0"/>
          </a:xfrm>
          <a:prstGeom prst="line">
            <a:avLst/>
          </a:prstGeom>
          <a:noFill/>
          <a:ln w="12700">
            <a:solidFill>
              <a:schemeClr val="tx1"/>
            </a:solidFill>
            <a:prstDash val="dash"/>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91" name="Line 39"/>
          <p:cNvSpPr>
            <a:spLocks noChangeShapeType="1"/>
          </p:cNvSpPr>
          <p:nvPr/>
        </p:nvSpPr>
        <p:spPr bwMode="auto">
          <a:xfrm>
            <a:off x="4165600" y="5390475"/>
            <a:ext cx="609600" cy="0"/>
          </a:xfrm>
          <a:prstGeom prst="line">
            <a:avLst/>
          </a:prstGeom>
          <a:noFill/>
          <a:ln w="12700">
            <a:solidFill>
              <a:schemeClr val="accent1"/>
            </a:solidFill>
            <a:prstDash val="dash"/>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94" name="Line 42"/>
          <p:cNvSpPr>
            <a:spLocks noChangeShapeType="1"/>
          </p:cNvSpPr>
          <p:nvPr/>
        </p:nvSpPr>
        <p:spPr bwMode="auto">
          <a:xfrm flipH="1">
            <a:off x="825500" y="2438400"/>
            <a:ext cx="1892300" cy="761239"/>
          </a:xfrm>
          <a:prstGeom prst="line">
            <a:avLst/>
          </a:prstGeom>
          <a:noFill/>
          <a:ln w="12700">
            <a:solidFill>
              <a:schemeClr val="accent1"/>
            </a:solidFill>
            <a:prstDash val="sysDot"/>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95" name="Line 43"/>
          <p:cNvSpPr>
            <a:spLocks noChangeShapeType="1"/>
          </p:cNvSpPr>
          <p:nvPr/>
        </p:nvSpPr>
        <p:spPr bwMode="auto">
          <a:xfrm>
            <a:off x="4100180" y="2437256"/>
            <a:ext cx="1277186" cy="756454"/>
          </a:xfrm>
          <a:prstGeom prst="line">
            <a:avLst/>
          </a:prstGeom>
          <a:noFill/>
          <a:ln w="12700">
            <a:solidFill>
              <a:schemeClr val="accent1"/>
            </a:solidFill>
            <a:prstDash val="sysDot"/>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31597" name="Rectangle 45"/>
          <p:cNvSpPr>
            <a:spLocks noChangeArrowheads="1"/>
          </p:cNvSpPr>
          <p:nvPr/>
        </p:nvSpPr>
        <p:spPr bwMode="auto">
          <a:xfrm>
            <a:off x="2168526" y="3266401"/>
            <a:ext cx="480901" cy="360741"/>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lnSpc>
                <a:spcPct val="70000"/>
              </a:lnSpc>
              <a:spcBef>
                <a:spcPct val="0"/>
              </a:spcBef>
              <a:spcAft>
                <a:spcPct val="0"/>
              </a:spcAft>
            </a:pPr>
            <a:r>
              <a:rPr lang="en-US" sz="1200" dirty="0">
                <a:solidFill>
                  <a:srgbClr val="000000"/>
                </a:solidFill>
                <a:latin typeface="Calibri"/>
                <a:cs typeface="Calibri"/>
              </a:rPr>
              <a:t>Data</a:t>
            </a:r>
          </a:p>
          <a:p>
            <a:pPr defTabSz="914400" eaLnBrk="0" fontAlgn="base" hangingPunct="0">
              <a:lnSpc>
                <a:spcPct val="70000"/>
              </a:lnSpc>
              <a:spcBef>
                <a:spcPct val="0"/>
              </a:spcBef>
              <a:spcAft>
                <a:spcPct val="0"/>
              </a:spcAft>
            </a:pPr>
            <a:r>
              <a:rPr lang="en-US" sz="1200" dirty="0">
                <a:solidFill>
                  <a:srgbClr val="000000"/>
                </a:solidFill>
                <a:latin typeface="Calibri"/>
                <a:cs typeface="Calibri"/>
              </a:rPr>
              <a:t>Byte</a:t>
            </a:r>
          </a:p>
        </p:txBody>
      </p:sp>
      <p:sp>
        <p:nvSpPr>
          <p:cNvPr id="1431598" name="Rectangle 46"/>
          <p:cNvSpPr>
            <a:spLocks noChangeArrowheads="1"/>
          </p:cNvSpPr>
          <p:nvPr/>
        </p:nvSpPr>
        <p:spPr bwMode="auto">
          <a:xfrm>
            <a:off x="2625726" y="3266401"/>
            <a:ext cx="480901" cy="360741"/>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lnSpc>
                <a:spcPct val="70000"/>
              </a:lnSpc>
              <a:spcBef>
                <a:spcPct val="0"/>
              </a:spcBef>
              <a:spcAft>
                <a:spcPct val="0"/>
              </a:spcAft>
            </a:pPr>
            <a:r>
              <a:rPr lang="en-US" sz="1200" dirty="0">
                <a:solidFill>
                  <a:srgbClr val="000000"/>
                </a:solidFill>
                <a:latin typeface="Calibri"/>
                <a:cs typeface="Calibri"/>
              </a:rPr>
              <a:t>Data</a:t>
            </a:r>
          </a:p>
          <a:p>
            <a:pPr defTabSz="914400" eaLnBrk="0" fontAlgn="base" hangingPunct="0">
              <a:lnSpc>
                <a:spcPct val="70000"/>
              </a:lnSpc>
              <a:spcBef>
                <a:spcPct val="0"/>
              </a:spcBef>
              <a:spcAft>
                <a:spcPct val="0"/>
              </a:spcAft>
            </a:pPr>
            <a:r>
              <a:rPr lang="en-US" sz="1200" dirty="0">
                <a:solidFill>
                  <a:srgbClr val="000000"/>
                </a:solidFill>
                <a:latin typeface="Calibri"/>
                <a:cs typeface="Calibri"/>
              </a:rPr>
              <a:t>Byte</a:t>
            </a:r>
          </a:p>
        </p:txBody>
      </p:sp>
      <p:sp>
        <p:nvSpPr>
          <p:cNvPr id="1431600" name="Rectangle 48"/>
          <p:cNvSpPr>
            <a:spLocks noChangeArrowheads="1"/>
          </p:cNvSpPr>
          <p:nvPr/>
        </p:nvSpPr>
        <p:spPr bwMode="auto">
          <a:xfrm>
            <a:off x="5395405" y="3253793"/>
            <a:ext cx="1641475" cy="400752"/>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altLang="zh-CN" sz="2000" dirty="0">
                <a:solidFill>
                  <a:srgbClr val="FF0000"/>
                </a:solidFill>
                <a:latin typeface="Calibri"/>
                <a:cs typeface="Calibri"/>
              </a:rPr>
              <a:t>A Cache </a:t>
            </a:r>
            <a:r>
              <a:rPr lang="en-US" sz="2000" dirty="0">
                <a:solidFill>
                  <a:srgbClr val="FF0000"/>
                </a:solidFill>
                <a:latin typeface="Calibri"/>
                <a:cs typeface="Calibri"/>
              </a:rPr>
              <a:t>Block</a:t>
            </a:r>
          </a:p>
        </p:txBody>
      </p:sp>
      <p:sp>
        <p:nvSpPr>
          <p:cNvPr id="1431601" name="Rectangle 49"/>
          <p:cNvSpPr>
            <a:spLocks noChangeArrowheads="1"/>
          </p:cNvSpPr>
          <p:nvPr/>
        </p:nvSpPr>
        <p:spPr bwMode="auto">
          <a:xfrm>
            <a:off x="1536701" y="3331488"/>
            <a:ext cx="497933"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100</a:t>
            </a:r>
          </a:p>
        </p:txBody>
      </p:sp>
      <p:sp>
        <p:nvSpPr>
          <p:cNvPr id="1431602" name="Rectangle 50"/>
          <p:cNvSpPr>
            <a:spLocks noChangeArrowheads="1"/>
          </p:cNvSpPr>
          <p:nvPr/>
        </p:nvSpPr>
        <p:spPr bwMode="auto">
          <a:xfrm>
            <a:off x="1536701" y="3712488"/>
            <a:ext cx="497933"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304</a:t>
            </a:r>
          </a:p>
        </p:txBody>
      </p:sp>
      <p:sp>
        <p:nvSpPr>
          <p:cNvPr id="1431603" name="Rectangle 51"/>
          <p:cNvSpPr>
            <a:spLocks noChangeArrowheads="1"/>
          </p:cNvSpPr>
          <p:nvPr/>
        </p:nvSpPr>
        <p:spPr bwMode="auto">
          <a:xfrm>
            <a:off x="1422400" y="4095075"/>
            <a:ext cx="601928"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6848</a:t>
            </a:r>
          </a:p>
        </p:txBody>
      </p:sp>
      <p:sp>
        <p:nvSpPr>
          <p:cNvPr id="1431608" name="Rectangle 56"/>
          <p:cNvSpPr>
            <a:spLocks noChangeArrowheads="1"/>
          </p:cNvSpPr>
          <p:nvPr/>
        </p:nvSpPr>
        <p:spPr bwMode="auto">
          <a:xfrm>
            <a:off x="1465262" y="4441150"/>
            <a:ext cx="544320"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 416</a:t>
            </a:r>
          </a:p>
        </p:txBody>
      </p:sp>
      <p:sp>
        <p:nvSpPr>
          <p:cNvPr id="2" name="Rectangle 1"/>
          <p:cNvSpPr/>
          <p:nvPr/>
        </p:nvSpPr>
        <p:spPr>
          <a:xfrm>
            <a:off x="2152466" y="3249380"/>
            <a:ext cx="1873336" cy="398021"/>
          </a:xfrm>
          <a:prstGeom prst="rect">
            <a:avLst/>
          </a:prstGeom>
          <a:ln>
            <a:solidFill>
              <a:schemeClr val="tx1"/>
            </a:solidFill>
          </a:ln>
        </p:spPr>
        <p:txBody>
          <a:bodyPr vert="horz" wrap="none" lIns="91440" tIns="45720" rIns="91440" bIns="45720" numCol="1" rtlCol="0" anchor="ctr" anchorCtr="0" compatLnSpc="1">
            <a:prstTxWarp prst="textNoShape">
              <a:avLst/>
            </a:prstTxWarp>
            <a:sp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a:ln>
                <a:noFill/>
              </a:ln>
              <a:solidFill>
                <a:schemeClr val="hlink"/>
              </a:solidFill>
              <a:effectLst/>
              <a:latin typeface="Arial" charset="0"/>
            </a:endParaRPr>
          </a:p>
        </p:txBody>
      </p:sp>
      <p:sp>
        <p:nvSpPr>
          <p:cNvPr id="60" name="Rectangle 59"/>
          <p:cNvSpPr/>
          <p:nvPr/>
        </p:nvSpPr>
        <p:spPr>
          <a:xfrm>
            <a:off x="2148134" y="3226184"/>
            <a:ext cx="3312866" cy="438237"/>
          </a:xfrm>
          <a:prstGeom prst="rect">
            <a:avLst/>
          </a:prstGeom>
          <a:noFill/>
          <a:ln w="25400" cap="flat" cmpd="sng" algn="ctr">
            <a:solidFill>
              <a:srgbClr val="FF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62" name="Rectangle 45"/>
          <p:cNvSpPr>
            <a:spLocks noChangeArrowheads="1"/>
          </p:cNvSpPr>
          <p:nvPr/>
        </p:nvSpPr>
        <p:spPr bwMode="auto">
          <a:xfrm>
            <a:off x="3093300" y="3273951"/>
            <a:ext cx="480901" cy="360741"/>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lnSpc>
                <a:spcPct val="70000"/>
              </a:lnSpc>
              <a:spcBef>
                <a:spcPct val="0"/>
              </a:spcBef>
              <a:spcAft>
                <a:spcPct val="0"/>
              </a:spcAft>
            </a:pPr>
            <a:r>
              <a:rPr lang="en-US" sz="1200" dirty="0">
                <a:solidFill>
                  <a:srgbClr val="000000"/>
                </a:solidFill>
                <a:latin typeface="Calibri"/>
                <a:cs typeface="Calibri"/>
              </a:rPr>
              <a:t>Data</a:t>
            </a:r>
          </a:p>
          <a:p>
            <a:pPr defTabSz="914400" eaLnBrk="0" fontAlgn="base" hangingPunct="0">
              <a:lnSpc>
                <a:spcPct val="70000"/>
              </a:lnSpc>
              <a:spcBef>
                <a:spcPct val="0"/>
              </a:spcBef>
              <a:spcAft>
                <a:spcPct val="0"/>
              </a:spcAft>
            </a:pPr>
            <a:r>
              <a:rPr lang="en-US" sz="1200" dirty="0">
                <a:solidFill>
                  <a:srgbClr val="000000"/>
                </a:solidFill>
                <a:latin typeface="Calibri"/>
                <a:cs typeface="Calibri"/>
              </a:rPr>
              <a:t>Byte</a:t>
            </a:r>
          </a:p>
        </p:txBody>
      </p:sp>
      <p:sp>
        <p:nvSpPr>
          <p:cNvPr id="63" name="Rectangle 46"/>
          <p:cNvSpPr>
            <a:spLocks noChangeArrowheads="1"/>
          </p:cNvSpPr>
          <p:nvPr/>
        </p:nvSpPr>
        <p:spPr bwMode="auto">
          <a:xfrm>
            <a:off x="3550500" y="3273951"/>
            <a:ext cx="480901" cy="360741"/>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lnSpc>
                <a:spcPct val="70000"/>
              </a:lnSpc>
              <a:spcBef>
                <a:spcPct val="0"/>
              </a:spcBef>
              <a:spcAft>
                <a:spcPct val="0"/>
              </a:spcAft>
            </a:pPr>
            <a:r>
              <a:rPr lang="en-US" sz="1200" dirty="0">
                <a:solidFill>
                  <a:srgbClr val="000000"/>
                </a:solidFill>
                <a:latin typeface="Calibri"/>
                <a:cs typeface="Calibri"/>
              </a:rPr>
              <a:t>Data</a:t>
            </a:r>
          </a:p>
          <a:p>
            <a:pPr defTabSz="914400" eaLnBrk="0" fontAlgn="base" hangingPunct="0">
              <a:lnSpc>
                <a:spcPct val="70000"/>
              </a:lnSpc>
              <a:spcBef>
                <a:spcPct val="0"/>
              </a:spcBef>
              <a:spcAft>
                <a:spcPct val="0"/>
              </a:spcAft>
            </a:pPr>
            <a:r>
              <a:rPr lang="en-US" sz="1200" dirty="0">
                <a:solidFill>
                  <a:srgbClr val="000000"/>
                </a:solidFill>
                <a:latin typeface="Calibri"/>
                <a:cs typeface="Calibri"/>
              </a:rPr>
              <a:t>Byte</a:t>
            </a:r>
          </a:p>
        </p:txBody>
      </p:sp>
      <p:sp>
        <p:nvSpPr>
          <p:cNvPr id="64" name="Line 31"/>
          <p:cNvSpPr>
            <a:spLocks noChangeShapeType="1"/>
          </p:cNvSpPr>
          <p:nvPr/>
        </p:nvSpPr>
        <p:spPr bwMode="auto">
          <a:xfrm>
            <a:off x="825500" y="3253692"/>
            <a:ext cx="0" cy="228600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65" name="Line 32"/>
          <p:cNvSpPr>
            <a:spLocks noChangeShapeType="1"/>
          </p:cNvSpPr>
          <p:nvPr/>
        </p:nvSpPr>
        <p:spPr bwMode="auto">
          <a:xfrm>
            <a:off x="825500" y="3634692"/>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66" name="Line 33"/>
          <p:cNvSpPr>
            <a:spLocks noChangeShapeType="1"/>
          </p:cNvSpPr>
          <p:nvPr/>
        </p:nvSpPr>
        <p:spPr bwMode="auto">
          <a:xfrm>
            <a:off x="825500" y="4015692"/>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67" name="Line 34"/>
          <p:cNvSpPr>
            <a:spLocks noChangeShapeType="1"/>
          </p:cNvSpPr>
          <p:nvPr/>
        </p:nvSpPr>
        <p:spPr bwMode="auto">
          <a:xfrm>
            <a:off x="825500" y="4396692"/>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68" name="Line 35"/>
          <p:cNvSpPr>
            <a:spLocks noChangeShapeType="1"/>
          </p:cNvSpPr>
          <p:nvPr/>
        </p:nvSpPr>
        <p:spPr bwMode="auto">
          <a:xfrm>
            <a:off x="825500" y="4777692"/>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69" name="Line 36"/>
          <p:cNvSpPr>
            <a:spLocks noChangeShapeType="1"/>
          </p:cNvSpPr>
          <p:nvPr/>
        </p:nvSpPr>
        <p:spPr bwMode="auto">
          <a:xfrm>
            <a:off x="825500" y="5158692"/>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70" name="Line 36"/>
          <p:cNvSpPr>
            <a:spLocks noChangeShapeType="1"/>
          </p:cNvSpPr>
          <p:nvPr/>
        </p:nvSpPr>
        <p:spPr bwMode="auto">
          <a:xfrm>
            <a:off x="825500" y="5530175"/>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71" name="Line 36"/>
          <p:cNvSpPr>
            <a:spLocks noChangeShapeType="1"/>
          </p:cNvSpPr>
          <p:nvPr/>
        </p:nvSpPr>
        <p:spPr bwMode="auto">
          <a:xfrm>
            <a:off x="825500" y="3273951"/>
            <a:ext cx="457200" cy="0"/>
          </a:xfrm>
          <a:prstGeom prst="line">
            <a:avLst/>
          </a:prstGeom>
          <a:noFill/>
          <a:ln w="25400">
            <a:solidFill>
              <a:schemeClr val="tx1"/>
            </a:solidFill>
            <a:round/>
            <a:headEnd type="none" w="sm" len="sm"/>
            <a:tailEnd type="none" w="sm" len="sm"/>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4" name="Rectangle 3"/>
          <p:cNvSpPr/>
          <p:nvPr/>
        </p:nvSpPr>
        <p:spPr>
          <a:xfrm>
            <a:off x="1473017" y="2927761"/>
            <a:ext cx="498470" cy="369332"/>
          </a:xfrm>
          <a:prstGeom prst="rect">
            <a:avLst/>
          </a:prstGeom>
        </p:spPr>
        <p:txBody>
          <a:bodyPr wrap="none">
            <a:spAutoFit/>
          </a:bodyPr>
          <a:lstStyle/>
          <a:p>
            <a:r>
              <a:rPr lang="en-US" dirty="0">
                <a:solidFill>
                  <a:srgbClr val="000000"/>
                </a:solidFill>
                <a:latin typeface="Calibri"/>
                <a:cs typeface="Calibri"/>
              </a:rPr>
              <a:t>Tag</a:t>
            </a:r>
            <a:endParaRPr lang="en-US" dirty="0"/>
          </a:p>
        </p:txBody>
      </p:sp>
      <p:sp>
        <p:nvSpPr>
          <p:cNvPr id="73" name="Rectangle 72"/>
          <p:cNvSpPr/>
          <p:nvPr/>
        </p:nvSpPr>
        <p:spPr>
          <a:xfrm>
            <a:off x="733775" y="2927761"/>
            <a:ext cx="641522" cy="369332"/>
          </a:xfrm>
          <a:prstGeom prst="rect">
            <a:avLst/>
          </a:prstGeom>
        </p:spPr>
        <p:txBody>
          <a:bodyPr wrap="none">
            <a:spAutoFit/>
          </a:bodyPr>
          <a:lstStyle/>
          <a:p>
            <a:r>
              <a:rPr lang="en-US" dirty="0">
                <a:solidFill>
                  <a:srgbClr val="000000"/>
                </a:solidFill>
                <a:latin typeface="Calibri"/>
                <a:cs typeface="Calibri"/>
              </a:rPr>
              <a:t>Valid</a:t>
            </a:r>
            <a:endParaRPr lang="en-US" dirty="0"/>
          </a:p>
        </p:txBody>
      </p:sp>
      <p:sp>
        <p:nvSpPr>
          <p:cNvPr id="74" name="Rectangle 49"/>
          <p:cNvSpPr>
            <a:spLocks noChangeArrowheads="1"/>
          </p:cNvSpPr>
          <p:nvPr/>
        </p:nvSpPr>
        <p:spPr bwMode="auto">
          <a:xfrm>
            <a:off x="903656" y="3263069"/>
            <a:ext cx="290144"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0</a:t>
            </a:r>
          </a:p>
        </p:txBody>
      </p:sp>
      <p:sp>
        <p:nvSpPr>
          <p:cNvPr id="75" name="Rectangle 50"/>
          <p:cNvSpPr>
            <a:spLocks noChangeArrowheads="1"/>
          </p:cNvSpPr>
          <p:nvPr/>
        </p:nvSpPr>
        <p:spPr bwMode="auto">
          <a:xfrm>
            <a:off x="903656" y="3644069"/>
            <a:ext cx="290144"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1</a:t>
            </a:r>
          </a:p>
        </p:txBody>
      </p:sp>
      <p:sp>
        <p:nvSpPr>
          <p:cNvPr id="78" name="Rectangle 49"/>
          <p:cNvSpPr>
            <a:spLocks noChangeArrowheads="1"/>
          </p:cNvSpPr>
          <p:nvPr/>
        </p:nvSpPr>
        <p:spPr bwMode="auto">
          <a:xfrm>
            <a:off x="895903" y="4027595"/>
            <a:ext cx="290144"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0</a:t>
            </a:r>
          </a:p>
        </p:txBody>
      </p:sp>
      <p:sp>
        <p:nvSpPr>
          <p:cNvPr id="79" name="Rectangle 50"/>
          <p:cNvSpPr>
            <a:spLocks noChangeArrowheads="1"/>
          </p:cNvSpPr>
          <p:nvPr/>
        </p:nvSpPr>
        <p:spPr bwMode="auto">
          <a:xfrm>
            <a:off x="895903" y="4408595"/>
            <a:ext cx="290144"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1</a:t>
            </a:r>
          </a:p>
        </p:txBody>
      </p:sp>
      <p:sp>
        <p:nvSpPr>
          <p:cNvPr id="80" name="Rectangle 49"/>
          <p:cNvSpPr>
            <a:spLocks noChangeArrowheads="1"/>
          </p:cNvSpPr>
          <p:nvPr/>
        </p:nvSpPr>
        <p:spPr bwMode="auto">
          <a:xfrm>
            <a:off x="904429" y="4784573"/>
            <a:ext cx="290144"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1</a:t>
            </a:r>
          </a:p>
        </p:txBody>
      </p:sp>
      <p:sp>
        <p:nvSpPr>
          <p:cNvPr id="81" name="Rectangle 50"/>
          <p:cNvSpPr>
            <a:spLocks noChangeArrowheads="1"/>
          </p:cNvSpPr>
          <p:nvPr/>
        </p:nvSpPr>
        <p:spPr bwMode="auto">
          <a:xfrm>
            <a:off x="904429" y="5165573"/>
            <a:ext cx="290144"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dirty="0">
                <a:solidFill>
                  <a:srgbClr val="000000"/>
                </a:solidFill>
                <a:latin typeface="Calibri"/>
                <a:cs typeface="Calibri"/>
              </a:rPr>
              <a:t>1</a:t>
            </a:r>
          </a:p>
        </p:txBody>
      </p:sp>
      <p:sp>
        <p:nvSpPr>
          <p:cNvPr id="82" name="Content Placeholder 2"/>
          <p:cNvSpPr txBox="1">
            <a:spLocks/>
          </p:cNvSpPr>
          <p:nvPr/>
        </p:nvSpPr>
        <p:spPr>
          <a:xfrm>
            <a:off x="6968799" y="1219201"/>
            <a:ext cx="4994601" cy="4906964"/>
          </a:xfrm>
          <a:prstGeom prst="rect">
            <a:avLst/>
          </a:prstGeom>
        </p:spPr>
        <p:txBody>
          <a:bodyPr/>
          <a:lstStyle>
            <a:lvl1pPr marL="230188" indent="-230188" algn="l" rtl="0" eaLnBrk="0" fontAlgn="base" hangingPunct="0">
              <a:lnSpc>
                <a:spcPct val="90000"/>
              </a:lnSpc>
              <a:spcBef>
                <a:spcPct val="30000"/>
              </a:spcBef>
              <a:spcAft>
                <a:spcPct val="0"/>
              </a:spcAft>
              <a:buSzPct val="100000"/>
              <a:buFont typeface="Wingdings" charset="2"/>
              <a:buChar char="§"/>
              <a:defRPr sz="2400">
                <a:solidFill>
                  <a:schemeClr val="tx1"/>
                </a:solidFill>
                <a:latin typeface="Calibri"/>
                <a:ea typeface="ＭＳ Ｐゴシック" charset="-128"/>
                <a:cs typeface="Calibri"/>
              </a:defRPr>
            </a:lvl1pPr>
            <a:lvl2pPr marL="685800" indent="-228600" algn="l" rtl="0" eaLnBrk="0" fontAlgn="base" hangingPunct="0">
              <a:lnSpc>
                <a:spcPct val="90000"/>
              </a:lnSpc>
              <a:spcBef>
                <a:spcPct val="30000"/>
              </a:spcBef>
              <a:spcAft>
                <a:spcPct val="0"/>
              </a:spcAft>
              <a:buSzPct val="100000"/>
              <a:buChar char="–"/>
              <a:defRPr>
                <a:solidFill>
                  <a:schemeClr val="tx1"/>
                </a:solidFill>
                <a:latin typeface="Calibri"/>
                <a:ea typeface="ＭＳ Ｐゴシック" charset="-128"/>
                <a:cs typeface="Calibri"/>
              </a:defRPr>
            </a:lvl2pPr>
            <a:lvl3pPr marL="1143000" indent="-228600" algn="l" rtl="0" eaLnBrk="0" fontAlgn="base" hangingPunct="0">
              <a:lnSpc>
                <a:spcPct val="80000"/>
              </a:lnSpc>
              <a:spcBef>
                <a:spcPct val="30000"/>
              </a:spcBef>
              <a:spcAft>
                <a:spcPct val="0"/>
              </a:spcAft>
              <a:buSzPct val="100000"/>
              <a:buFont typeface="Arial"/>
              <a:buChar char="•"/>
              <a:defRPr>
                <a:solidFill>
                  <a:schemeClr val="tx1"/>
                </a:solidFill>
                <a:latin typeface="Calibri"/>
                <a:ea typeface="ＭＳ Ｐゴシック" charset="-128"/>
                <a:cs typeface="Calibri"/>
              </a:defRPr>
            </a:lvl3pPr>
            <a:lvl4pPr marL="1543050" indent="-171450" algn="l" rtl="0" eaLnBrk="0" fontAlgn="base" hangingPunct="0">
              <a:lnSpc>
                <a:spcPct val="80000"/>
              </a:lnSpc>
              <a:spcBef>
                <a:spcPct val="30000"/>
              </a:spcBef>
              <a:spcAft>
                <a:spcPct val="0"/>
              </a:spcAft>
              <a:buSzPct val="100000"/>
              <a:buFont typeface="Wingdings" charset="2"/>
              <a:buChar char="§"/>
              <a:defRPr sz="1600">
                <a:solidFill>
                  <a:schemeClr val="tx1"/>
                </a:solidFill>
                <a:latin typeface="Calibri"/>
                <a:ea typeface="ＭＳ Ｐゴシック" charset="-128"/>
                <a:cs typeface="Calibri"/>
              </a:defRPr>
            </a:lvl4pPr>
            <a:lvl5pPr marL="2000250" indent="-171450" algn="l" rtl="0" eaLnBrk="0" fontAlgn="base" hangingPunct="0">
              <a:lnSpc>
                <a:spcPct val="80000"/>
              </a:lnSpc>
              <a:spcBef>
                <a:spcPct val="30000"/>
              </a:spcBef>
              <a:spcAft>
                <a:spcPct val="0"/>
              </a:spcAft>
              <a:buSzPct val="100000"/>
              <a:buChar char="–"/>
              <a:defRPr sz="1600">
                <a:solidFill>
                  <a:schemeClr val="tx1"/>
                </a:solidFill>
                <a:latin typeface="Calibri"/>
                <a:ea typeface="ＭＳ Ｐゴシック" charset="-128"/>
                <a:cs typeface="Calibri"/>
              </a:defRPr>
            </a:lvl5pPr>
            <a:lvl6pPr marL="24574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6pPr>
            <a:lvl7pPr marL="29146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7pPr>
            <a:lvl8pPr marL="33718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8pPr>
            <a:lvl9pPr marL="3829050" indent="-171450" algn="l" rtl="0" eaLnBrk="0" fontAlgn="base" hangingPunct="0">
              <a:lnSpc>
                <a:spcPct val="90000"/>
              </a:lnSpc>
              <a:spcBef>
                <a:spcPct val="30000"/>
              </a:spcBef>
              <a:spcAft>
                <a:spcPct val="0"/>
              </a:spcAft>
              <a:buSzPct val="100000"/>
              <a:buChar char="–"/>
              <a:defRPr sz="1400">
                <a:solidFill>
                  <a:schemeClr val="tx1"/>
                </a:solidFill>
                <a:latin typeface="+mn-lt"/>
                <a:ea typeface="ＭＳ Ｐゴシック" charset="-128"/>
              </a:defRPr>
            </a:lvl9pPr>
          </a:lstStyle>
          <a:p>
            <a:pPr defTabSz="914400"/>
            <a:r>
              <a:rPr lang="en-US" kern="0" dirty="0"/>
              <a:t>A “</a:t>
            </a:r>
            <a:r>
              <a:rPr lang="en-US" kern="0" dirty="0">
                <a:solidFill>
                  <a:srgbClr val="FF0000"/>
                </a:solidFill>
              </a:rPr>
              <a:t>valid bit</a:t>
            </a:r>
            <a:r>
              <a:rPr lang="en-US" kern="0" dirty="0"/>
              <a:t>” indicates of a cache block contains valid data</a:t>
            </a:r>
          </a:p>
          <a:p>
            <a:pPr lvl="1" defTabSz="914400"/>
            <a:r>
              <a:rPr lang="en-US" kern="0" dirty="0"/>
              <a:t>e.g., upon startup, the cache is “cold”: all cache blocks are invalid</a:t>
            </a:r>
          </a:p>
          <a:p>
            <a:pPr lvl="1" defTabSz="914400"/>
            <a:r>
              <a:rPr lang="en-US" kern="0" dirty="0"/>
              <a:t>The cache is “warmed-up” gradually by bringing content into the cache</a:t>
            </a:r>
          </a:p>
          <a:p>
            <a:pPr defTabSz="914400"/>
            <a:r>
              <a:rPr lang="en-US" altLang="zh-CN" dirty="0">
                <a:solidFill>
                  <a:srgbClr val="000000"/>
                </a:solidFill>
              </a:rPr>
              <a:t>A </a:t>
            </a:r>
            <a:r>
              <a:rPr lang="en-US" dirty="0">
                <a:solidFill>
                  <a:srgbClr val="FF0000"/>
                </a:solidFill>
              </a:rPr>
              <a:t>tag</a:t>
            </a:r>
            <a:r>
              <a:rPr lang="en-US" dirty="0">
                <a:solidFill>
                  <a:srgbClr val="000000"/>
                </a:solidFill>
              </a:rPr>
              <a:t> </a:t>
            </a:r>
            <a:r>
              <a:rPr lang="en-US" altLang="zh-CN" dirty="0">
                <a:solidFill>
                  <a:srgbClr val="000000"/>
                </a:solidFill>
              </a:rPr>
              <a:t>helps identify </a:t>
            </a:r>
            <a:r>
              <a:rPr lang="en-US" dirty="0">
                <a:solidFill>
                  <a:srgbClr val="000000"/>
                </a:solidFill>
              </a:rPr>
              <a:t>the memory block contained in the cache block </a:t>
            </a:r>
          </a:p>
          <a:p>
            <a:pPr lvl="1" defTabSz="914400"/>
            <a:r>
              <a:rPr lang="en-US" dirty="0">
                <a:solidFill>
                  <a:srgbClr val="000000"/>
                </a:solidFill>
              </a:rPr>
              <a:t>Disambiguate among multiple possible memory blocks that may be mapped to the same cache block </a:t>
            </a:r>
          </a:p>
          <a:p>
            <a:pPr defTabSz="914400"/>
            <a:r>
              <a:rPr lang="en-US" altLang="zh-CN" dirty="0">
                <a:solidFill>
                  <a:srgbClr val="FF0000"/>
                </a:solidFill>
              </a:rPr>
              <a:t>Cache capacity</a:t>
            </a:r>
            <a:r>
              <a:rPr lang="en-US" altLang="zh-CN" dirty="0">
                <a:solidFill>
                  <a:srgbClr val="000000"/>
                </a:solidFill>
              </a:rPr>
              <a:t> refers to the total size of cache blocks (not including Tag and Valid bits) </a:t>
            </a:r>
            <a:endParaRPr lang="en-US" dirty="0">
              <a:solidFill>
                <a:srgbClr val="000000"/>
              </a:solidFill>
            </a:endParaRPr>
          </a:p>
          <a:p>
            <a:pPr defTabSz="914400"/>
            <a:endParaRPr lang="en-US" kern="0" dirty="0"/>
          </a:p>
          <a:p>
            <a:pPr defTabSz="914400"/>
            <a:endParaRPr lang="en-US" kern="0" dirty="0"/>
          </a:p>
        </p:txBody>
      </p:sp>
      <p:sp>
        <p:nvSpPr>
          <p:cNvPr id="3" name="Slide Number Placeholder 5">
            <a:extLst>
              <a:ext uri="{FF2B5EF4-FFF2-40B4-BE49-F238E27FC236}">
                <a16:creationId xmlns:a16="http://schemas.microsoft.com/office/drawing/2014/main" id="{84556A53-90DC-3425-A48D-20A311894344}"/>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20</a:t>
            </a:fld>
            <a:endParaRPr lang="en-US" dirty="0"/>
          </a:p>
        </p:txBody>
      </p:sp>
      <p:sp>
        <p:nvSpPr>
          <p:cNvPr id="5" name="AutoShape 2"/>
          <p:cNvSpPr>
            <a:spLocks noChangeArrowheads="1"/>
          </p:cNvSpPr>
          <p:nvPr/>
        </p:nvSpPr>
        <p:spPr bwMode="auto">
          <a:xfrm>
            <a:off x="5168900" y="1612900"/>
            <a:ext cx="1346200" cy="889000"/>
          </a:xfrm>
          <a:prstGeom prst="roundRect">
            <a:avLst>
              <a:gd name="adj" fmla="val 12495"/>
            </a:avLst>
          </a:prstGeom>
          <a:solidFill>
            <a:schemeClr val="bg1"/>
          </a:solidFill>
          <a:ln w="254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6" name="AutoShape 3"/>
          <p:cNvSpPr>
            <a:spLocks noChangeArrowheads="1"/>
          </p:cNvSpPr>
          <p:nvPr/>
        </p:nvSpPr>
        <p:spPr bwMode="auto">
          <a:xfrm>
            <a:off x="292100" y="1536700"/>
            <a:ext cx="1346200" cy="889000"/>
          </a:xfrm>
          <a:prstGeom prst="roundRect">
            <a:avLst>
              <a:gd name="adj" fmla="val 12495"/>
            </a:avLst>
          </a:prstGeom>
          <a:solidFill>
            <a:schemeClr val="bg1"/>
          </a:solidFill>
          <a:ln w="254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7" name="Rectangle 7"/>
          <p:cNvSpPr>
            <a:spLocks noChangeArrowheads="1"/>
          </p:cNvSpPr>
          <p:nvPr/>
        </p:nvSpPr>
        <p:spPr bwMode="auto">
          <a:xfrm>
            <a:off x="2730500" y="1612900"/>
            <a:ext cx="1346200" cy="812800"/>
          </a:xfrm>
          <a:prstGeom prst="rect">
            <a:avLst/>
          </a:prstGeom>
          <a:solidFill>
            <a:schemeClr val="bg1"/>
          </a:solidFill>
          <a:ln w="25400">
            <a:solidFill>
              <a:schemeClr val="tx1"/>
            </a:solid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8" name="Rectangle 9"/>
          <p:cNvSpPr>
            <a:spLocks noChangeArrowheads="1"/>
          </p:cNvSpPr>
          <p:nvPr/>
        </p:nvSpPr>
        <p:spPr bwMode="auto">
          <a:xfrm>
            <a:off x="2778125" y="1812926"/>
            <a:ext cx="1034288" cy="462307"/>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2400">
                <a:solidFill>
                  <a:srgbClr val="000000"/>
                </a:solidFill>
                <a:latin typeface="Calibri"/>
                <a:cs typeface="Calibri"/>
              </a:rPr>
              <a:t>CACHE</a:t>
            </a:r>
          </a:p>
        </p:txBody>
      </p:sp>
      <p:sp>
        <p:nvSpPr>
          <p:cNvPr id="9" name="Rectangle 10"/>
          <p:cNvSpPr>
            <a:spLocks noChangeArrowheads="1"/>
          </p:cNvSpPr>
          <p:nvPr/>
        </p:nvSpPr>
        <p:spPr bwMode="auto">
          <a:xfrm>
            <a:off x="263525" y="1782763"/>
            <a:ext cx="1260666" cy="400752"/>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2000">
                <a:solidFill>
                  <a:srgbClr val="000000"/>
                </a:solidFill>
                <a:latin typeface="Calibri"/>
                <a:cs typeface="Calibri"/>
              </a:rPr>
              <a:t>Processor </a:t>
            </a:r>
          </a:p>
        </p:txBody>
      </p:sp>
      <p:sp>
        <p:nvSpPr>
          <p:cNvPr id="10" name="Rectangle 11"/>
          <p:cNvSpPr>
            <a:spLocks noChangeArrowheads="1"/>
          </p:cNvSpPr>
          <p:nvPr/>
        </p:nvSpPr>
        <p:spPr bwMode="auto">
          <a:xfrm>
            <a:off x="5292725" y="1706563"/>
            <a:ext cx="1137812" cy="708528"/>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2000">
                <a:solidFill>
                  <a:srgbClr val="000000"/>
                </a:solidFill>
                <a:latin typeface="Calibri"/>
                <a:cs typeface="Calibri"/>
              </a:rPr>
              <a:t>Main</a:t>
            </a:r>
          </a:p>
          <a:p>
            <a:pPr defTabSz="914400" eaLnBrk="0" fontAlgn="base" hangingPunct="0">
              <a:spcBef>
                <a:spcPct val="0"/>
              </a:spcBef>
              <a:spcAft>
                <a:spcPct val="0"/>
              </a:spcAft>
            </a:pPr>
            <a:r>
              <a:rPr lang="en-US" sz="2000">
                <a:solidFill>
                  <a:srgbClr val="000000"/>
                </a:solidFill>
                <a:latin typeface="Calibri"/>
                <a:cs typeface="Calibri"/>
              </a:rPr>
              <a:t>Memory </a:t>
            </a:r>
          </a:p>
        </p:txBody>
      </p:sp>
      <p:sp>
        <p:nvSpPr>
          <p:cNvPr id="11" name="Line 12"/>
          <p:cNvSpPr>
            <a:spLocks noChangeShapeType="1"/>
          </p:cNvSpPr>
          <p:nvPr/>
        </p:nvSpPr>
        <p:spPr bwMode="auto">
          <a:xfrm>
            <a:off x="1651000" y="1752600"/>
            <a:ext cx="1066800" cy="0"/>
          </a:xfrm>
          <a:prstGeom prst="line">
            <a:avLst/>
          </a:prstGeom>
          <a:noFill/>
          <a:ln w="25400">
            <a:solidFill>
              <a:schemeClr val="tx1"/>
            </a:solidFill>
            <a:round/>
            <a:headEnd type="none" w="sm" len="sm"/>
            <a:tailEnd type="stealth" w="med" len="lg"/>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2" name="Line 13"/>
          <p:cNvSpPr>
            <a:spLocks noChangeShapeType="1"/>
          </p:cNvSpPr>
          <p:nvPr/>
        </p:nvSpPr>
        <p:spPr bwMode="auto">
          <a:xfrm>
            <a:off x="1651000" y="2286000"/>
            <a:ext cx="1066800" cy="0"/>
          </a:xfrm>
          <a:prstGeom prst="line">
            <a:avLst/>
          </a:prstGeom>
          <a:noFill/>
          <a:ln w="25400">
            <a:solidFill>
              <a:schemeClr val="tx1"/>
            </a:solidFill>
            <a:round/>
            <a:headEnd type="stealth" w="med" len="lg"/>
            <a:tailEnd type="stealth" w="med" len="lg"/>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3" name="Line 14"/>
          <p:cNvSpPr>
            <a:spLocks noChangeShapeType="1"/>
          </p:cNvSpPr>
          <p:nvPr/>
        </p:nvSpPr>
        <p:spPr bwMode="auto">
          <a:xfrm>
            <a:off x="4089400" y="1752600"/>
            <a:ext cx="1066800" cy="0"/>
          </a:xfrm>
          <a:prstGeom prst="line">
            <a:avLst/>
          </a:prstGeom>
          <a:noFill/>
          <a:ln w="25400">
            <a:solidFill>
              <a:schemeClr val="tx1"/>
            </a:solidFill>
            <a:round/>
            <a:headEnd type="none" w="sm" len="sm"/>
            <a:tailEnd type="stealth" w="med" len="lg"/>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 name="Line 15"/>
          <p:cNvSpPr>
            <a:spLocks noChangeShapeType="1"/>
          </p:cNvSpPr>
          <p:nvPr/>
        </p:nvSpPr>
        <p:spPr bwMode="auto">
          <a:xfrm>
            <a:off x="4089400" y="2286000"/>
            <a:ext cx="1066800" cy="0"/>
          </a:xfrm>
          <a:prstGeom prst="line">
            <a:avLst/>
          </a:prstGeom>
          <a:noFill/>
          <a:ln w="25400">
            <a:solidFill>
              <a:schemeClr val="tx1"/>
            </a:solidFill>
            <a:round/>
            <a:headEnd type="stealth" w="med" len="lg"/>
            <a:tailEnd type="stealth" w="med" len="lg"/>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5" name="Rectangle 16"/>
          <p:cNvSpPr>
            <a:spLocks noChangeArrowheads="1"/>
          </p:cNvSpPr>
          <p:nvPr/>
        </p:nvSpPr>
        <p:spPr bwMode="auto">
          <a:xfrm>
            <a:off x="1711326" y="1370013"/>
            <a:ext cx="854401"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a:solidFill>
                  <a:srgbClr val="000000"/>
                </a:solidFill>
                <a:latin typeface="Calibri"/>
                <a:cs typeface="Calibri"/>
              </a:rPr>
              <a:t>Address</a:t>
            </a:r>
          </a:p>
        </p:txBody>
      </p:sp>
      <p:sp>
        <p:nvSpPr>
          <p:cNvPr id="16" name="Rectangle 17"/>
          <p:cNvSpPr>
            <a:spLocks noChangeArrowheads="1"/>
          </p:cNvSpPr>
          <p:nvPr/>
        </p:nvSpPr>
        <p:spPr bwMode="auto">
          <a:xfrm>
            <a:off x="4073526" y="1370013"/>
            <a:ext cx="854401"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a:solidFill>
                  <a:srgbClr val="000000"/>
                </a:solidFill>
                <a:latin typeface="Calibri"/>
                <a:cs typeface="Calibri"/>
              </a:rPr>
              <a:t>Address</a:t>
            </a:r>
          </a:p>
        </p:txBody>
      </p:sp>
      <p:sp>
        <p:nvSpPr>
          <p:cNvPr id="17" name="Rectangle 18"/>
          <p:cNvSpPr>
            <a:spLocks noChangeArrowheads="1"/>
          </p:cNvSpPr>
          <p:nvPr/>
        </p:nvSpPr>
        <p:spPr bwMode="auto">
          <a:xfrm>
            <a:off x="4302125" y="2284413"/>
            <a:ext cx="577482"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a:solidFill>
                  <a:srgbClr val="000000"/>
                </a:solidFill>
                <a:latin typeface="Calibri"/>
                <a:cs typeface="Calibri"/>
              </a:rPr>
              <a:t>Data</a:t>
            </a:r>
          </a:p>
        </p:txBody>
      </p:sp>
      <p:sp>
        <p:nvSpPr>
          <p:cNvPr id="18" name="Rectangle 19"/>
          <p:cNvSpPr>
            <a:spLocks noChangeArrowheads="1"/>
          </p:cNvSpPr>
          <p:nvPr/>
        </p:nvSpPr>
        <p:spPr bwMode="auto">
          <a:xfrm>
            <a:off x="1863725" y="2284413"/>
            <a:ext cx="577482" cy="339196"/>
          </a:xfrm>
          <a:prstGeom prst="rect">
            <a:avLst/>
          </a:prstGeom>
          <a:noFill/>
          <a:ln w="9525">
            <a:noFill/>
            <a:miter lim="800000"/>
            <a:headEnd/>
            <a:tailEnd/>
          </a:ln>
          <a:effectLst/>
        </p:spPr>
        <p:txBody>
          <a:bodyPr wrap="none" lIns="92075" tIns="46038" rIns="92075" bIns="46038">
            <a:prstTxWarp prst="textNoShape">
              <a:avLst/>
            </a:prstTxWarp>
            <a:spAutoFit/>
          </a:bodyPr>
          <a:lstStyle/>
          <a:p>
            <a:pPr defTabSz="914400" eaLnBrk="0" fontAlgn="base" hangingPunct="0">
              <a:spcBef>
                <a:spcPct val="0"/>
              </a:spcBef>
              <a:spcAft>
                <a:spcPct val="0"/>
              </a:spcAft>
            </a:pPr>
            <a:r>
              <a:rPr lang="en-US" sz="1600">
                <a:solidFill>
                  <a:srgbClr val="000000"/>
                </a:solidFill>
                <a:latin typeface="Calibri"/>
                <a:cs typeface="Calibri"/>
              </a:rPr>
              <a:t>Data</a:t>
            </a:r>
          </a:p>
        </p:txBody>
      </p:sp>
    </p:spTree>
    <p:extLst>
      <p:ext uri="{BB962C8B-B14F-4D97-AF65-F5344CB8AC3E}">
        <p14:creationId xmlns:p14="http://schemas.microsoft.com/office/powerpoint/2010/main" val="1036322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normAutofit/>
          </a:bodyPr>
          <a:lstStyle/>
          <a:p>
            <a:pPr eaLnBrk="1" hangingPunct="1">
              <a:lnSpc>
                <a:spcPct val="85000"/>
              </a:lnSpc>
            </a:pPr>
            <a:r>
              <a:rPr lang="en-US" altLang="zh-CN" dirty="0"/>
              <a:t>Memory Address Fields</a:t>
            </a:r>
            <a:endParaRPr lang="en-US" dirty="0"/>
          </a:p>
        </p:txBody>
      </p:sp>
      <p:sp>
        <p:nvSpPr>
          <p:cNvPr id="1694723" name="Rectangle 3"/>
          <p:cNvSpPr>
            <a:spLocks noGrp="1" noChangeArrowheads="1"/>
          </p:cNvSpPr>
          <p:nvPr>
            <p:ph type="body" idx="1"/>
          </p:nvPr>
        </p:nvSpPr>
        <p:spPr>
          <a:xfrm>
            <a:off x="609600" y="1430190"/>
            <a:ext cx="10896600" cy="5123010"/>
          </a:xfrm>
        </p:spPr>
        <p:txBody>
          <a:bodyPr rtlCol="0">
            <a:normAutofit/>
          </a:bodyPr>
          <a:lstStyle/>
          <a:p>
            <a:pPr>
              <a:buClr>
                <a:schemeClr val="tx1"/>
              </a:buClr>
              <a:defRPr/>
            </a:pPr>
            <a:r>
              <a:rPr lang="en-US" dirty="0">
                <a:solidFill>
                  <a:srgbClr val="0000FF"/>
                </a:solidFill>
              </a:rPr>
              <a:t>Offset</a:t>
            </a:r>
            <a:r>
              <a:rPr lang="en-US" dirty="0"/>
              <a:t>: Byte address within a cache block</a:t>
            </a:r>
          </a:p>
          <a:p>
            <a:pPr>
              <a:buClr>
                <a:schemeClr val="tx1"/>
              </a:buClr>
              <a:defRPr/>
            </a:pPr>
            <a:r>
              <a:rPr lang="en-US" dirty="0">
                <a:solidFill>
                  <a:srgbClr val="0000FF"/>
                </a:solidFill>
              </a:rPr>
              <a:t>Set Index</a:t>
            </a:r>
            <a:r>
              <a:rPr lang="en-US" dirty="0"/>
              <a:t>: Selects which set</a:t>
            </a:r>
          </a:p>
          <a:p>
            <a:pPr>
              <a:buClr>
                <a:schemeClr val="tx1"/>
              </a:buClr>
              <a:defRPr/>
            </a:pPr>
            <a:r>
              <a:rPr lang="en-US" dirty="0">
                <a:solidFill>
                  <a:srgbClr val="0000FF"/>
                </a:solidFill>
              </a:rPr>
              <a:t>Tag</a:t>
            </a:r>
            <a:r>
              <a:rPr lang="en-US" dirty="0"/>
              <a:t>: Remaining portion of processor address</a:t>
            </a:r>
          </a:p>
          <a:p>
            <a:pPr>
              <a:defRPr/>
            </a:pPr>
            <a:endParaRPr lang="en-US" dirty="0"/>
          </a:p>
          <a:p>
            <a:pPr>
              <a:defRPr/>
            </a:pPr>
            <a:endParaRPr lang="en-US" dirty="0"/>
          </a:p>
          <a:p>
            <a:r>
              <a:rPr lang="en-US" dirty="0"/>
              <a:t>Size of </a:t>
            </a:r>
            <a:r>
              <a:rPr lang="en-US" altLang="zh-CN" dirty="0"/>
              <a:t>Set Index (</a:t>
            </a:r>
            <a:r>
              <a:rPr lang="en-US" dirty="0"/>
              <a:t>SI) = log</a:t>
            </a:r>
            <a:r>
              <a:rPr lang="en-US" baseline="-25000" dirty="0"/>
              <a:t>2</a:t>
            </a:r>
            <a:r>
              <a:rPr lang="en-US" dirty="0"/>
              <a:t>(number of sets)</a:t>
            </a:r>
          </a:p>
          <a:p>
            <a:r>
              <a:rPr lang="en-US" dirty="0"/>
              <a:t>Size of Offset = log</a:t>
            </a:r>
            <a:r>
              <a:rPr lang="en-US" baseline="-25000" dirty="0"/>
              <a:t>2</a:t>
            </a:r>
            <a:r>
              <a:rPr lang="en-US" dirty="0"/>
              <a:t>(number of bytes/block)</a:t>
            </a:r>
          </a:p>
          <a:p>
            <a:r>
              <a:rPr lang="en-US" dirty="0"/>
              <a:t>Size of Tag = Address size – Size of SI - Size of Offset		      </a:t>
            </a:r>
          </a:p>
          <a:p>
            <a:pPr marL="0" indent="0">
              <a:buNone/>
              <a:defRPr/>
            </a:pPr>
            <a:endParaRPr lang="en-US" dirty="0"/>
          </a:p>
        </p:txBody>
      </p:sp>
      <p:grpSp>
        <p:nvGrpSpPr>
          <p:cNvPr id="20" name="Group 19"/>
          <p:cNvGrpSpPr/>
          <p:nvPr/>
        </p:nvGrpSpPr>
        <p:grpSpPr>
          <a:xfrm>
            <a:off x="2362200" y="3606172"/>
            <a:ext cx="7067810" cy="737229"/>
            <a:chOff x="838200" y="3657599"/>
            <a:chExt cx="7067810" cy="737229"/>
          </a:xfrm>
        </p:grpSpPr>
        <p:sp>
          <p:nvSpPr>
            <p:cNvPr id="55300" name="Rectangle 4"/>
            <p:cNvSpPr>
              <a:spLocks noChangeArrowheads="1"/>
            </p:cNvSpPr>
            <p:nvPr/>
          </p:nvSpPr>
          <p:spPr bwMode="auto">
            <a:xfrm>
              <a:off x="838200" y="3657600"/>
              <a:ext cx="7067810" cy="737228"/>
            </a:xfrm>
            <a:prstGeom prst="rect">
              <a:avLst/>
            </a:prstGeom>
            <a:noFill/>
            <a:ln w="12700">
              <a:solidFill>
                <a:schemeClr val="tx1"/>
              </a:solidFill>
              <a:miter lim="800000"/>
              <a:headEnd/>
              <a:tailEnd/>
            </a:ln>
          </p:spPr>
          <p:txBody>
            <a:bodyPr wrap="none" anchor="ctr">
              <a:prstTxWarp prst="textNoShape">
                <a:avLst/>
              </a:prstTxWarp>
            </a:bodyPr>
            <a:lstStyle/>
            <a:p>
              <a:endParaRPr lang="en-US" sz="3200">
                <a:latin typeface="Calibri" charset="0"/>
              </a:endParaRPr>
            </a:p>
          </p:txBody>
        </p:sp>
        <p:sp>
          <p:nvSpPr>
            <p:cNvPr id="55301" name="Line 5"/>
            <p:cNvSpPr>
              <a:spLocks noChangeShapeType="1"/>
            </p:cNvSpPr>
            <p:nvPr/>
          </p:nvSpPr>
          <p:spPr bwMode="auto">
            <a:xfrm>
              <a:off x="5940425" y="3657599"/>
              <a:ext cx="0" cy="722959"/>
            </a:xfrm>
            <a:prstGeom prst="line">
              <a:avLst/>
            </a:prstGeom>
            <a:noFill/>
            <a:ln w="12700">
              <a:solidFill>
                <a:schemeClr val="tx1"/>
              </a:solidFill>
              <a:round/>
              <a:headEnd/>
              <a:tailEnd/>
            </a:ln>
          </p:spPr>
          <p:txBody>
            <a:bodyPr>
              <a:prstTxWarp prst="textNoShape">
                <a:avLst/>
              </a:prstTxWarp>
            </a:bodyPr>
            <a:lstStyle/>
            <a:p>
              <a:endParaRPr lang="en-US" sz="2800"/>
            </a:p>
          </p:txBody>
        </p:sp>
        <p:sp>
          <p:nvSpPr>
            <p:cNvPr id="55302" name="Line 6"/>
            <p:cNvSpPr>
              <a:spLocks noChangeShapeType="1"/>
            </p:cNvSpPr>
            <p:nvPr/>
          </p:nvSpPr>
          <p:spPr bwMode="auto">
            <a:xfrm>
              <a:off x="4426512" y="3657599"/>
              <a:ext cx="0" cy="722959"/>
            </a:xfrm>
            <a:prstGeom prst="line">
              <a:avLst/>
            </a:prstGeom>
            <a:noFill/>
            <a:ln w="12700">
              <a:solidFill>
                <a:schemeClr val="tx1"/>
              </a:solidFill>
              <a:round/>
              <a:headEnd/>
              <a:tailEnd/>
            </a:ln>
          </p:spPr>
          <p:txBody>
            <a:bodyPr>
              <a:prstTxWarp prst="textNoShape">
                <a:avLst/>
              </a:prstTxWarp>
            </a:bodyPr>
            <a:lstStyle/>
            <a:p>
              <a:endParaRPr lang="en-US" sz="2800"/>
            </a:p>
          </p:txBody>
        </p:sp>
      </p:grpSp>
      <p:cxnSp>
        <p:nvCxnSpPr>
          <p:cNvPr id="18" name="Straight Arrow Connector 17"/>
          <p:cNvCxnSpPr/>
          <p:nvPr/>
        </p:nvCxnSpPr>
        <p:spPr>
          <a:xfrm>
            <a:off x="2362200" y="3529972"/>
            <a:ext cx="7086600" cy="1588"/>
          </a:xfrm>
          <a:prstGeom prst="straightConnector1">
            <a:avLst/>
          </a:prstGeom>
          <a:ln>
            <a:solidFill>
              <a:schemeClr val="tx1"/>
            </a:solidFill>
            <a:headEnd type="triangle" w="lg" len="lg"/>
            <a:tailEnd type="triangle" w="lg" len="lg"/>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4837483" y="3124200"/>
            <a:ext cx="2325317" cy="461665"/>
          </a:xfrm>
          <a:prstGeom prst="rect">
            <a:avLst/>
          </a:prstGeom>
          <a:noFill/>
        </p:spPr>
        <p:txBody>
          <a:bodyPr wrap="none" rtlCol="0">
            <a:spAutoFit/>
          </a:bodyPr>
          <a:lstStyle/>
          <a:p>
            <a:r>
              <a:rPr lang="en-US" altLang="zh-CN" sz="2400" dirty="0"/>
              <a:t>Memory</a:t>
            </a:r>
            <a:r>
              <a:rPr lang="en-US" sz="2400" dirty="0"/>
              <a:t> Address</a:t>
            </a:r>
          </a:p>
        </p:txBody>
      </p:sp>
      <p:sp>
        <p:nvSpPr>
          <p:cNvPr id="14" name="Date Placeholder 3"/>
          <p:cNvSpPr txBox="1">
            <a:spLocks/>
          </p:cNvSpPr>
          <p:nvPr/>
        </p:nvSpPr>
        <p:spPr>
          <a:xfrm>
            <a:off x="609600" y="6356353"/>
            <a:ext cx="2133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6FCE6CE-22EA-C947-BA59-D740F91D2B06}" type="datetime1">
              <a:rPr lang="en-US"/>
              <a:pPr/>
              <a:t>5/14/2025</a:t>
            </a:fld>
            <a:endParaRPr lang="en-US"/>
          </a:p>
        </p:txBody>
      </p:sp>
      <p:sp>
        <p:nvSpPr>
          <p:cNvPr id="15"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6" name="TextBox 15"/>
          <p:cNvSpPr txBox="1"/>
          <p:nvPr/>
        </p:nvSpPr>
        <p:spPr>
          <a:xfrm>
            <a:off x="7895224" y="3733800"/>
            <a:ext cx="943976" cy="461665"/>
          </a:xfrm>
          <a:prstGeom prst="rect">
            <a:avLst/>
          </a:prstGeom>
          <a:noFill/>
        </p:spPr>
        <p:txBody>
          <a:bodyPr wrap="none" rtlCol="0">
            <a:spAutoFit/>
          </a:bodyPr>
          <a:lstStyle/>
          <a:p>
            <a:r>
              <a:rPr lang="en-US" sz="2400" i="1" dirty="0">
                <a:solidFill>
                  <a:srgbClr val="0000FF"/>
                </a:solidFill>
              </a:rPr>
              <a:t>Offset</a:t>
            </a:r>
            <a:endParaRPr lang="en-US" sz="2400" i="1" dirty="0"/>
          </a:p>
        </p:txBody>
      </p:sp>
      <p:sp>
        <p:nvSpPr>
          <p:cNvPr id="21" name="TextBox 20"/>
          <p:cNvSpPr txBox="1"/>
          <p:nvPr/>
        </p:nvSpPr>
        <p:spPr>
          <a:xfrm>
            <a:off x="3962250" y="3733800"/>
            <a:ext cx="626582" cy="461665"/>
          </a:xfrm>
          <a:prstGeom prst="rect">
            <a:avLst/>
          </a:prstGeom>
          <a:noFill/>
        </p:spPr>
        <p:txBody>
          <a:bodyPr wrap="none" rtlCol="0">
            <a:spAutoFit/>
          </a:bodyPr>
          <a:lstStyle/>
          <a:p>
            <a:r>
              <a:rPr lang="en-US" sz="2400" i="1" dirty="0">
                <a:solidFill>
                  <a:srgbClr val="0000FF"/>
                </a:solidFill>
              </a:rPr>
              <a:t>Tag</a:t>
            </a:r>
            <a:endParaRPr lang="en-US" sz="2800" i="1" dirty="0">
              <a:solidFill>
                <a:srgbClr val="0000FF"/>
              </a:solidFill>
            </a:endParaRPr>
          </a:p>
        </p:txBody>
      </p:sp>
      <p:sp>
        <p:nvSpPr>
          <p:cNvPr id="22" name="TextBox 21"/>
          <p:cNvSpPr txBox="1"/>
          <p:nvPr/>
        </p:nvSpPr>
        <p:spPr>
          <a:xfrm>
            <a:off x="6019650" y="3733800"/>
            <a:ext cx="1310039" cy="461665"/>
          </a:xfrm>
          <a:prstGeom prst="rect">
            <a:avLst/>
          </a:prstGeom>
          <a:noFill/>
        </p:spPr>
        <p:txBody>
          <a:bodyPr wrap="none" rtlCol="0">
            <a:spAutoFit/>
          </a:bodyPr>
          <a:lstStyle/>
          <a:p>
            <a:r>
              <a:rPr lang="en-US" sz="2400" i="1" dirty="0">
                <a:solidFill>
                  <a:srgbClr val="0000FF"/>
                </a:solidFill>
              </a:rPr>
              <a:t>Set Index</a:t>
            </a:r>
          </a:p>
        </p:txBody>
      </p:sp>
      <p:sp>
        <p:nvSpPr>
          <p:cNvPr id="2" name="Slide Number Placeholder 5">
            <a:extLst>
              <a:ext uri="{FF2B5EF4-FFF2-40B4-BE49-F238E27FC236}">
                <a16:creationId xmlns:a16="http://schemas.microsoft.com/office/drawing/2014/main" id="{8DBFF080-3677-BDFA-40B8-C2C211BC104D}"/>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21</a:t>
            </a:fld>
            <a:endParaRPr lang="en-US" dirty="0"/>
          </a:p>
        </p:txBody>
      </p:sp>
    </p:spTree>
    <p:extLst>
      <p:ext uri="{BB962C8B-B14F-4D97-AF65-F5344CB8AC3E}">
        <p14:creationId xmlns:p14="http://schemas.microsoft.com/office/powerpoint/2010/main" val="1638954392"/>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8F0A37F-DF26-B2FB-F819-D2E739FA45AC}"/>
              </a:ext>
            </a:extLst>
          </p:cNvPr>
          <p:cNvSpPr/>
          <p:nvPr/>
        </p:nvSpPr>
        <p:spPr>
          <a:xfrm>
            <a:off x="5076974" y="2791158"/>
            <a:ext cx="242682" cy="2966719"/>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a:p>
        </p:txBody>
      </p:sp>
      <p:sp>
        <p:nvSpPr>
          <p:cNvPr id="25" name="Rectangle 24">
            <a:extLst>
              <a:ext uri="{FF2B5EF4-FFF2-40B4-BE49-F238E27FC236}">
                <a16:creationId xmlns:a16="http://schemas.microsoft.com/office/drawing/2014/main" id="{DD121284-0753-7860-1192-FEF307E5D940}"/>
              </a:ext>
            </a:extLst>
          </p:cNvPr>
          <p:cNvSpPr/>
          <p:nvPr/>
        </p:nvSpPr>
        <p:spPr>
          <a:xfrm>
            <a:off x="5898819" y="2791158"/>
            <a:ext cx="242682" cy="2966719"/>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a:p>
        </p:txBody>
      </p:sp>
      <p:sp>
        <p:nvSpPr>
          <p:cNvPr id="26" name="Rectangle 25">
            <a:extLst>
              <a:ext uri="{FF2B5EF4-FFF2-40B4-BE49-F238E27FC236}">
                <a16:creationId xmlns:a16="http://schemas.microsoft.com/office/drawing/2014/main" id="{7240015B-EC78-1CC5-EF6F-DC94270466AE}"/>
              </a:ext>
            </a:extLst>
          </p:cNvPr>
          <p:cNvSpPr/>
          <p:nvPr/>
        </p:nvSpPr>
        <p:spPr>
          <a:xfrm>
            <a:off x="6720664" y="2791158"/>
            <a:ext cx="242682" cy="2966719"/>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a:p>
        </p:txBody>
      </p:sp>
      <p:sp>
        <p:nvSpPr>
          <p:cNvPr id="27" name="Rectangle 26">
            <a:extLst>
              <a:ext uri="{FF2B5EF4-FFF2-40B4-BE49-F238E27FC236}">
                <a16:creationId xmlns:a16="http://schemas.microsoft.com/office/drawing/2014/main" id="{D9F7C5FD-9E96-5B59-22F0-B40E5913CB3B}"/>
              </a:ext>
            </a:extLst>
          </p:cNvPr>
          <p:cNvSpPr/>
          <p:nvPr/>
        </p:nvSpPr>
        <p:spPr>
          <a:xfrm>
            <a:off x="7542509" y="2791158"/>
            <a:ext cx="242682" cy="2966719"/>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a:p>
        </p:txBody>
      </p:sp>
      <p:sp>
        <p:nvSpPr>
          <p:cNvPr id="28" name="Rectangle 27">
            <a:extLst>
              <a:ext uri="{FF2B5EF4-FFF2-40B4-BE49-F238E27FC236}">
                <a16:creationId xmlns:a16="http://schemas.microsoft.com/office/drawing/2014/main" id="{A5B21D6C-08FB-F2FC-E5E2-3D8A860F7C9D}"/>
              </a:ext>
            </a:extLst>
          </p:cNvPr>
          <p:cNvSpPr/>
          <p:nvPr/>
        </p:nvSpPr>
        <p:spPr>
          <a:xfrm>
            <a:off x="8364354" y="2791158"/>
            <a:ext cx="242682" cy="2966719"/>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a:p>
        </p:txBody>
      </p:sp>
      <p:sp>
        <p:nvSpPr>
          <p:cNvPr id="29" name="Rectangle 28">
            <a:extLst>
              <a:ext uri="{FF2B5EF4-FFF2-40B4-BE49-F238E27FC236}">
                <a16:creationId xmlns:a16="http://schemas.microsoft.com/office/drawing/2014/main" id="{D039A9F6-4BD7-0909-6295-148C0430F14F}"/>
              </a:ext>
            </a:extLst>
          </p:cNvPr>
          <p:cNvSpPr/>
          <p:nvPr/>
        </p:nvSpPr>
        <p:spPr>
          <a:xfrm>
            <a:off x="9186199" y="2791158"/>
            <a:ext cx="242682" cy="2966719"/>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a:p>
        </p:txBody>
      </p:sp>
      <p:sp>
        <p:nvSpPr>
          <p:cNvPr id="30" name="Rectangle 29">
            <a:extLst>
              <a:ext uri="{FF2B5EF4-FFF2-40B4-BE49-F238E27FC236}">
                <a16:creationId xmlns:a16="http://schemas.microsoft.com/office/drawing/2014/main" id="{679034E9-D88B-3AF3-BF5A-895DD6AB0881}"/>
              </a:ext>
            </a:extLst>
          </p:cNvPr>
          <p:cNvSpPr/>
          <p:nvPr/>
        </p:nvSpPr>
        <p:spPr>
          <a:xfrm>
            <a:off x="10008046" y="2791158"/>
            <a:ext cx="242682" cy="2966719"/>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a:p>
        </p:txBody>
      </p:sp>
      <p:sp>
        <p:nvSpPr>
          <p:cNvPr id="2" name="Title 1"/>
          <p:cNvSpPr>
            <a:spLocks noGrp="1"/>
          </p:cNvSpPr>
          <p:nvPr>
            <p:ph type="title"/>
          </p:nvPr>
        </p:nvSpPr>
        <p:spPr/>
        <p:txBody>
          <a:bodyPr/>
          <a:lstStyle/>
          <a:p>
            <a:r>
              <a:rPr lang="en-US" dirty="0"/>
              <a:t>Cache Organization</a:t>
            </a:r>
          </a:p>
        </p:txBody>
      </p:sp>
      <p:sp>
        <p:nvSpPr>
          <p:cNvPr id="6" name="Left Brace 5"/>
          <p:cNvSpPr/>
          <p:nvPr/>
        </p:nvSpPr>
        <p:spPr>
          <a:xfrm>
            <a:off x="4614694" y="2788016"/>
            <a:ext cx="398780" cy="3007360"/>
          </a:xfrm>
          <a:prstGeom prst="leftBrace">
            <a:avLst>
              <a:gd name="adj1" fmla="val 124182"/>
              <a:gd name="adj2" fmla="val 4888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Left Brace 6"/>
          <p:cNvSpPr/>
          <p:nvPr/>
        </p:nvSpPr>
        <p:spPr>
          <a:xfrm rot="5400000">
            <a:off x="7755404" y="-359044"/>
            <a:ext cx="398780" cy="5755640"/>
          </a:xfrm>
          <a:prstGeom prst="leftBrace">
            <a:avLst>
              <a:gd name="adj1" fmla="val 124182"/>
              <a:gd name="adj2" fmla="val 48889"/>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TextBox 7"/>
          <p:cNvSpPr txBox="1"/>
          <p:nvPr/>
        </p:nvSpPr>
        <p:spPr>
          <a:xfrm>
            <a:off x="6456585" y="1857721"/>
            <a:ext cx="3235437" cy="523220"/>
          </a:xfrm>
          <a:prstGeom prst="rect">
            <a:avLst/>
          </a:prstGeom>
          <a:noFill/>
        </p:spPr>
        <p:txBody>
          <a:bodyPr wrap="none" rtlCol="0">
            <a:spAutoFit/>
          </a:bodyPr>
          <a:lstStyle/>
          <a:p>
            <a:r>
              <a:rPr lang="en-US" sz="2800" dirty="0"/>
              <a:t># ways (associativity)</a:t>
            </a:r>
          </a:p>
        </p:txBody>
      </p:sp>
      <p:sp>
        <p:nvSpPr>
          <p:cNvPr id="9" name="TextBox 8"/>
          <p:cNvSpPr txBox="1"/>
          <p:nvPr/>
        </p:nvSpPr>
        <p:spPr>
          <a:xfrm>
            <a:off x="3590375" y="4030086"/>
            <a:ext cx="1024319" cy="523220"/>
          </a:xfrm>
          <a:prstGeom prst="rect">
            <a:avLst/>
          </a:prstGeom>
          <a:noFill/>
        </p:spPr>
        <p:txBody>
          <a:bodyPr wrap="none" rtlCol="0">
            <a:spAutoFit/>
          </a:bodyPr>
          <a:lstStyle/>
          <a:p>
            <a:r>
              <a:rPr lang="en-US" sz="2800" dirty="0"/>
              <a:t># </a:t>
            </a:r>
            <a:r>
              <a:rPr lang="en-US" altLang="zh-CN" sz="2800" dirty="0"/>
              <a:t>s</a:t>
            </a:r>
            <a:r>
              <a:rPr lang="en-US" sz="2800" dirty="0"/>
              <a:t>ets</a:t>
            </a:r>
          </a:p>
        </p:txBody>
      </p:sp>
      <p:sp>
        <p:nvSpPr>
          <p:cNvPr id="5" name="Slide Number Placeholder 5">
            <a:extLst>
              <a:ext uri="{FF2B5EF4-FFF2-40B4-BE49-F238E27FC236}">
                <a16:creationId xmlns:a16="http://schemas.microsoft.com/office/drawing/2014/main" id="{FE044E0F-3A70-70A6-8637-E59E37C78C18}"/>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22</a:t>
            </a:fld>
            <a:endParaRPr lang="en-US" dirty="0"/>
          </a:p>
        </p:txBody>
      </p:sp>
      <p:graphicFrame>
        <p:nvGraphicFramePr>
          <p:cNvPr id="11" name="Table 10">
            <a:extLst>
              <a:ext uri="{FF2B5EF4-FFF2-40B4-BE49-F238E27FC236}">
                <a16:creationId xmlns:a16="http://schemas.microsoft.com/office/drawing/2014/main" id="{DFD2B972-C795-5446-576F-BD2AC6A8D48E}"/>
              </a:ext>
            </a:extLst>
          </p:cNvPr>
          <p:cNvGraphicFramePr>
            <a:graphicFrameLocks noGrp="1"/>
          </p:cNvGraphicFramePr>
          <p:nvPr/>
        </p:nvGraphicFramePr>
        <p:xfrm>
          <a:off x="940376" y="2263468"/>
          <a:ext cx="3873708" cy="396240"/>
        </p:xfrm>
        <a:graphic>
          <a:graphicData uri="http://schemas.openxmlformats.org/drawingml/2006/table">
            <a:tbl>
              <a:tblPr firstRow="1" bandRow="1">
                <a:tableStyleId>{5940675A-B579-460E-94D1-54222C63F5DA}</a:tableStyleId>
              </a:tblPr>
              <a:tblGrid>
                <a:gridCol w="1291236">
                  <a:extLst>
                    <a:ext uri="{9D8B030D-6E8A-4147-A177-3AD203B41FA5}">
                      <a16:colId xmlns:a16="http://schemas.microsoft.com/office/drawing/2014/main" val="492541661"/>
                    </a:ext>
                  </a:extLst>
                </a:gridCol>
                <a:gridCol w="1291236">
                  <a:extLst>
                    <a:ext uri="{9D8B030D-6E8A-4147-A177-3AD203B41FA5}">
                      <a16:colId xmlns:a16="http://schemas.microsoft.com/office/drawing/2014/main" val="2367715831"/>
                    </a:ext>
                  </a:extLst>
                </a:gridCol>
                <a:gridCol w="1291236">
                  <a:extLst>
                    <a:ext uri="{9D8B030D-6E8A-4147-A177-3AD203B41FA5}">
                      <a16:colId xmlns:a16="http://schemas.microsoft.com/office/drawing/2014/main" val="128688196"/>
                    </a:ext>
                  </a:extLst>
                </a:gridCol>
              </a:tblGrid>
              <a:tr h="370840">
                <a:tc>
                  <a:txBody>
                    <a:bodyPr/>
                    <a:lstStyle/>
                    <a:p>
                      <a:pPr algn="ctr"/>
                      <a:r>
                        <a:rPr lang="en-GB" sz="2000" b="0" dirty="0">
                          <a:solidFill>
                            <a:srgbClr val="FF0000"/>
                          </a:solidFill>
                        </a:rPr>
                        <a:t>Tag</a:t>
                      </a:r>
                      <a:endParaRPr lang="en-SE" sz="2000" b="0" dirty="0">
                        <a:solidFill>
                          <a:srgbClr val="FF0000"/>
                        </a:solidFill>
                      </a:endParaRPr>
                    </a:p>
                  </a:txBody>
                  <a:tcPr/>
                </a:tc>
                <a:tc>
                  <a:txBody>
                    <a:bodyPr/>
                    <a:lstStyle/>
                    <a:p>
                      <a:pPr algn="ctr"/>
                      <a:r>
                        <a:rPr lang="en-GB" sz="2000" b="0" dirty="0">
                          <a:solidFill>
                            <a:schemeClr val="tx1"/>
                          </a:solidFill>
                        </a:rPr>
                        <a:t>Set Index</a:t>
                      </a:r>
                      <a:endParaRPr lang="en-SE" sz="2000" b="0" dirty="0">
                        <a:solidFill>
                          <a:schemeClr val="tx1"/>
                        </a:solidFill>
                      </a:endParaRPr>
                    </a:p>
                  </a:txBody>
                  <a:tcPr/>
                </a:tc>
                <a:tc>
                  <a:txBody>
                    <a:bodyPr/>
                    <a:lstStyle/>
                    <a:p>
                      <a:pPr algn="ctr"/>
                      <a:r>
                        <a:rPr lang="en-GB" sz="2000" b="0" dirty="0">
                          <a:solidFill>
                            <a:schemeClr val="tx1"/>
                          </a:solidFill>
                        </a:rPr>
                        <a:t>Offset</a:t>
                      </a:r>
                      <a:endParaRPr lang="en-SE" sz="2000" b="0" dirty="0">
                        <a:solidFill>
                          <a:schemeClr val="tx1"/>
                        </a:solidFill>
                      </a:endParaRPr>
                    </a:p>
                  </a:txBody>
                  <a:tcPr/>
                </a:tc>
                <a:extLst>
                  <a:ext uri="{0D108BD9-81ED-4DB2-BD59-A6C34878D82A}">
                    <a16:rowId xmlns:a16="http://schemas.microsoft.com/office/drawing/2014/main" val="2784313523"/>
                  </a:ext>
                </a:extLst>
              </a:tr>
            </a:tbl>
          </a:graphicData>
        </a:graphic>
      </p:graphicFrame>
      <p:graphicFrame>
        <p:nvGraphicFramePr>
          <p:cNvPr id="19" name="Table 18">
            <a:extLst>
              <a:ext uri="{FF2B5EF4-FFF2-40B4-BE49-F238E27FC236}">
                <a16:creationId xmlns:a16="http://schemas.microsoft.com/office/drawing/2014/main" id="{61BF530C-D38D-F716-5DD8-9DB7F9765DA6}"/>
              </a:ext>
            </a:extLst>
          </p:cNvPr>
          <p:cNvGraphicFramePr>
            <a:graphicFrameLocks noGrp="1"/>
          </p:cNvGraphicFramePr>
          <p:nvPr/>
        </p:nvGraphicFramePr>
        <p:xfrm>
          <a:off x="5076976" y="2797363"/>
          <a:ext cx="5755638" cy="2966720"/>
        </p:xfrm>
        <a:graphic>
          <a:graphicData uri="http://schemas.openxmlformats.org/drawingml/2006/table">
            <a:tbl>
              <a:tblPr firstRow="1" bandRow="1">
                <a:tableStyleId>{5940675A-B579-460E-94D1-54222C63F5DA}</a:tableStyleId>
              </a:tblPr>
              <a:tblGrid>
                <a:gridCol w="822234">
                  <a:extLst>
                    <a:ext uri="{9D8B030D-6E8A-4147-A177-3AD203B41FA5}">
                      <a16:colId xmlns:a16="http://schemas.microsoft.com/office/drawing/2014/main" val="3797973422"/>
                    </a:ext>
                  </a:extLst>
                </a:gridCol>
                <a:gridCol w="822234">
                  <a:extLst>
                    <a:ext uri="{9D8B030D-6E8A-4147-A177-3AD203B41FA5}">
                      <a16:colId xmlns:a16="http://schemas.microsoft.com/office/drawing/2014/main" val="2438368854"/>
                    </a:ext>
                  </a:extLst>
                </a:gridCol>
                <a:gridCol w="822234">
                  <a:extLst>
                    <a:ext uri="{9D8B030D-6E8A-4147-A177-3AD203B41FA5}">
                      <a16:colId xmlns:a16="http://schemas.microsoft.com/office/drawing/2014/main" val="3839776722"/>
                    </a:ext>
                  </a:extLst>
                </a:gridCol>
                <a:gridCol w="822234">
                  <a:extLst>
                    <a:ext uri="{9D8B030D-6E8A-4147-A177-3AD203B41FA5}">
                      <a16:colId xmlns:a16="http://schemas.microsoft.com/office/drawing/2014/main" val="1040822280"/>
                    </a:ext>
                  </a:extLst>
                </a:gridCol>
                <a:gridCol w="822234">
                  <a:extLst>
                    <a:ext uri="{9D8B030D-6E8A-4147-A177-3AD203B41FA5}">
                      <a16:colId xmlns:a16="http://schemas.microsoft.com/office/drawing/2014/main" val="2958240477"/>
                    </a:ext>
                  </a:extLst>
                </a:gridCol>
                <a:gridCol w="822234">
                  <a:extLst>
                    <a:ext uri="{9D8B030D-6E8A-4147-A177-3AD203B41FA5}">
                      <a16:colId xmlns:a16="http://schemas.microsoft.com/office/drawing/2014/main" val="4271429150"/>
                    </a:ext>
                  </a:extLst>
                </a:gridCol>
                <a:gridCol w="822234">
                  <a:extLst>
                    <a:ext uri="{9D8B030D-6E8A-4147-A177-3AD203B41FA5}">
                      <a16:colId xmlns:a16="http://schemas.microsoft.com/office/drawing/2014/main" val="237150650"/>
                    </a:ext>
                  </a:extLst>
                </a:gridCol>
              </a:tblGrid>
              <a:tr h="370840">
                <a:tc>
                  <a:txBody>
                    <a:bodyPr/>
                    <a:lstStyle/>
                    <a:p>
                      <a:endParaRPr lang="en-SE" dirty="0"/>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extLst>
                  <a:ext uri="{0D108BD9-81ED-4DB2-BD59-A6C34878D82A}">
                    <a16:rowId xmlns:a16="http://schemas.microsoft.com/office/drawing/2014/main" val="2798169125"/>
                  </a:ext>
                </a:extLst>
              </a:tr>
              <a:tr h="370840">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extLst>
                  <a:ext uri="{0D108BD9-81ED-4DB2-BD59-A6C34878D82A}">
                    <a16:rowId xmlns:a16="http://schemas.microsoft.com/office/drawing/2014/main" val="2953895253"/>
                  </a:ext>
                </a:extLst>
              </a:tr>
              <a:tr h="370840">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extLst>
                  <a:ext uri="{0D108BD9-81ED-4DB2-BD59-A6C34878D82A}">
                    <a16:rowId xmlns:a16="http://schemas.microsoft.com/office/drawing/2014/main" val="579697625"/>
                  </a:ext>
                </a:extLst>
              </a:tr>
              <a:tr h="370840">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dirty="0"/>
                    </a:p>
                  </a:txBody>
                  <a:tcPr/>
                </a:tc>
                <a:tc>
                  <a:txBody>
                    <a:bodyPr/>
                    <a:lstStyle/>
                    <a:p>
                      <a:endParaRPr lang="en-SE"/>
                    </a:p>
                  </a:txBody>
                  <a:tcPr/>
                </a:tc>
                <a:tc>
                  <a:txBody>
                    <a:bodyPr/>
                    <a:lstStyle/>
                    <a:p>
                      <a:endParaRPr lang="en-SE"/>
                    </a:p>
                  </a:txBody>
                  <a:tcPr/>
                </a:tc>
                <a:extLst>
                  <a:ext uri="{0D108BD9-81ED-4DB2-BD59-A6C34878D82A}">
                    <a16:rowId xmlns:a16="http://schemas.microsoft.com/office/drawing/2014/main" val="1728080798"/>
                  </a:ext>
                </a:extLst>
              </a:tr>
              <a:tr h="370840">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tc>
                  <a:txBody>
                    <a:bodyPr/>
                    <a:lstStyle/>
                    <a:p>
                      <a:endParaRPr lang="en-SE"/>
                    </a:p>
                  </a:txBody>
                  <a:tcPr/>
                </a:tc>
                <a:extLst>
                  <a:ext uri="{0D108BD9-81ED-4DB2-BD59-A6C34878D82A}">
                    <a16:rowId xmlns:a16="http://schemas.microsoft.com/office/drawing/2014/main" val="1155337429"/>
                  </a:ext>
                </a:extLst>
              </a:tr>
              <a:tr h="370840">
                <a:tc>
                  <a:txBody>
                    <a:bodyPr/>
                    <a:lstStyle/>
                    <a:p>
                      <a:endParaRPr lang="en-SE"/>
                    </a:p>
                  </a:txBody>
                  <a:tcPr/>
                </a:tc>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extLst>
                  <a:ext uri="{0D108BD9-81ED-4DB2-BD59-A6C34878D82A}">
                    <a16:rowId xmlns:a16="http://schemas.microsoft.com/office/drawing/2014/main" val="1891282742"/>
                  </a:ext>
                </a:extLst>
              </a:tr>
              <a:tr h="370840">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extLst>
                  <a:ext uri="{0D108BD9-81ED-4DB2-BD59-A6C34878D82A}">
                    <a16:rowId xmlns:a16="http://schemas.microsoft.com/office/drawing/2014/main" val="7000676"/>
                  </a:ext>
                </a:extLst>
              </a:tr>
              <a:tr h="370840">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tc>
                  <a:txBody>
                    <a:bodyPr/>
                    <a:lstStyle/>
                    <a:p>
                      <a:endParaRPr lang="en-SE" dirty="0"/>
                    </a:p>
                  </a:txBody>
                  <a:tcPr/>
                </a:tc>
                <a:extLst>
                  <a:ext uri="{0D108BD9-81ED-4DB2-BD59-A6C34878D82A}">
                    <a16:rowId xmlns:a16="http://schemas.microsoft.com/office/drawing/2014/main" val="734731742"/>
                  </a:ext>
                </a:extLst>
              </a:tr>
            </a:tbl>
          </a:graphicData>
        </a:graphic>
      </p:graphicFrame>
      <p:sp>
        <p:nvSpPr>
          <p:cNvPr id="23" name="TextBox 22">
            <a:extLst>
              <a:ext uri="{FF2B5EF4-FFF2-40B4-BE49-F238E27FC236}">
                <a16:creationId xmlns:a16="http://schemas.microsoft.com/office/drawing/2014/main" id="{37E74A18-7D4F-AF0B-19CB-CCC6CB749152}"/>
              </a:ext>
            </a:extLst>
          </p:cNvPr>
          <p:cNvSpPr txBox="1"/>
          <p:nvPr/>
        </p:nvSpPr>
        <p:spPr>
          <a:xfrm>
            <a:off x="6278189" y="5843280"/>
            <a:ext cx="3951789" cy="523220"/>
          </a:xfrm>
          <a:prstGeom prst="rect">
            <a:avLst/>
          </a:prstGeom>
          <a:noFill/>
        </p:spPr>
        <p:txBody>
          <a:bodyPr wrap="square">
            <a:spAutoFit/>
          </a:bodyPr>
          <a:lstStyle/>
          <a:p>
            <a:pPr algn="ctr"/>
            <a:r>
              <a:rPr lang="en-US" sz="2800" dirty="0"/>
              <a:t>#blocks = #ways * #sets</a:t>
            </a:r>
          </a:p>
        </p:txBody>
      </p:sp>
      <p:sp>
        <p:nvSpPr>
          <p:cNvPr id="38" name="Rectangle 37">
            <a:extLst>
              <a:ext uri="{FF2B5EF4-FFF2-40B4-BE49-F238E27FC236}">
                <a16:creationId xmlns:a16="http://schemas.microsoft.com/office/drawing/2014/main" id="{4730E6A4-1870-4DFC-4313-91491AEB5B48}"/>
              </a:ext>
            </a:extLst>
          </p:cNvPr>
          <p:cNvSpPr/>
          <p:nvPr/>
        </p:nvSpPr>
        <p:spPr>
          <a:xfrm>
            <a:off x="6720664" y="3894268"/>
            <a:ext cx="821845" cy="398033"/>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a:ln>
                <a:solidFill>
                  <a:srgbClr val="FF0000"/>
                </a:solidFill>
              </a:ln>
              <a:solidFill>
                <a:schemeClr val="bg1"/>
              </a:solidFill>
            </a:endParaRPr>
          </a:p>
        </p:txBody>
      </p:sp>
      <p:grpSp>
        <p:nvGrpSpPr>
          <p:cNvPr id="12" name="Group 11">
            <a:extLst>
              <a:ext uri="{FF2B5EF4-FFF2-40B4-BE49-F238E27FC236}">
                <a16:creationId xmlns:a16="http://schemas.microsoft.com/office/drawing/2014/main" id="{F6B10571-6886-E721-22C8-BC71F2100D9E}"/>
              </a:ext>
            </a:extLst>
          </p:cNvPr>
          <p:cNvGrpSpPr/>
          <p:nvPr/>
        </p:nvGrpSpPr>
        <p:grpSpPr>
          <a:xfrm>
            <a:off x="1097847" y="1247886"/>
            <a:ext cx="6604133" cy="3058923"/>
            <a:chOff x="1097847" y="1247886"/>
            <a:chExt cx="6604133" cy="3058923"/>
          </a:xfrm>
        </p:grpSpPr>
        <p:sp>
          <p:nvSpPr>
            <p:cNvPr id="37" name="Arc 36">
              <a:extLst>
                <a:ext uri="{FF2B5EF4-FFF2-40B4-BE49-F238E27FC236}">
                  <a16:creationId xmlns:a16="http://schemas.microsoft.com/office/drawing/2014/main" id="{3771EA32-8D18-B827-0463-FE40D6457F81}"/>
                </a:ext>
              </a:extLst>
            </p:cNvPr>
            <p:cNvSpPr/>
            <p:nvPr/>
          </p:nvSpPr>
          <p:spPr>
            <a:xfrm rot="10800000">
              <a:off x="2966438" y="1247886"/>
              <a:ext cx="4735542" cy="2853386"/>
            </a:xfrm>
            <a:prstGeom prst="arc">
              <a:avLst>
                <a:gd name="adj1" fmla="val 16807953"/>
                <a:gd name="adj2" fmla="val 0"/>
              </a:avLst>
            </a:prstGeom>
            <a:ln>
              <a:prstDash val="lgDash"/>
              <a:headEnd type="arrow" w="med" len="med"/>
              <a:tailEnd type="none" w="med"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SE"/>
            </a:p>
          </p:txBody>
        </p:sp>
        <p:sp>
          <p:nvSpPr>
            <p:cNvPr id="39" name="TextBox 38">
              <a:extLst>
                <a:ext uri="{FF2B5EF4-FFF2-40B4-BE49-F238E27FC236}">
                  <a16:creationId xmlns:a16="http://schemas.microsoft.com/office/drawing/2014/main" id="{970EE1C8-7832-AFF1-2241-525EA9484898}"/>
                </a:ext>
              </a:extLst>
            </p:cNvPr>
            <p:cNvSpPr txBox="1"/>
            <p:nvPr/>
          </p:nvSpPr>
          <p:spPr>
            <a:xfrm>
              <a:off x="1097847" y="3475812"/>
              <a:ext cx="2766927" cy="830997"/>
            </a:xfrm>
            <a:prstGeom prst="rect">
              <a:avLst/>
            </a:prstGeom>
            <a:noFill/>
          </p:spPr>
          <p:txBody>
            <a:bodyPr wrap="square">
              <a:spAutoFit/>
            </a:bodyPr>
            <a:lstStyle/>
            <a:p>
              <a:pPr algn="ctr"/>
              <a:r>
                <a:rPr lang="en-US" sz="2400" dirty="0"/>
                <a:t>Use Set Index to select a set</a:t>
              </a:r>
            </a:p>
          </p:txBody>
        </p:sp>
      </p:grpSp>
      <p:grpSp>
        <p:nvGrpSpPr>
          <p:cNvPr id="13" name="Group 12">
            <a:extLst>
              <a:ext uri="{FF2B5EF4-FFF2-40B4-BE49-F238E27FC236}">
                <a16:creationId xmlns:a16="http://schemas.microsoft.com/office/drawing/2014/main" id="{827626C8-101D-5CC3-571E-5F50AB1B3A3C}"/>
              </a:ext>
            </a:extLst>
          </p:cNvPr>
          <p:cNvGrpSpPr/>
          <p:nvPr/>
        </p:nvGrpSpPr>
        <p:grpSpPr>
          <a:xfrm>
            <a:off x="824444" y="1242066"/>
            <a:ext cx="6870228" cy="7591005"/>
            <a:chOff x="824444" y="1242066"/>
            <a:chExt cx="6870228" cy="7591005"/>
          </a:xfrm>
        </p:grpSpPr>
        <p:sp>
          <p:nvSpPr>
            <p:cNvPr id="36" name="Arc 35">
              <a:extLst>
                <a:ext uri="{FF2B5EF4-FFF2-40B4-BE49-F238E27FC236}">
                  <a16:creationId xmlns:a16="http://schemas.microsoft.com/office/drawing/2014/main" id="{EA8E3FD6-B7F0-47EE-44F8-60FED68020C6}"/>
                </a:ext>
              </a:extLst>
            </p:cNvPr>
            <p:cNvSpPr/>
            <p:nvPr/>
          </p:nvSpPr>
          <p:spPr>
            <a:xfrm rot="19103189">
              <a:off x="824444" y="1242066"/>
              <a:ext cx="6870228" cy="7591005"/>
            </a:xfrm>
            <a:prstGeom prst="arc">
              <a:avLst/>
            </a:prstGeom>
            <a:ln>
              <a:prstDash val="lgDash"/>
              <a:headEnd type="none" w="med" len="med"/>
              <a:tailEnd type="arrow" w="lg" len="lg"/>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SE"/>
            </a:p>
          </p:txBody>
        </p:sp>
        <p:sp>
          <p:nvSpPr>
            <p:cNvPr id="40" name="TextBox 39">
              <a:extLst>
                <a:ext uri="{FF2B5EF4-FFF2-40B4-BE49-F238E27FC236}">
                  <a16:creationId xmlns:a16="http://schemas.microsoft.com/office/drawing/2014/main" id="{576297FE-1FA4-8AFA-EA6B-C3171ADBFEE6}"/>
                </a:ext>
              </a:extLst>
            </p:cNvPr>
            <p:cNvSpPr txBox="1"/>
            <p:nvPr/>
          </p:nvSpPr>
          <p:spPr>
            <a:xfrm>
              <a:off x="2567281" y="1409192"/>
              <a:ext cx="2766927" cy="830997"/>
            </a:xfrm>
            <a:prstGeom prst="rect">
              <a:avLst/>
            </a:prstGeom>
            <a:noFill/>
          </p:spPr>
          <p:txBody>
            <a:bodyPr wrap="square">
              <a:spAutoFit/>
            </a:bodyPr>
            <a:lstStyle/>
            <a:p>
              <a:pPr algn="ctr"/>
              <a:r>
                <a:rPr lang="en-US" sz="2400" dirty="0"/>
                <a:t>Compare Tag to select a way</a:t>
              </a:r>
            </a:p>
          </p:txBody>
        </p:sp>
      </p:grpSp>
      <p:sp>
        <p:nvSpPr>
          <p:cNvPr id="41" name="TextBox 40">
            <a:extLst>
              <a:ext uri="{FF2B5EF4-FFF2-40B4-BE49-F238E27FC236}">
                <a16:creationId xmlns:a16="http://schemas.microsoft.com/office/drawing/2014/main" id="{60780A25-2754-4B5D-8CA2-07D2D78C94B8}"/>
              </a:ext>
            </a:extLst>
          </p:cNvPr>
          <p:cNvSpPr txBox="1"/>
          <p:nvPr/>
        </p:nvSpPr>
        <p:spPr>
          <a:xfrm>
            <a:off x="4915697" y="5958456"/>
            <a:ext cx="603913" cy="400110"/>
          </a:xfrm>
          <a:prstGeom prst="rect">
            <a:avLst/>
          </a:prstGeom>
          <a:noFill/>
        </p:spPr>
        <p:txBody>
          <a:bodyPr wrap="square">
            <a:spAutoFit/>
          </a:bodyPr>
          <a:lstStyle/>
          <a:p>
            <a:pPr algn="ctr"/>
            <a:r>
              <a:rPr lang="en-US" sz="2000" dirty="0"/>
              <a:t>Tag</a:t>
            </a:r>
          </a:p>
        </p:txBody>
      </p:sp>
      <p:sp>
        <p:nvSpPr>
          <p:cNvPr id="42" name="TextBox 41">
            <a:extLst>
              <a:ext uri="{FF2B5EF4-FFF2-40B4-BE49-F238E27FC236}">
                <a16:creationId xmlns:a16="http://schemas.microsoft.com/office/drawing/2014/main" id="{7091BE9B-8306-2572-39AF-0B298819C675}"/>
              </a:ext>
            </a:extLst>
          </p:cNvPr>
          <p:cNvSpPr txBox="1"/>
          <p:nvPr/>
        </p:nvSpPr>
        <p:spPr>
          <a:xfrm>
            <a:off x="5319656" y="5958456"/>
            <a:ext cx="754874" cy="400110"/>
          </a:xfrm>
          <a:prstGeom prst="rect">
            <a:avLst/>
          </a:prstGeom>
          <a:noFill/>
        </p:spPr>
        <p:txBody>
          <a:bodyPr wrap="square">
            <a:spAutoFit/>
          </a:bodyPr>
          <a:lstStyle/>
          <a:p>
            <a:pPr algn="ctr"/>
            <a:r>
              <a:rPr lang="en-US" sz="2000" dirty="0"/>
              <a:t>Data</a:t>
            </a:r>
          </a:p>
        </p:txBody>
      </p:sp>
      <p:cxnSp>
        <p:nvCxnSpPr>
          <p:cNvPr id="44" name="Straight Arrow Connector 43">
            <a:extLst>
              <a:ext uri="{FF2B5EF4-FFF2-40B4-BE49-F238E27FC236}">
                <a16:creationId xmlns:a16="http://schemas.microsoft.com/office/drawing/2014/main" id="{ED980BE1-414A-C005-25ED-A55FFA4BC509}"/>
              </a:ext>
            </a:extLst>
          </p:cNvPr>
          <p:cNvCxnSpPr>
            <a:cxnSpLocks/>
          </p:cNvCxnSpPr>
          <p:nvPr/>
        </p:nvCxnSpPr>
        <p:spPr>
          <a:xfrm flipV="1">
            <a:off x="5237040" y="5813357"/>
            <a:ext cx="0" cy="221683"/>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6" name="Straight Arrow Connector 45">
            <a:extLst>
              <a:ext uri="{FF2B5EF4-FFF2-40B4-BE49-F238E27FC236}">
                <a16:creationId xmlns:a16="http://schemas.microsoft.com/office/drawing/2014/main" id="{F4CB52E8-2DE0-375D-4895-24EDC5F2D2A4}"/>
              </a:ext>
            </a:extLst>
          </p:cNvPr>
          <p:cNvCxnSpPr>
            <a:cxnSpLocks/>
          </p:cNvCxnSpPr>
          <p:nvPr/>
        </p:nvCxnSpPr>
        <p:spPr>
          <a:xfrm flipV="1">
            <a:off x="5645831" y="5795376"/>
            <a:ext cx="0" cy="221683"/>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 name="TextBox 2">
            <a:extLst>
              <a:ext uri="{FF2B5EF4-FFF2-40B4-BE49-F238E27FC236}">
                <a16:creationId xmlns:a16="http://schemas.microsoft.com/office/drawing/2014/main" id="{4AD4AC8B-9F12-DDD2-E7DD-184FD0E9830E}"/>
              </a:ext>
            </a:extLst>
          </p:cNvPr>
          <p:cNvSpPr txBox="1"/>
          <p:nvPr/>
        </p:nvSpPr>
        <p:spPr>
          <a:xfrm>
            <a:off x="4422012" y="6248257"/>
            <a:ext cx="2195195" cy="400110"/>
          </a:xfrm>
          <a:prstGeom prst="rect">
            <a:avLst/>
          </a:prstGeom>
          <a:noFill/>
        </p:spPr>
        <p:txBody>
          <a:bodyPr wrap="square">
            <a:spAutoFit/>
          </a:bodyPr>
          <a:lstStyle/>
          <a:p>
            <a:pPr algn="ctr"/>
            <a:r>
              <a:rPr lang="en-US" sz="2000" dirty="0"/>
              <a:t>(Valid bit omitted)</a:t>
            </a:r>
          </a:p>
        </p:txBody>
      </p:sp>
      <p:grpSp>
        <p:nvGrpSpPr>
          <p:cNvPr id="20" name="Group 19">
            <a:extLst>
              <a:ext uri="{FF2B5EF4-FFF2-40B4-BE49-F238E27FC236}">
                <a16:creationId xmlns:a16="http://schemas.microsoft.com/office/drawing/2014/main" id="{F3122B27-C151-BFC7-5065-EA422489F7B2}"/>
              </a:ext>
            </a:extLst>
          </p:cNvPr>
          <p:cNvGrpSpPr/>
          <p:nvPr/>
        </p:nvGrpSpPr>
        <p:grpSpPr>
          <a:xfrm>
            <a:off x="3174648" y="2674579"/>
            <a:ext cx="4097521" cy="1219689"/>
            <a:chOff x="3174648" y="2674579"/>
            <a:chExt cx="4097521" cy="1219689"/>
          </a:xfrm>
        </p:grpSpPr>
        <p:sp>
          <p:nvSpPr>
            <p:cNvPr id="18" name="TextBox 17">
              <a:extLst>
                <a:ext uri="{FF2B5EF4-FFF2-40B4-BE49-F238E27FC236}">
                  <a16:creationId xmlns:a16="http://schemas.microsoft.com/office/drawing/2014/main" id="{66752D27-E1C5-061F-39F9-E52C30495E09}"/>
                </a:ext>
              </a:extLst>
            </p:cNvPr>
            <p:cNvSpPr txBox="1"/>
            <p:nvPr/>
          </p:nvSpPr>
          <p:spPr>
            <a:xfrm>
              <a:off x="3174648" y="2690891"/>
              <a:ext cx="2043005" cy="923330"/>
            </a:xfrm>
            <a:prstGeom prst="rect">
              <a:avLst/>
            </a:prstGeom>
            <a:solidFill>
              <a:schemeClr val="bg1"/>
            </a:solidFill>
          </p:spPr>
          <p:txBody>
            <a:bodyPr wrap="square">
              <a:spAutoFit/>
            </a:bodyPr>
            <a:lstStyle/>
            <a:p>
              <a:r>
                <a:rPr lang="en-US" dirty="0"/>
                <a:t>Use Offset to find Byte address within cache block </a:t>
              </a:r>
              <a:endParaRPr lang="en-SE" dirty="0"/>
            </a:p>
          </p:txBody>
        </p:sp>
        <p:cxnSp>
          <p:nvCxnSpPr>
            <p:cNvPr id="16" name="Straight Arrow Connector 15">
              <a:extLst>
                <a:ext uri="{FF2B5EF4-FFF2-40B4-BE49-F238E27FC236}">
                  <a16:creationId xmlns:a16="http://schemas.microsoft.com/office/drawing/2014/main" id="{BBB3F562-5C62-BFB4-CC0E-BF474F594549}"/>
                </a:ext>
              </a:extLst>
            </p:cNvPr>
            <p:cNvCxnSpPr/>
            <p:nvPr/>
          </p:nvCxnSpPr>
          <p:spPr>
            <a:xfrm>
              <a:off x="4216998" y="2674579"/>
              <a:ext cx="3055171" cy="1219689"/>
            </a:xfrm>
            <a:prstGeom prst="straightConnector1">
              <a:avLst/>
            </a:prstGeom>
            <a:ln>
              <a:prstDash val="lgDash"/>
              <a:headEnd type="none" w="med" len="med"/>
              <a:tailEnd type="arrow" w="lg" len="lg"/>
            </a:ln>
          </p:spPr>
          <p:style>
            <a:lnRef idx="2">
              <a:schemeClr val="accent1"/>
            </a:lnRef>
            <a:fillRef idx="0">
              <a:schemeClr val="accent1"/>
            </a:fillRef>
            <a:effectRef idx="1">
              <a:schemeClr val="accent1"/>
            </a:effectRef>
            <a:fontRef idx="minor">
              <a:schemeClr val="tx1"/>
            </a:fontRef>
          </p:style>
        </p:cxnSp>
      </p:grpSp>
      <p:cxnSp>
        <p:nvCxnSpPr>
          <p:cNvPr id="4" name="Straight Arrow Connector 3">
            <a:extLst>
              <a:ext uri="{FF2B5EF4-FFF2-40B4-BE49-F238E27FC236}">
                <a16:creationId xmlns:a16="http://schemas.microsoft.com/office/drawing/2014/main" id="{18919E27-772F-A466-C4C9-6109B8485783}"/>
              </a:ext>
            </a:extLst>
          </p:cNvPr>
          <p:cNvCxnSpPr>
            <a:cxnSpLocks/>
          </p:cNvCxnSpPr>
          <p:nvPr/>
        </p:nvCxnSpPr>
        <p:spPr>
          <a:xfrm>
            <a:off x="5509787" y="2788016"/>
            <a:ext cx="0" cy="3007360"/>
          </a:xfrm>
          <a:prstGeom prst="straightConnector1">
            <a:avLst/>
          </a:prstGeom>
          <a:ln w="19050" cap="flat" cmpd="sng" algn="ctr">
            <a:solidFill>
              <a:srgbClr val="00B050"/>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48" name="TextBox 47">
            <a:extLst>
              <a:ext uri="{FF2B5EF4-FFF2-40B4-BE49-F238E27FC236}">
                <a16:creationId xmlns:a16="http://schemas.microsoft.com/office/drawing/2014/main" id="{1177440E-81D0-A174-D2A1-400016D088B2}"/>
              </a:ext>
            </a:extLst>
          </p:cNvPr>
          <p:cNvSpPr txBox="1"/>
          <p:nvPr/>
        </p:nvSpPr>
        <p:spPr>
          <a:xfrm>
            <a:off x="3439533" y="4463371"/>
            <a:ext cx="1546647" cy="1569660"/>
          </a:xfrm>
          <a:prstGeom prst="rect">
            <a:avLst/>
          </a:prstGeom>
          <a:noFill/>
        </p:spPr>
        <p:txBody>
          <a:bodyPr wrap="square" rtlCol="0">
            <a:spAutoFit/>
          </a:bodyPr>
          <a:lstStyle/>
          <a:p>
            <a:r>
              <a:rPr lang="en-US" sz="2400" dirty="0">
                <a:solidFill>
                  <a:srgbClr val="00B050"/>
                </a:solidFill>
              </a:rPr>
              <a:t>(Set Index increases from top to bottom)</a:t>
            </a:r>
            <a:endParaRPr lang="en-SE" sz="2400" dirty="0">
              <a:solidFill>
                <a:srgbClr val="00B050"/>
              </a:solidFill>
            </a:endParaRPr>
          </a:p>
        </p:txBody>
      </p:sp>
      <p:sp>
        <p:nvSpPr>
          <p:cNvPr id="10" name="TextBox 9">
            <a:extLst>
              <a:ext uri="{FF2B5EF4-FFF2-40B4-BE49-F238E27FC236}">
                <a16:creationId xmlns:a16="http://schemas.microsoft.com/office/drawing/2014/main" id="{B352B41C-E8C2-B90D-C627-F2C968DF6924}"/>
              </a:ext>
            </a:extLst>
          </p:cNvPr>
          <p:cNvSpPr txBox="1"/>
          <p:nvPr/>
        </p:nvSpPr>
        <p:spPr>
          <a:xfrm>
            <a:off x="135288" y="5463632"/>
            <a:ext cx="3158194" cy="1200329"/>
          </a:xfrm>
          <a:prstGeom prst="rect">
            <a:avLst/>
          </a:prstGeom>
          <a:ln/>
        </p:spPr>
        <p:style>
          <a:lnRef idx="1">
            <a:schemeClr val="dk1"/>
          </a:lnRef>
          <a:fillRef idx="2">
            <a:schemeClr val="dk1"/>
          </a:fillRef>
          <a:effectRef idx="1">
            <a:schemeClr val="dk1"/>
          </a:effectRef>
          <a:fontRef idx="minor">
            <a:schemeClr val="dk1"/>
          </a:fontRef>
        </p:style>
        <p:txBody>
          <a:bodyPr wrap="square">
            <a:spAutoFit/>
          </a:bodyPr>
          <a:lstStyle/>
          <a:p>
            <a:r>
              <a:rPr lang="en-GB" b="0" i="0" dirty="0">
                <a:solidFill>
                  <a:srgbClr val="222222"/>
                </a:solidFill>
                <a:effectLst/>
                <a:latin typeface="Arial" panose="020B0604020202020204" pitchFamily="34" charset="0"/>
              </a:rPr>
              <a:t>SI identifies a set</a:t>
            </a:r>
            <a:r>
              <a:rPr lang="en-GB" dirty="0">
                <a:solidFill>
                  <a:srgbClr val="222222"/>
                </a:solidFill>
                <a:latin typeface="Arial" panose="020B0604020202020204" pitchFamily="34" charset="0"/>
              </a:rPr>
              <a:t>;</a:t>
            </a:r>
            <a:r>
              <a:rPr lang="en-GB" b="0" i="0" dirty="0">
                <a:solidFill>
                  <a:srgbClr val="222222"/>
                </a:solidFill>
                <a:effectLst/>
                <a:latin typeface="Arial" panose="020B0604020202020204" pitchFamily="34" charset="0"/>
              </a:rPr>
              <a:t> Tag identifies the block within the set; Offset identifies the byte within the block (if cache hit).</a:t>
            </a:r>
            <a:endParaRPr lang="en-SE" dirty="0"/>
          </a:p>
        </p:txBody>
      </p:sp>
    </p:spTree>
    <p:extLst>
      <p:ext uri="{BB962C8B-B14F-4D97-AF65-F5344CB8AC3E}">
        <p14:creationId xmlns:p14="http://schemas.microsoft.com/office/powerpoint/2010/main" val="2580131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left)">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48"/>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wipe(up)">
                                      <p:cBhvr>
                                        <p:cTn id="3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8" grpId="0"/>
    </p:bldLst>
  </p:timing>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02562" name="Rectangle 2"/>
          <p:cNvSpPr>
            <a:spLocks noGrp="1" noChangeArrowheads="1"/>
          </p:cNvSpPr>
          <p:nvPr>
            <p:ph type="title"/>
          </p:nvPr>
        </p:nvSpPr>
        <p:spPr/>
        <p:txBody>
          <a:bodyPr>
            <a:normAutofit/>
          </a:bodyPr>
          <a:lstStyle/>
          <a:p>
            <a:r>
              <a:rPr lang="en-US" dirty="0"/>
              <a:t>Sources of Cache Misses (3 C’s)</a:t>
            </a:r>
          </a:p>
        </p:txBody>
      </p:sp>
      <p:sp>
        <p:nvSpPr>
          <p:cNvPr id="1602563" name="Rectangle 3"/>
          <p:cNvSpPr>
            <a:spLocks noGrp="1" noChangeArrowheads="1"/>
          </p:cNvSpPr>
          <p:nvPr>
            <p:ph idx="1"/>
          </p:nvPr>
        </p:nvSpPr>
        <p:spPr/>
        <p:txBody>
          <a:bodyPr>
            <a:normAutofit fontScale="92500" lnSpcReduction="10000"/>
          </a:bodyPr>
          <a:lstStyle/>
          <a:p>
            <a:pPr>
              <a:buClr>
                <a:schemeClr val="tx1"/>
              </a:buClr>
            </a:pPr>
            <a:r>
              <a:rPr lang="en-US" i="1" dirty="0">
                <a:solidFill>
                  <a:srgbClr val="0000FF"/>
                </a:solidFill>
              </a:rPr>
              <a:t>Compulsory</a:t>
            </a:r>
            <a:r>
              <a:rPr lang="en-US" dirty="0"/>
              <a:t>: cold start, first access to a block</a:t>
            </a:r>
          </a:p>
          <a:p>
            <a:pPr lvl="1"/>
            <a:r>
              <a:rPr lang="en-US" altLang="zh-CN" dirty="0"/>
              <a:t>Unavoidable m</a:t>
            </a:r>
            <a:r>
              <a:rPr lang="en-US" altLang="ko-KR" dirty="0"/>
              <a:t>isses that would occur even with infinite cache</a:t>
            </a:r>
          </a:p>
          <a:p>
            <a:pPr lvl="1"/>
            <a:r>
              <a:rPr lang="en-US" dirty="0"/>
              <a:t>Can be reduced by increasing block size </a:t>
            </a:r>
          </a:p>
          <a:p>
            <a:pPr>
              <a:buClr>
                <a:schemeClr val="tx1"/>
              </a:buClr>
            </a:pPr>
            <a:r>
              <a:rPr lang="en-US" i="1" dirty="0">
                <a:solidFill>
                  <a:srgbClr val="0000FF"/>
                </a:solidFill>
              </a:rPr>
              <a:t>Capacity</a:t>
            </a:r>
            <a:r>
              <a:rPr lang="en-US" dirty="0"/>
              <a:t>: </a:t>
            </a:r>
            <a:r>
              <a:rPr lang="en-US" altLang="ko-KR" dirty="0"/>
              <a:t>cache is too small to hold all data needed by the program</a:t>
            </a:r>
          </a:p>
          <a:p>
            <a:pPr lvl="1">
              <a:buClr>
                <a:schemeClr val="tx1"/>
              </a:buClr>
            </a:pPr>
            <a:r>
              <a:rPr lang="en-US" altLang="ko-KR" dirty="0"/>
              <a:t>Misses that would occur even under perfect replacement policy</a:t>
            </a:r>
          </a:p>
          <a:p>
            <a:pPr lvl="1">
              <a:buClr>
                <a:schemeClr val="tx1"/>
              </a:buClr>
            </a:pPr>
            <a:r>
              <a:rPr lang="en-US" dirty="0"/>
              <a:t>Can be reduced by increasing cache capacity </a:t>
            </a:r>
          </a:p>
          <a:p>
            <a:pPr>
              <a:buClr>
                <a:schemeClr val="tx1"/>
              </a:buClr>
            </a:pPr>
            <a:r>
              <a:rPr lang="en-US" i="1" dirty="0">
                <a:solidFill>
                  <a:srgbClr val="0000FF"/>
                </a:solidFill>
              </a:rPr>
              <a:t>Conflict</a:t>
            </a:r>
            <a:r>
              <a:rPr lang="en-US" dirty="0"/>
              <a:t>: </a:t>
            </a:r>
            <a:r>
              <a:rPr lang="en-US" altLang="ko-KR" dirty="0"/>
              <a:t>collisions due to </a:t>
            </a:r>
            <a:r>
              <a:rPr lang="en-US" dirty="0"/>
              <a:t>multiple memory addresses mapped to same cache set	</a:t>
            </a:r>
          </a:p>
          <a:p>
            <a:pPr lvl="1"/>
            <a:r>
              <a:rPr lang="en-US" dirty="0"/>
              <a:t>Can be reduced by increasing associativity and/or increasing cache capacity</a:t>
            </a:r>
          </a:p>
        </p:txBody>
      </p:sp>
      <p:sp>
        <p:nvSpPr>
          <p:cNvPr id="8"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23</a:t>
            </a:fld>
            <a:endParaRPr lang="en-US"/>
          </a:p>
        </p:txBody>
      </p:sp>
      <p:sp>
        <p:nvSpPr>
          <p:cNvPr id="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90110371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0256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0256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0256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0256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0256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0256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0256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0256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256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Alternative Cache Organizations</a:t>
            </a:r>
          </a:p>
        </p:txBody>
      </p:sp>
      <p:sp>
        <p:nvSpPr>
          <p:cNvPr id="3" name="Content Placeholder 2"/>
          <p:cNvSpPr>
            <a:spLocks noGrp="1"/>
          </p:cNvSpPr>
          <p:nvPr>
            <p:ph idx="1"/>
          </p:nvPr>
        </p:nvSpPr>
        <p:spPr>
          <a:xfrm>
            <a:off x="914400" y="1295400"/>
            <a:ext cx="10488706" cy="5426078"/>
          </a:xfrm>
        </p:spPr>
        <p:txBody>
          <a:bodyPr>
            <a:normAutofit fontScale="77500" lnSpcReduction="20000"/>
          </a:bodyPr>
          <a:lstStyle/>
          <a:p>
            <a:r>
              <a:rPr lang="en-US" dirty="0"/>
              <a:t>A memory block is mapped to one </a:t>
            </a:r>
            <a:r>
              <a:rPr lang="en-US" dirty="0">
                <a:solidFill>
                  <a:srgbClr val="0000FF"/>
                </a:solidFill>
              </a:rPr>
              <a:t>cache set</a:t>
            </a:r>
            <a:r>
              <a:rPr lang="en-US" dirty="0"/>
              <a:t>, which may contain one or more cache blocks</a:t>
            </a:r>
          </a:p>
          <a:p>
            <a:r>
              <a:rPr lang="en-US" dirty="0">
                <a:solidFill>
                  <a:srgbClr val="0000FF"/>
                </a:solidFill>
              </a:rPr>
              <a:t>Direct Mapped (DM)</a:t>
            </a:r>
            <a:endParaRPr lang="en-US" dirty="0"/>
          </a:p>
          <a:p>
            <a:pPr lvl="1"/>
            <a:r>
              <a:rPr lang="en-US" dirty="0"/>
              <a:t>Each cache set has 1 cache block</a:t>
            </a:r>
            <a:r>
              <a:rPr lang="en-US" altLang="zh-CN" dirty="0"/>
              <a:t>; </a:t>
            </a:r>
            <a:r>
              <a:rPr lang="en-US" dirty="0"/>
              <a:t># cache sets = # cache blocks</a:t>
            </a:r>
          </a:p>
          <a:p>
            <a:pPr lvl="1"/>
            <a:r>
              <a:rPr lang="en-US" dirty="0"/>
              <a:t>A memory block is mapped to 1 possible cache block</a:t>
            </a:r>
          </a:p>
          <a:p>
            <a:r>
              <a:rPr lang="en-US" dirty="0">
                <a:solidFill>
                  <a:srgbClr val="0000FF"/>
                </a:solidFill>
              </a:rPr>
              <a:t>N-way Set Associative (SA)</a:t>
            </a:r>
            <a:endParaRPr lang="en-US" dirty="0"/>
          </a:p>
          <a:p>
            <a:pPr lvl="1"/>
            <a:r>
              <a:rPr lang="en-US" dirty="0"/>
              <a:t>Associativity = N </a:t>
            </a:r>
            <a:r>
              <a:rPr lang="en-US" dirty="0">
                <a:sym typeface="Wingdings" panose="05000000000000000000" pitchFamily="2" charset="2"/>
              </a:rPr>
              <a:t> </a:t>
            </a:r>
            <a:r>
              <a:rPr lang="en-US" dirty="0"/>
              <a:t>Each cache set has N cache blocks; # cache sets = # cache blocks/N</a:t>
            </a:r>
          </a:p>
          <a:p>
            <a:pPr lvl="1"/>
            <a:r>
              <a:rPr lang="en-US" dirty="0"/>
              <a:t>A memory block can be mapped to one of N possible cache blocks</a:t>
            </a:r>
          </a:p>
          <a:p>
            <a:r>
              <a:rPr lang="en-US" dirty="0">
                <a:solidFill>
                  <a:srgbClr val="0000FF"/>
                </a:solidFill>
              </a:rPr>
              <a:t>Fully Associative (FA)</a:t>
            </a:r>
            <a:endParaRPr lang="en-US" dirty="0"/>
          </a:p>
          <a:p>
            <a:pPr lvl="1"/>
            <a:r>
              <a:rPr lang="en-US" dirty="0"/>
              <a:t>A single cache set contains all cache blocks; # cache sets = 1</a:t>
            </a:r>
          </a:p>
          <a:p>
            <a:pPr lvl="1"/>
            <a:r>
              <a:rPr lang="en-US" dirty="0"/>
              <a:t>A memory block can be mapped to any cache block</a:t>
            </a:r>
          </a:p>
          <a:p>
            <a:r>
              <a:rPr lang="en-US" altLang="zh-CN" sz="2800" dirty="0"/>
              <a:t>DM and FA are special cases of SA </a:t>
            </a:r>
          </a:p>
          <a:p>
            <a:pPr lvl="1"/>
            <a:r>
              <a:rPr lang="en-US" sz="2400" dirty="0"/>
              <a:t>DM = 1-way SA (N = 1)</a:t>
            </a:r>
          </a:p>
          <a:p>
            <a:pPr lvl="1"/>
            <a:r>
              <a:rPr lang="en-US" sz="2400" dirty="0"/>
              <a:t>FA = N-way SA (N = cache capacity (total # cache blocks))</a:t>
            </a:r>
          </a:p>
        </p:txBody>
      </p:sp>
      <p:sp>
        <p:nvSpPr>
          <p:cNvPr id="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4" name="Slide Number Placeholder 5">
            <a:extLst>
              <a:ext uri="{FF2B5EF4-FFF2-40B4-BE49-F238E27FC236}">
                <a16:creationId xmlns:a16="http://schemas.microsoft.com/office/drawing/2014/main" id="{F94A9646-2D1E-7FE4-4DF6-E83E219F647B}"/>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24</a:t>
            </a:fld>
            <a:endParaRPr lang="en-US" dirty="0"/>
          </a:p>
        </p:txBody>
      </p:sp>
    </p:spTree>
    <p:extLst>
      <p:ext uri="{BB962C8B-B14F-4D97-AF65-F5344CB8AC3E}">
        <p14:creationId xmlns:p14="http://schemas.microsoft.com/office/powerpoint/2010/main" val="1652854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62A6D6-AC26-07CD-C1DA-3A4DDD8C956E}"/>
            </a:ext>
          </a:extLst>
        </p:cNvPr>
        <p:cNvGrpSpPr/>
        <p:nvPr/>
      </p:nvGrpSpPr>
      <p:grpSpPr>
        <a:xfrm>
          <a:off x="0" y="0"/>
          <a:ext cx="0" cy="0"/>
          <a:chOff x="0" y="0"/>
          <a:chExt cx="0" cy="0"/>
        </a:xfrm>
      </p:grpSpPr>
      <p:grpSp>
        <p:nvGrpSpPr>
          <p:cNvPr id="5" name="Group 4">
            <a:extLst>
              <a:ext uri="{FF2B5EF4-FFF2-40B4-BE49-F238E27FC236}">
                <a16:creationId xmlns:a16="http://schemas.microsoft.com/office/drawing/2014/main" id="{95D84D9C-EC48-EEDB-6AE1-5DF03412973D}"/>
              </a:ext>
            </a:extLst>
          </p:cNvPr>
          <p:cNvGrpSpPr/>
          <p:nvPr/>
        </p:nvGrpSpPr>
        <p:grpSpPr>
          <a:xfrm rot="5400000">
            <a:off x="8610600" y="3398837"/>
            <a:ext cx="617540" cy="1066800"/>
            <a:chOff x="8610600" y="3398837"/>
            <a:chExt cx="617540" cy="1066800"/>
          </a:xfrm>
        </p:grpSpPr>
        <p:sp>
          <p:nvSpPr>
            <p:cNvPr id="1434627" name="Rectangle 3">
              <a:extLst>
                <a:ext uri="{FF2B5EF4-FFF2-40B4-BE49-F238E27FC236}">
                  <a16:creationId xmlns:a16="http://schemas.microsoft.com/office/drawing/2014/main" id="{03C66FD8-5891-36AD-B9BD-23943D133FD7}"/>
                </a:ext>
              </a:extLst>
            </p:cNvPr>
            <p:cNvSpPr>
              <a:spLocks noChangeArrowheads="1"/>
            </p:cNvSpPr>
            <p:nvPr/>
          </p:nvSpPr>
          <p:spPr bwMode="auto">
            <a:xfrm>
              <a:off x="8610600" y="3398837"/>
              <a:ext cx="617537" cy="1066800"/>
            </a:xfrm>
            <a:prstGeom prst="rect">
              <a:avLst/>
            </a:prstGeom>
            <a:solidFill>
              <a:schemeClr val="bg2"/>
            </a:solidFill>
            <a:ln w="25400">
              <a:no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grpSp>
          <p:nvGrpSpPr>
            <p:cNvPr id="1434628" name="Group 4">
              <a:extLst>
                <a:ext uri="{FF2B5EF4-FFF2-40B4-BE49-F238E27FC236}">
                  <a16:creationId xmlns:a16="http://schemas.microsoft.com/office/drawing/2014/main" id="{546AFCB3-744E-3CBF-BA3F-A664E2F61DE5}"/>
                </a:ext>
              </a:extLst>
            </p:cNvPr>
            <p:cNvGrpSpPr>
              <a:grpSpLocks/>
            </p:cNvGrpSpPr>
            <p:nvPr/>
          </p:nvGrpSpPr>
          <p:grpSpPr bwMode="auto">
            <a:xfrm>
              <a:off x="8623302" y="3405187"/>
              <a:ext cx="604838" cy="1054100"/>
              <a:chOff x="1749" y="2308"/>
              <a:chExt cx="381" cy="664"/>
            </a:xfrm>
          </p:grpSpPr>
          <p:sp>
            <p:nvSpPr>
              <p:cNvPr id="1434629" name="Rectangle 5">
                <a:extLst>
                  <a:ext uri="{FF2B5EF4-FFF2-40B4-BE49-F238E27FC236}">
                    <a16:creationId xmlns:a16="http://schemas.microsoft.com/office/drawing/2014/main" id="{462DF9DC-3ED1-6859-928C-3099EB37283D}"/>
                  </a:ext>
                </a:extLst>
              </p:cNvPr>
              <p:cNvSpPr>
                <a:spLocks noChangeArrowheads="1"/>
              </p:cNvSpPr>
              <p:nvPr/>
            </p:nvSpPr>
            <p:spPr bwMode="auto">
              <a:xfrm>
                <a:off x="1749" y="2312"/>
                <a:ext cx="381" cy="656"/>
              </a:xfrm>
              <a:prstGeom prst="rect">
                <a:avLst/>
              </a:prstGeom>
              <a:noFill/>
              <a:ln w="25400">
                <a:solidFill>
                  <a:schemeClr val="tx1"/>
                </a:solid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30" name="Line 6">
                <a:extLst>
                  <a:ext uri="{FF2B5EF4-FFF2-40B4-BE49-F238E27FC236}">
                    <a16:creationId xmlns:a16="http://schemas.microsoft.com/office/drawing/2014/main" id="{2F2116FE-FD18-93EC-9833-FFE4AB9F503C}"/>
                  </a:ext>
                </a:extLst>
              </p:cNvPr>
              <p:cNvSpPr>
                <a:spLocks noChangeShapeType="1"/>
              </p:cNvSpPr>
              <p:nvPr/>
            </p:nvSpPr>
            <p:spPr bwMode="auto">
              <a:xfrm>
                <a:off x="1837" y="2308"/>
                <a:ext cx="0" cy="664"/>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31" name="Line 7">
                <a:extLst>
                  <a:ext uri="{FF2B5EF4-FFF2-40B4-BE49-F238E27FC236}">
                    <a16:creationId xmlns:a16="http://schemas.microsoft.com/office/drawing/2014/main" id="{7639C0AB-DB04-B0EC-8499-48A49B90D9FD}"/>
                  </a:ext>
                </a:extLst>
              </p:cNvPr>
              <p:cNvSpPr>
                <a:spLocks noChangeShapeType="1"/>
              </p:cNvSpPr>
              <p:nvPr/>
            </p:nvSpPr>
            <p:spPr bwMode="auto">
              <a:xfrm>
                <a:off x="1933" y="2308"/>
                <a:ext cx="0" cy="664"/>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32" name="Line 8">
                <a:extLst>
                  <a:ext uri="{FF2B5EF4-FFF2-40B4-BE49-F238E27FC236}">
                    <a16:creationId xmlns:a16="http://schemas.microsoft.com/office/drawing/2014/main" id="{AA7769E9-6EAF-2C6A-7B8F-9AD59963ECF1}"/>
                  </a:ext>
                </a:extLst>
              </p:cNvPr>
              <p:cNvSpPr>
                <a:spLocks noChangeShapeType="1"/>
              </p:cNvSpPr>
              <p:nvPr/>
            </p:nvSpPr>
            <p:spPr bwMode="auto">
              <a:xfrm>
                <a:off x="2029" y="2308"/>
                <a:ext cx="0" cy="664"/>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grpSp>
      </p:grpSp>
      <p:grpSp>
        <p:nvGrpSpPr>
          <p:cNvPr id="2" name="Group 1">
            <a:extLst>
              <a:ext uri="{FF2B5EF4-FFF2-40B4-BE49-F238E27FC236}">
                <a16:creationId xmlns:a16="http://schemas.microsoft.com/office/drawing/2014/main" id="{880C4505-87B2-6097-DA02-77B93DFEADAC}"/>
              </a:ext>
            </a:extLst>
          </p:cNvPr>
          <p:cNvGrpSpPr/>
          <p:nvPr/>
        </p:nvGrpSpPr>
        <p:grpSpPr>
          <a:xfrm rot="5400000">
            <a:off x="4579143" y="3398837"/>
            <a:ext cx="609600" cy="1066800"/>
            <a:chOff x="4579143" y="3398837"/>
            <a:chExt cx="609600" cy="1066800"/>
          </a:xfrm>
        </p:grpSpPr>
        <p:sp>
          <p:nvSpPr>
            <p:cNvPr id="1434637" name="Rectangle 13">
              <a:extLst>
                <a:ext uri="{FF2B5EF4-FFF2-40B4-BE49-F238E27FC236}">
                  <a16:creationId xmlns:a16="http://schemas.microsoft.com/office/drawing/2014/main" id="{01B0794E-A4FC-95DB-2183-AA019452E0B7}"/>
                </a:ext>
              </a:extLst>
            </p:cNvPr>
            <p:cNvSpPr>
              <a:spLocks noChangeArrowheads="1"/>
            </p:cNvSpPr>
            <p:nvPr/>
          </p:nvSpPr>
          <p:spPr bwMode="auto">
            <a:xfrm>
              <a:off x="4579143" y="3398837"/>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39" name="Rectangle 15">
              <a:extLst>
                <a:ext uri="{FF2B5EF4-FFF2-40B4-BE49-F238E27FC236}">
                  <a16:creationId xmlns:a16="http://schemas.microsoft.com/office/drawing/2014/main" id="{F1F51EBA-F190-B67D-28B0-A8F1D0CBB9FE}"/>
                </a:ext>
              </a:extLst>
            </p:cNvPr>
            <p:cNvSpPr>
              <a:spLocks noChangeArrowheads="1"/>
            </p:cNvSpPr>
            <p:nvPr/>
          </p:nvSpPr>
          <p:spPr bwMode="auto">
            <a:xfrm>
              <a:off x="4583906" y="3411537"/>
              <a:ext cx="604837" cy="1041400"/>
            </a:xfrm>
            <a:prstGeom prst="rect">
              <a:avLst/>
            </a:prstGeom>
            <a:noFill/>
            <a:ln w="25400">
              <a:solidFill>
                <a:schemeClr val="tx1"/>
              </a:solid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40" name="Line 16">
              <a:extLst>
                <a:ext uri="{FF2B5EF4-FFF2-40B4-BE49-F238E27FC236}">
                  <a16:creationId xmlns:a16="http://schemas.microsoft.com/office/drawing/2014/main" id="{31EC488F-6637-51E8-02A0-6D7ABDE00487}"/>
                </a:ext>
              </a:extLst>
            </p:cNvPr>
            <p:cNvSpPr>
              <a:spLocks noChangeShapeType="1"/>
            </p:cNvSpPr>
            <p:nvPr/>
          </p:nvSpPr>
          <p:spPr bwMode="auto">
            <a:xfrm>
              <a:off x="4723606" y="34051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41" name="Line 17">
              <a:extLst>
                <a:ext uri="{FF2B5EF4-FFF2-40B4-BE49-F238E27FC236}">
                  <a16:creationId xmlns:a16="http://schemas.microsoft.com/office/drawing/2014/main" id="{3EA1346A-409A-7696-867B-C9945631D992}"/>
                </a:ext>
              </a:extLst>
            </p:cNvPr>
            <p:cNvSpPr>
              <a:spLocks noChangeShapeType="1"/>
            </p:cNvSpPr>
            <p:nvPr/>
          </p:nvSpPr>
          <p:spPr bwMode="auto">
            <a:xfrm>
              <a:off x="4876006" y="34051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42" name="Line 18">
              <a:extLst>
                <a:ext uri="{FF2B5EF4-FFF2-40B4-BE49-F238E27FC236}">
                  <a16:creationId xmlns:a16="http://schemas.microsoft.com/office/drawing/2014/main" id="{FE543FC3-F734-C663-7E1A-08A596EFAA62}"/>
                </a:ext>
              </a:extLst>
            </p:cNvPr>
            <p:cNvSpPr>
              <a:spLocks noChangeShapeType="1"/>
            </p:cNvSpPr>
            <p:nvPr/>
          </p:nvSpPr>
          <p:spPr bwMode="auto">
            <a:xfrm>
              <a:off x="5028406" y="34051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43" name="Line 19">
              <a:extLst>
                <a:ext uri="{FF2B5EF4-FFF2-40B4-BE49-F238E27FC236}">
                  <a16:creationId xmlns:a16="http://schemas.microsoft.com/office/drawing/2014/main" id="{0D3626C4-30F5-EB62-D9B7-9D9759F72995}"/>
                </a:ext>
              </a:extLst>
            </p:cNvPr>
            <p:cNvSpPr>
              <a:spLocks noChangeShapeType="1"/>
            </p:cNvSpPr>
            <p:nvPr/>
          </p:nvSpPr>
          <p:spPr bwMode="auto">
            <a:xfrm>
              <a:off x="5180806" y="34051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grpSp>
      <p:sp>
        <p:nvSpPr>
          <p:cNvPr id="1434647" name="Rectangle 23">
            <a:extLst>
              <a:ext uri="{FF2B5EF4-FFF2-40B4-BE49-F238E27FC236}">
                <a16:creationId xmlns:a16="http://schemas.microsoft.com/office/drawing/2014/main" id="{8B21C907-4B7D-C107-57E7-887C8DD0F4E6}"/>
              </a:ext>
            </a:extLst>
          </p:cNvPr>
          <p:cNvSpPr>
            <a:spLocks noChangeArrowheads="1"/>
          </p:cNvSpPr>
          <p:nvPr/>
        </p:nvSpPr>
        <p:spPr bwMode="auto">
          <a:xfrm rot="5400000">
            <a:off x="3831513" y="3811082"/>
            <a:ext cx="921407" cy="274434"/>
          </a:xfrm>
          <a:prstGeom prst="rect">
            <a:avLst/>
          </a:prstGeom>
          <a:noFill/>
          <a:ln w="25400">
            <a:noFill/>
            <a:miter lim="800000"/>
            <a:headEnd/>
            <a:tailEnd/>
          </a:ln>
          <a:effectLst/>
        </p:spPr>
        <p:txBody>
          <a:bodyPr vert="vert270" wrap="square" lIns="90488" tIns="44450" rIns="90488" bIns="44450">
            <a:prstTxWarp prst="textNoShape">
              <a:avLst/>
            </a:prstTxWarp>
            <a:spAutoFit/>
          </a:bodyPr>
          <a:lstStyle/>
          <a:p>
            <a:pPr defTabSz="911225" eaLnBrk="0" fontAlgn="base" hangingPunct="0">
              <a:spcBef>
                <a:spcPct val="0"/>
              </a:spcBef>
              <a:spcAft>
                <a:spcPct val="0"/>
              </a:spcAft>
            </a:pPr>
            <a:r>
              <a:rPr lang="en-US" sz="1200" dirty="0">
                <a:solidFill>
                  <a:srgbClr val="000000"/>
                </a:solidFill>
                <a:latin typeface="Verdana" charset="0"/>
              </a:rPr>
              <a:t>0 1 2 3</a:t>
            </a:r>
          </a:p>
        </p:txBody>
      </p:sp>
      <p:sp>
        <p:nvSpPr>
          <p:cNvPr id="1434658" name="Rectangle 34">
            <a:extLst>
              <a:ext uri="{FF2B5EF4-FFF2-40B4-BE49-F238E27FC236}">
                <a16:creationId xmlns:a16="http://schemas.microsoft.com/office/drawing/2014/main" id="{FD4EC6F4-367A-7387-0C44-7BE1A2863DD7}"/>
              </a:ext>
            </a:extLst>
          </p:cNvPr>
          <p:cNvSpPr>
            <a:spLocks noChangeArrowheads="1"/>
          </p:cNvSpPr>
          <p:nvPr/>
        </p:nvSpPr>
        <p:spPr bwMode="auto">
          <a:xfrm>
            <a:off x="2698750" y="3133725"/>
            <a:ext cx="1420262" cy="335989"/>
          </a:xfrm>
          <a:prstGeom prst="rect">
            <a:avLst/>
          </a:prstGeom>
          <a:noFill/>
          <a:ln w="25400">
            <a:noFill/>
            <a:miter lim="800000"/>
            <a:headEnd/>
            <a:tailEnd/>
          </a:ln>
          <a:effectLst/>
        </p:spPr>
        <p:txBody>
          <a:bodyPr wrap="none" lIns="90488" tIns="44450" rIns="90488" bIns="44450">
            <a:prstTxWarp prst="textNoShape">
              <a:avLst/>
            </a:prstTxWarp>
            <a:spAutoFit/>
          </a:bodyPr>
          <a:lstStyle/>
          <a:p>
            <a:pPr defTabSz="914400" eaLnBrk="0" fontAlgn="base" hangingPunct="0">
              <a:spcBef>
                <a:spcPct val="0"/>
              </a:spcBef>
              <a:spcAft>
                <a:spcPct val="0"/>
              </a:spcAft>
            </a:pPr>
            <a:r>
              <a:rPr lang="en-US" sz="1600">
                <a:solidFill>
                  <a:srgbClr val="000000"/>
                </a:solidFill>
                <a:latin typeface="Verdana" charset="0"/>
              </a:rPr>
              <a:t>Set Number</a:t>
            </a:r>
          </a:p>
        </p:txBody>
      </p:sp>
      <p:sp>
        <p:nvSpPr>
          <p:cNvPr id="1434659" name="Rectangle 35">
            <a:extLst>
              <a:ext uri="{FF2B5EF4-FFF2-40B4-BE49-F238E27FC236}">
                <a16:creationId xmlns:a16="http://schemas.microsoft.com/office/drawing/2014/main" id="{F4BD4CA5-8A1B-BEFD-14DA-D3EC15CDA92D}"/>
              </a:ext>
            </a:extLst>
          </p:cNvPr>
          <p:cNvSpPr>
            <a:spLocks noChangeArrowheads="1"/>
          </p:cNvSpPr>
          <p:nvPr/>
        </p:nvSpPr>
        <p:spPr bwMode="auto">
          <a:xfrm>
            <a:off x="2380350" y="3689350"/>
            <a:ext cx="1734450" cy="828432"/>
          </a:xfrm>
          <a:prstGeom prst="rect">
            <a:avLst/>
          </a:prstGeom>
          <a:noFill/>
          <a:ln w="25400">
            <a:noFill/>
            <a:miter lim="800000"/>
            <a:headEnd/>
            <a:tailEnd/>
          </a:ln>
          <a:effectLst/>
        </p:spPr>
        <p:txBody>
          <a:bodyPr wrap="none" lIns="90488" tIns="44450" rIns="90488" bIns="44450">
            <a:prstTxWarp prst="textNoShape">
              <a:avLst/>
            </a:prstTxWarp>
            <a:spAutoFit/>
          </a:bodyPr>
          <a:lstStyle/>
          <a:p>
            <a:pPr defTabSz="914400" eaLnBrk="0" fontAlgn="base" hangingPunct="0">
              <a:spcBef>
                <a:spcPct val="0"/>
              </a:spcBef>
              <a:spcAft>
                <a:spcPct val="0"/>
              </a:spcAft>
            </a:pPr>
            <a:r>
              <a:rPr lang="en-US" sz="2400" dirty="0">
                <a:solidFill>
                  <a:srgbClr val="000000"/>
                </a:solidFill>
                <a:latin typeface="Verdana" charset="0"/>
              </a:rPr>
              <a:t>Cache</a:t>
            </a:r>
          </a:p>
          <a:p>
            <a:pPr defTabSz="914400" eaLnBrk="0" fontAlgn="base" hangingPunct="0">
              <a:spcBef>
                <a:spcPct val="0"/>
              </a:spcBef>
              <a:spcAft>
                <a:spcPct val="0"/>
              </a:spcAft>
            </a:pPr>
            <a:r>
              <a:rPr lang="en-US" sz="2400" dirty="0">
                <a:solidFill>
                  <a:srgbClr val="000000"/>
                </a:solidFill>
                <a:latin typeface="Verdana" charset="0"/>
              </a:rPr>
              <a:t>(4 blocks)</a:t>
            </a:r>
          </a:p>
        </p:txBody>
      </p:sp>
      <p:sp>
        <p:nvSpPr>
          <p:cNvPr id="1434660" name="Rectangle 36">
            <a:extLst>
              <a:ext uri="{FF2B5EF4-FFF2-40B4-BE49-F238E27FC236}">
                <a16:creationId xmlns:a16="http://schemas.microsoft.com/office/drawing/2014/main" id="{6792CAE2-54F5-7E6C-5E87-17DCF1A3F9A2}"/>
              </a:ext>
            </a:extLst>
          </p:cNvPr>
          <p:cNvSpPr>
            <a:spLocks noChangeArrowheads="1"/>
          </p:cNvSpPr>
          <p:nvPr/>
        </p:nvSpPr>
        <p:spPr bwMode="auto">
          <a:xfrm>
            <a:off x="4202113" y="4537075"/>
            <a:ext cx="5735995" cy="1320874"/>
          </a:xfrm>
          <a:prstGeom prst="rect">
            <a:avLst/>
          </a:prstGeom>
          <a:noFill/>
          <a:ln w="25400">
            <a:noFill/>
            <a:miter lim="800000"/>
            <a:headEnd/>
            <a:tailEnd/>
          </a:ln>
          <a:effectLst/>
        </p:spPr>
        <p:txBody>
          <a:bodyPr wrap="none" lIns="90488" tIns="44450" rIns="90488" bIns="44450">
            <a:prstTxWarp prst="textNoShape">
              <a:avLst/>
            </a:prstTxWarp>
            <a:spAutoFit/>
          </a:bodyPr>
          <a:lstStyle/>
          <a:p>
            <a:pPr defTabSz="914400" eaLnBrk="0" fontAlgn="base" hangingPunct="0">
              <a:spcBef>
                <a:spcPct val="0"/>
              </a:spcBef>
              <a:spcAft>
                <a:spcPct val="0"/>
              </a:spcAft>
            </a:pPr>
            <a:r>
              <a:rPr lang="en-US" sz="2000" dirty="0">
                <a:solidFill>
                  <a:srgbClr val="000000"/>
                </a:solidFill>
                <a:latin typeface="Verdana" charset="0"/>
              </a:rPr>
              <a:t>     D</a:t>
            </a:r>
            <a:r>
              <a:rPr lang="en-US" altLang="zh-CN" sz="2000" dirty="0">
                <a:solidFill>
                  <a:srgbClr val="000000"/>
                </a:solidFill>
                <a:latin typeface="Verdana" charset="0"/>
              </a:rPr>
              <a:t>M</a:t>
            </a:r>
            <a:r>
              <a:rPr lang="en-US" sz="2000" dirty="0">
                <a:solidFill>
                  <a:srgbClr val="000000"/>
                </a:solidFill>
                <a:latin typeface="Verdana" charset="0"/>
              </a:rPr>
              <a:t> 	 2-way SA	FA (4-way SA)</a:t>
            </a:r>
          </a:p>
          <a:p>
            <a:pPr defTabSz="914400" eaLnBrk="0" fontAlgn="base" hangingPunct="0">
              <a:spcBef>
                <a:spcPct val="0"/>
              </a:spcBef>
              <a:spcAft>
                <a:spcPct val="0"/>
              </a:spcAft>
            </a:pPr>
            <a:r>
              <a:rPr lang="en-US" altLang="zh-CN" sz="2000" dirty="0">
                <a:solidFill>
                  <a:srgbClr val="56127A"/>
                </a:solidFill>
                <a:latin typeface="Verdana" charset="0"/>
              </a:rPr>
              <a:t>In set 0          In set 0              In set 0</a:t>
            </a:r>
          </a:p>
          <a:p>
            <a:pPr defTabSz="914400" eaLnBrk="0" fontAlgn="base" hangingPunct="0">
              <a:spcBef>
                <a:spcPct val="0"/>
              </a:spcBef>
              <a:spcAft>
                <a:spcPct val="0"/>
              </a:spcAft>
            </a:pPr>
            <a:r>
              <a:rPr lang="en-US" sz="2000" dirty="0">
                <a:solidFill>
                  <a:srgbClr val="56127A"/>
                </a:solidFill>
                <a:latin typeface="Verdana" charset="0"/>
              </a:rPr>
              <a:t>(1 block)  	</a:t>
            </a:r>
            <a:r>
              <a:rPr lang="en-US" altLang="zh-CN" sz="2000" dirty="0">
                <a:solidFill>
                  <a:srgbClr val="56127A"/>
                </a:solidFill>
                <a:latin typeface="Verdana" charset="0"/>
              </a:rPr>
              <a:t>(2 blocks) </a:t>
            </a:r>
            <a:r>
              <a:rPr lang="en-US" sz="2000" dirty="0">
                <a:solidFill>
                  <a:srgbClr val="56127A"/>
                </a:solidFill>
                <a:latin typeface="Verdana" charset="0"/>
              </a:rPr>
              <a:t>          (4 blocks)</a:t>
            </a:r>
          </a:p>
          <a:p>
            <a:pPr defTabSz="914400" eaLnBrk="0" fontAlgn="base" hangingPunct="0">
              <a:spcBef>
                <a:spcPct val="0"/>
              </a:spcBef>
              <a:spcAft>
                <a:spcPct val="0"/>
              </a:spcAft>
            </a:pPr>
            <a:r>
              <a:rPr lang="en-US" sz="2000" i="1" dirty="0">
                <a:solidFill>
                  <a:srgbClr val="56127A"/>
                </a:solidFill>
                <a:latin typeface="Verdana" charset="0"/>
              </a:rPr>
              <a:t>	</a:t>
            </a:r>
          </a:p>
        </p:txBody>
      </p:sp>
      <p:sp>
        <p:nvSpPr>
          <p:cNvPr id="1434661" name="Rectangle 37">
            <a:extLst>
              <a:ext uri="{FF2B5EF4-FFF2-40B4-BE49-F238E27FC236}">
                <a16:creationId xmlns:a16="http://schemas.microsoft.com/office/drawing/2014/main" id="{C58A0509-2DDA-6373-AD53-39C2C009ED76}"/>
              </a:ext>
            </a:extLst>
          </p:cNvPr>
          <p:cNvSpPr>
            <a:spLocks noChangeArrowheads="1"/>
          </p:cNvSpPr>
          <p:nvPr/>
        </p:nvSpPr>
        <p:spPr bwMode="auto">
          <a:xfrm>
            <a:off x="6124575" y="1531937"/>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62" name="Rectangle 38">
            <a:extLst>
              <a:ext uri="{FF2B5EF4-FFF2-40B4-BE49-F238E27FC236}">
                <a16:creationId xmlns:a16="http://schemas.microsoft.com/office/drawing/2014/main" id="{BB020551-8786-4C7B-7F28-2F0E5F0CB2C3}"/>
              </a:ext>
            </a:extLst>
          </p:cNvPr>
          <p:cNvSpPr>
            <a:spLocks noChangeArrowheads="1"/>
          </p:cNvSpPr>
          <p:nvPr/>
        </p:nvSpPr>
        <p:spPr bwMode="auto">
          <a:xfrm>
            <a:off x="4308475" y="1544637"/>
            <a:ext cx="4851400" cy="1041400"/>
          </a:xfrm>
          <a:prstGeom prst="rect">
            <a:avLst/>
          </a:prstGeom>
          <a:noFill/>
          <a:ln w="25400">
            <a:solidFill>
              <a:schemeClr val="tx1"/>
            </a:solid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63" name="Line 39">
            <a:extLst>
              <a:ext uri="{FF2B5EF4-FFF2-40B4-BE49-F238E27FC236}">
                <a16:creationId xmlns:a16="http://schemas.microsoft.com/office/drawing/2014/main" id="{0FB895B6-8305-08E9-B168-CBEAFB640C26}"/>
              </a:ext>
            </a:extLst>
          </p:cNvPr>
          <p:cNvSpPr>
            <a:spLocks noChangeShapeType="1"/>
          </p:cNvSpPr>
          <p:nvPr/>
        </p:nvSpPr>
        <p:spPr bwMode="auto">
          <a:xfrm>
            <a:off x="44481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64" name="Line 40">
            <a:extLst>
              <a:ext uri="{FF2B5EF4-FFF2-40B4-BE49-F238E27FC236}">
                <a16:creationId xmlns:a16="http://schemas.microsoft.com/office/drawing/2014/main" id="{7E1EE0D6-E6A2-4422-302F-B7ABD2BE534C}"/>
              </a:ext>
            </a:extLst>
          </p:cNvPr>
          <p:cNvSpPr>
            <a:spLocks noChangeShapeType="1"/>
          </p:cNvSpPr>
          <p:nvPr/>
        </p:nvSpPr>
        <p:spPr bwMode="auto">
          <a:xfrm>
            <a:off x="46005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65" name="Line 41">
            <a:extLst>
              <a:ext uri="{FF2B5EF4-FFF2-40B4-BE49-F238E27FC236}">
                <a16:creationId xmlns:a16="http://schemas.microsoft.com/office/drawing/2014/main" id="{EC6786C4-670E-6C52-EA78-88E7FFA295A5}"/>
              </a:ext>
            </a:extLst>
          </p:cNvPr>
          <p:cNvSpPr>
            <a:spLocks noChangeShapeType="1"/>
          </p:cNvSpPr>
          <p:nvPr/>
        </p:nvSpPr>
        <p:spPr bwMode="auto">
          <a:xfrm>
            <a:off x="47529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66" name="Line 42">
            <a:extLst>
              <a:ext uri="{FF2B5EF4-FFF2-40B4-BE49-F238E27FC236}">
                <a16:creationId xmlns:a16="http://schemas.microsoft.com/office/drawing/2014/main" id="{65E2A33F-4EBB-80E8-D318-F9459D3EFD71}"/>
              </a:ext>
            </a:extLst>
          </p:cNvPr>
          <p:cNvSpPr>
            <a:spLocks noChangeShapeType="1"/>
          </p:cNvSpPr>
          <p:nvPr/>
        </p:nvSpPr>
        <p:spPr bwMode="auto">
          <a:xfrm>
            <a:off x="49053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67" name="Line 43">
            <a:extLst>
              <a:ext uri="{FF2B5EF4-FFF2-40B4-BE49-F238E27FC236}">
                <a16:creationId xmlns:a16="http://schemas.microsoft.com/office/drawing/2014/main" id="{A3406E62-083A-3190-A613-5E284DE6CCE4}"/>
              </a:ext>
            </a:extLst>
          </p:cNvPr>
          <p:cNvSpPr>
            <a:spLocks noChangeShapeType="1"/>
          </p:cNvSpPr>
          <p:nvPr/>
        </p:nvSpPr>
        <p:spPr bwMode="auto">
          <a:xfrm>
            <a:off x="50577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68" name="Line 44">
            <a:extLst>
              <a:ext uri="{FF2B5EF4-FFF2-40B4-BE49-F238E27FC236}">
                <a16:creationId xmlns:a16="http://schemas.microsoft.com/office/drawing/2014/main" id="{A4A034DD-C6CF-FF46-D621-CB10D1CCF2E1}"/>
              </a:ext>
            </a:extLst>
          </p:cNvPr>
          <p:cNvSpPr>
            <a:spLocks noChangeShapeType="1"/>
          </p:cNvSpPr>
          <p:nvPr/>
        </p:nvSpPr>
        <p:spPr bwMode="auto">
          <a:xfrm>
            <a:off x="52101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69" name="Line 45">
            <a:extLst>
              <a:ext uri="{FF2B5EF4-FFF2-40B4-BE49-F238E27FC236}">
                <a16:creationId xmlns:a16="http://schemas.microsoft.com/office/drawing/2014/main" id="{9C3ACDD3-8D17-F086-5063-AD7E338F1755}"/>
              </a:ext>
            </a:extLst>
          </p:cNvPr>
          <p:cNvSpPr>
            <a:spLocks noChangeShapeType="1"/>
          </p:cNvSpPr>
          <p:nvPr/>
        </p:nvSpPr>
        <p:spPr bwMode="auto">
          <a:xfrm>
            <a:off x="53625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0" name="Line 46">
            <a:extLst>
              <a:ext uri="{FF2B5EF4-FFF2-40B4-BE49-F238E27FC236}">
                <a16:creationId xmlns:a16="http://schemas.microsoft.com/office/drawing/2014/main" id="{72EDFF50-A49B-0780-4990-180148A4431E}"/>
              </a:ext>
            </a:extLst>
          </p:cNvPr>
          <p:cNvSpPr>
            <a:spLocks noChangeShapeType="1"/>
          </p:cNvSpPr>
          <p:nvPr/>
        </p:nvSpPr>
        <p:spPr bwMode="auto">
          <a:xfrm>
            <a:off x="55149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1" name="Line 47">
            <a:extLst>
              <a:ext uri="{FF2B5EF4-FFF2-40B4-BE49-F238E27FC236}">
                <a16:creationId xmlns:a16="http://schemas.microsoft.com/office/drawing/2014/main" id="{8ACFD9F1-86F0-96DD-430E-AB6C1A815FDC}"/>
              </a:ext>
            </a:extLst>
          </p:cNvPr>
          <p:cNvSpPr>
            <a:spLocks noChangeShapeType="1"/>
          </p:cNvSpPr>
          <p:nvPr/>
        </p:nvSpPr>
        <p:spPr bwMode="auto">
          <a:xfrm>
            <a:off x="56673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2" name="Line 48">
            <a:extLst>
              <a:ext uri="{FF2B5EF4-FFF2-40B4-BE49-F238E27FC236}">
                <a16:creationId xmlns:a16="http://schemas.microsoft.com/office/drawing/2014/main" id="{CB078CF7-699F-BF76-879C-876E58368C05}"/>
              </a:ext>
            </a:extLst>
          </p:cNvPr>
          <p:cNvSpPr>
            <a:spLocks noChangeShapeType="1"/>
          </p:cNvSpPr>
          <p:nvPr/>
        </p:nvSpPr>
        <p:spPr bwMode="auto">
          <a:xfrm>
            <a:off x="58197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3" name="Line 49">
            <a:extLst>
              <a:ext uri="{FF2B5EF4-FFF2-40B4-BE49-F238E27FC236}">
                <a16:creationId xmlns:a16="http://schemas.microsoft.com/office/drawing/2014/main" id="{37AD9CCC-FE55-94F8-39B7-BFD5F6E23374}"/>
              </a:ext>
            </a:extLst>
          </p:cNvPr>
          <p:cNvSpPr>
            <a:spLocks noChangeShapeType="1"/>
          </p:cNvSpPr>
          <p:nvPr/>
        </p:nvSpPr>
        <p:spPr bwMode="auto">
          <a:xfrm>
            <a:off x="59721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4" name="Line 50">
            <a:extLst>
              <a:ext uri="{FF2B5EF4-FFF2-40B4-BE49-F238E27FC236}">
                <a16:creationId xmlns:a16="http://schemas.microsoft.com/office/drawing/2014/main" id="{C073E7D4-DB16-439F-56C0-4409BB01B5B4}"/>
              </a:ext>
            </a:extLst>
          </p:cNvPr>
          <p:cNvSpPr>
            <a:spLocks noChangeShapeType="1"/>
          </p:cNvSpPr>
          <p:nvPr/>
        </p:nvSpPr>
        <p:spPr bwMode="auto">
          <a:xfrm>
            <a:off x="61245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5" name="Line 51">
            <a:extLst>
              <a:ext uri="{FF2B5EF4-FFF2-40B4-BE49-F238E27FC236}">
                <a16:creationId xmlns:a16="http://schemas.microsoft.com/office/drawing/2014/main" id="{39F52ECC-1AD9-3C68-8713-897EAF0EFBF9}"/>
              </a:ext>
            </a:extLst>
          </p:cNvPr>
          <p:cNvSpPr>
            <a:spLocks noChangeShapeType="1"/>
          </p:cNvSpPr>
          <p:nvPr/>
        </p:nvSpPr>
        <p:spPr bwMode="auto">
          <a:xfrm>
            <a:off x="62769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6" name="Line 52">
            <a:extLst>
              <a:ext uri="{FF2B5EF4-FFF2-40B4-BE49-F238E27FC236}">
                <a16:creationId xmlns:a16="http://schemas.microsoft.com/office/drawing/2014/main" id="{8242C297-E6AF-1AC5-EAB9-5A9D7CC7F7FE}"/>
              </a:ext>
            </a:extLst>
          </p:cNvPr>
          <p:cNvSpPr>
            <a:spLocks noChangeShapeType="1"/>
          </p:cNvSpPr>
          <p:nvPr/>
        </p:nvSpPr>
        <p:spPr bwMode="auto">
          <a:xfrm>
            <a:off x="64293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7" name="Line 53">
            <a:extLst>
              <a:ext uri="{FF2B5EF4-FFF2-40B4-BE49-F238E27FC236}">
                <a16:creationId xmlns:a16="http://schemas.microsoft.com/office/drawing/2014/main" id="{2125A428-7434-55A4-0EB1-C14223486333}"/>
              </a:ext>
            </a:extLst>
          </p:cNvPr>
          <p:cNvSpPr>
            <a:spLocks noChangeShapeType="1"/>
          </p:cNvSpPr>
          <p:nvPr/>
        </p:nvSpPr>
        <p:spPr bwMode="auto">
          <a:xfrm>
            <a:off x="65817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8" name="Line 54">
            <a:extLst>
              <a:ext uri="{FF2B5EF4-FFF2-40B4-BE49-F238E27FC236}">
                <a16:creationId xmlns:a16="http://schemas.microsoft.com/office/drawing/2014/main" id="{F528DB63-0903-1E1D-24EA-95BD56DFC26D}"/>
              </a:ext>
            </a:extLst>
          </p:cNvPr>
          <p:cNvSpPr>
            <a:spLocks noChangeShapeType="1"/>
          </p:cNvSpPr>
          <p:nvPr/>
        </p:nvSpPr>
        <p:spPr bwMode="auto">
          <a:xfrm>
            <a:off x="67341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79" name="Line 55">
            <a:extLst>
              <a:ext uri="{FF2B5EF4-FFF2-40B4-BE49-F238E27FC236}">
                <a16:creationId xmlns:a16="http://schemas.microsoft.com/office/drawing/2014/main" id="{EBFDA3C0-314B-CB22-B350-79C23983B800}"/>
              </a:ext>
            </a:extLst>
          </p:cNvPr>
          <p:cNvSpPr>
            <a:spLocks noChangeShapeType="1"/>
          </p:cNvSpPr>
          <p:nvPr/>
        </p:nvSpPr>
        <p:spPr bwMode="auto">
          <a:xfrm>
            <a:off x="68865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0" name="Line 56">
            <a:extLst>
              <a:ext uri="{FF2B5EF4-FFF2-40B4-BE49-F238E27FC236}">
                <a16:creationId xmlns:a16="http://schemas.microsoft.com/office/drawing/2014/main" id="{303DCB2C-0265-C66D-37C0-55820253B839}"/>
              </a:ext>
            </a:extLst>
          </p:cNvPr>
          <p:cNvSpPr>
            <a:spLocks noChangeShapeType="1"/>
          </p:cNvSpPr>
          <p:nvPr/>
        </p:nvSpPr>
        <p:spPr bwMode="auto">
          <a:xfrm>
            <a:off x="70389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1" name="Line 57">
            <a:extLst>
              <a:ext uri="{FF2B5EF4-FFF2-40B4-BE49-F238E27FC236}">
                <a16:creationId xmlns:a16="http://schemas.microsoft.com/office/drawing/2014/main" id="{88489D21-9BE4-F85E-F201-4D0C2D321ABD}"/>
              </a:ext>
            </a:extLst>
          </p:cNvPr>
          <p:cNvSpPr>
            <a:spLocks noChangeShapeType="1"/>
          </p:cNvSpPr>
          <p:nvPr/>
        </p:nvSpPr>
        <p:spPr bwMode="auto">
          <a:xfrm>
            <a:off x="71913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2" name="Line 58">
            <a:extLst>
              <a:ext uri="{FF2B5EF4-FFF2-40B4-BE49-F238E27FC236}">
                <a16:creationId xmlns:a16="http://schemas.microsoft.com/office/drawing/2014/main" id="{88DB9D2A-9A33-B3D1-BF50-E55166A0D2D8}"/>
              </a:ext>
            </a:extLst>
          </p:cNvPr>
          <p:cNvSpPr>
            <a:spLocks noChangeShapeType="1"/>
          </p:cNvSpPr>
          <p:nvPr/>
        </p:nvSpPr>
        <p:spPr bwMode="auto">
          <a:xfrm>
            <a:off x="73437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3" name="Line 59">
            <a:extLst>
              <a:ext uri="{FF2B5EF4-FFF2-40B4-BE49-F238E27FC236}">
                <a16:creationId xmlns:a16="http://schemas.microsoft.com/office/drawing/2014/main" id="{FB04FE1F-B8D4-D20D-502A-7FCE42DB68FB}"/>
              </a:ext>
            </a:extLst>
          </p:cNvPr>
          <p:cNvSpPr>
            <a:spLocks noChangeShapeType="1"/>
          </p:cNvSpPr>
          <p:nvPr/>
        </p:nvSpPr>
        <p:spPr bwMode="auto">
          <a:xfrm>
            <a:off x="74961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4" name="Line 60">
            <a:extLst>
              <a:ext uri="{FF2B5EF4-FFF2-40B4-BE49-F238E27FC236}">
                <a16:creationId xmlns:a16="http://schemas.microsoft.com/office/drawing/2014/main" id="{225B74DE-D90C-DB12-6B9C-2E83C34F2ABE}"/>
              </a:ext>
            </a:extLst>
          </p:cNvPr>
          <p:cNvSpPr>
            <a:spLocks noChangeShapeType="1"/>
          </p:cNvSpPr>
          <p:nvPr/>
        </p:nvSpPr>
        <p:spPr bwMode="auto">
          <a:xfrm>
            <a:off x="76485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5" name="Line 61">
            <a:extLst>
              <a:ext uri="{FF2B5EF4-FFF2-40B4-BE49-F238E27FC236}">
                <a16:creationId xmlns:a16="http://schemas.microsoft.com/office/drawing/2014/main" id="{C30617A2-0327-BE1C-F89B-1D3683F57C61}"/>
              </a:ext>
            </a:extLst>
          </p:cNvPr>
          <p:cNvSpPr>
            <a:spLocks noChangeShapeType="1"/>
          </p:cNvSpPr>
          <p:nvPr/>
        </p:nvSpPr>
        <p:spPr bwMode="auto">
          <a:xfrm>
            <a:off x="78009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6" name="Line 62">
            <a:extLst>
              <a:ext uri="{FF2B5EF4-FFF2-40B4-BE49-F238E27FC236}">
                <a16:creationId xmlns:a16="http://schemas.microsoft.com/office/drawing/2014/main" id="{B5BE98F6-8A1A-10EE-559A-A0C30ED36B14}"/>
              </a:ext>
            </a:extLst>
          </p:cNvPr>
          <p:cNvSpPr>
            <a:spLocks noChangeShapeType="1"/>
          </p:cNvSpPr>
          <p:nvPr/>
        </p:nvSpPr>
        <p:spPr bwMode="auto">
          <a:xfrm>
            <a:off x="79533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7" name="Line 63">
            <a:extLst>
              <a:ext uri="{FF2B5EF4-FFF2-40B4-BE49-F238E27FC236}">
                <a16:creationId xmlns:a16="http://schemas.microsoft.com/office/drawing/2014/main" id="{A26548CE-BF4C-9234-B455-EF1AD139C901}"/>
              </a:ext>
            </a:extLst>
          </p:cNvPr>
          <p:cNvSpPr>
            <a:spLocks noChangeShapeType="1"/>
          </p:cNvSpPr>
          <p:nvPr/>
        </p:nvSpPr>
        <p:spPr bwMode="auto">
          <a:xfrm>
            <a:off x="81057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8" name="Line 64">
            <a:extLst>
              <a:ext uri="{FF2B5EF4-FFF2-40B4-BE49-F238E27FC236}">
                <a16:creationId xmlns:a16="http://schemas.microsoft.com/office/drawing/2014/main" id="{E1A0BF66-D8DE-08FF-1689-FAED7EB299B7}"/>
              </a:ext>
            </a:extLst>
          </p:cNvPr>
          <p:cNvSpPr>
            <a:spLocks noChangeShapeType="1"/>
          </p:cNvSpPr>
          <p:nvPr/>
        </p:nvSpPr>
        <p:spPr bwMode="auto">
          <a:xfrm>
            <a:off x="82581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89" name="Line 65">
            <a:extLst>
              <a:ext uri="{FF2B5EF4-FFF2-40B4-BE49-F238E27FC236}">
                <a16:creationId xmlns:a16="http://schemas.microsoft.com/office/drawing/2014/main" id="{9AE1D218-F9AB-DA8B-08A3-376EFFB613F7}"/>
              </a:ext>
            </a:extLst>
          </p:cNvPr>
          <p:cNvSpPr>
            <a:spLocks noChangeShapeType="1"/>
          </p:cNvSpPr>
          <p:nvPr/>
        </p:nvSpPr>
        <p:spPr bwMode="auto">
          <a:xfrm>
            <a:off x="84105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90" name="Line 66">
            <a:extLst>
              <a:ext uri="{FF2B5EF4-FFF2-40B4-BE49-F238E27FC236}">
                <a16:creationId xmlns:a16="http://schemas.microsoft.com/office/drawing/2014/main" id="{54F7570D-07E9-09C5-F0BA-11EAC9CA4E8E}"/>
              </a:ext>
            </a:extLst>
          </p:cNvPr>
          <p:cNvSpPr>
            <a:spLocks noChangeShapeType="1"/>
          </p:cNvSpPr>
          <p:nvPr/>
        </p:nvSpPr>
        <p:spPr bwMode="auto">
          <a:xfrm>
            <a:off x="85629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91" name="Line 67">
            <a:extLst>
              <a:ext uri="{FF2B5EF4-FFF2-40B4-BE49-F238E27FC236}">
                <a16:creationId xmlns:a16="http://schemas.microsoft.com/office/drawing/2014/main" id="{3BF6469C-77A8-14B6-2DAA-FD2FE78EF807}"/>
              </a:ext>
            </a:extLst>
          </p:cNvPr>
          <p:cNvSpPr>
            <a:spLocks noChangeShapeType="1"/>
          </p:cNvSpPr>
          <p:nvPr/>
        </p:nvSpPr>
        <p:spPr bwMode="auto">
          <a:xfrm>
            <a:off x="87153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92" name="Line 68">
            <a:extLst>
              <a:ext uri="{FF2B5EF4-FFF2-40B4-BE49-F238E27FC236}">
                <a16:creationId xmlns:a16="http://schemas.microsoft.com/office/drawing/2014/main" id="{E879C5EA-6BF7-4C76-3009-DEB4EDC50407}"/>
              </a:ext>
            </a:extLst>
          </p:cNvPr>
          <p:cNvSpPr>
            <a:spLocks noChangeShapeType="1"/>
          </p:cNvSpPr>
          <p:nvPr/>
        </p:nvSpPr>
        <p:spPr bwMode="auto">
          <a:xfrm>
            <a:off x="88677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93" name="Line 69">
            <a:extLst>
              <a:ext uri="{FF2B5EF4-FFF2-40B4-BE49-F238E27FC236}">
                <a16:creationId xmlns:a16="http://schemas.microsoft.com/office/drawing/2014/main" id="{F6F26010-196C-5ED7-D2CB-48C6087D9F10}"/>
              </a:ext>
            </a:extLst>
          </p:cNvPr>
          <p:cNvSpPr>
            <a:spLocks noChangeShapeType="1"/>
          </p:cNvSpPr>
          <p:nvPr/>
        </p:nvSpPr>
        <p:spPr bwMode="auto">
          <a:xfrm>
            <a:off x="9020175"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1434694" name="Rectangle 70">
            <a:extLst>
              <a:ext uri="{FF2B5EF4-FFF2-40B4-BE49-F238E27FC236}">
                <a16:creationId xmlns:a16="http://schemas.microsoft.com/office/drawing/2014/main" id="{57F7BCFF-81BD-9714-22B4-42F671FCE251}"/>
              </a:ext>
            </a:extLst>
          </p:cNvPr>
          <p:cNvSpPr>
            <a:spLocks noChangeArrowheads="1"/>
          </p:cNvSpPr>
          <p:nvPr/>
        </p:nvSpPr>
        <p:spPr bwMode="auto">
          <a:xfrm>
            <a:off x="4257675" y="1279525"/>
            <a:ext cx="1712913" cy="274434"/>
          </a:xfrm>
          <a:prstGeom prst="rect">
            <a:avLst/>
          </a:prstGeom>
          <a:noFill/>
          <a:ln w="25400">
            <a:noFill/>
            <a:miter lim="800000"/>
            <a:headEnd/>
            <a:tailEnd/>
          </a:ln>
          <a:effectLst/>
        </p:spPr>
        <p:txBody>
          <a:bodyPr lIns="90488" tIns="44450" rIns="90488" bIns="44450">
            <a:prstTxWarp prst="textNoShape">
              <a:avLst/>
            </a:prstTxWarp>
            <a:spAutoFit/>
          </a:bodyPr>
          <a:lstStyle/>
          <a:p>
            <a:pPr defTabSz="911225" eaLnBrk="0" fontAlgn="base" hangingPunct="0">
              <a:spcBef>
                <a:spcPct val="0"/>
              </a:spcBef>
              <a:spcAft>
                <a:spcPct val="0"/>
              </a:spcAft>
            </a:pPr>
            <a:r>
              <a:rPr lang="en-US" sz="1200">
                <a:solidFill>
                  <a:srgbClr val="000000"/>
                </a:solidFill>
                <a:latin typeface="Verdana" charset="0"/>
              </a:rPr>
              <a:t>0 1 2 3 4 5 6 7 8 9</a:t>
            </a:r>
          </a:p>
        </p:txBody>
      </p:sp>
      <p:sp>
        <p:nvSpPr>
          <p:cNvPr id="1434695" name="Rectangle 71">
            <a:extLst>
              <a:ext uri="{FF2B5EF4-FFF2-40B4-BE49-F238E27FC236}">
                <a16:creationId xmlns:a16="http://schemas.microsoft.com/office/drawing/2014/main" id="{F90C7D54-EE19-7A90-20B8-AEF0F348976B}"/>
              </a:ext>
            </a:extLst>
          </p:cNvPr>
          <p:cNvSpPr>
            <a:spLocks noChangeArrowheads="1"/>
          </p:cNvSpPr>
          <p:nvPr/>
        </p:nvSpPr>
        <p:spPr bwMode="auto">
          <a:xfrm>
            <a:off x="5781675" y="1066800"/>
            <a:ext cx="1712913" cy="459100"/>
          </a:xfrm>
          <a:prstGeom prst="rect">
            <a:avLst/>
          </a:prstGeom>
          <a:noFill/>
          <a:ln w="25400">
            <a:noFill/>
            <a:miter lim="800000"/>
            <a:headEnd/>
            <a:tailEnd/>
          </a:ln>
          <a:effectLst/>
        </p:spPr>
        <p:txBody>
          <a:bodyPr lIns="90488" tIns="44450" rIns="90488" bIns="44450">
            <a:prstTxWarp prst="textNoShape">
              <a:avLst/>
            </a:prstTxWarp>
            <a:spAutoFit/>
          </a:bodyPr>
          <a:lstStyle/>
          <a:p>
            <a:pPr defTabSz="911225" eaLnBrk="0" fontAlgn="base" hangingPunct="0">
              <a:spcBef>
                <a:spcPct val="0"/>
              </a:spcBef>
              <a:spcAft>
                <a:spcPct val="0"/>
              </a:spcAft>
            </a:pPr>
            <a:r>
              <a:rPr lang="en-US" sz="1200" dirty="0">
                <a:solidFill>
                  <a:srgbClr val="000000"/>
                </a:solidFill>
                <a:latin typeface="Verdana" charset="0"/>
              </a:rPr>
              <a:t>1 1 1 1 1 1 1 1 1 1 0 1 2 3 4 5 6 7 8 9</a:t>
            </a:r>
          </a:p>
        </p:txBody>
      </p:sp>
      <p:sp>
        <p:nvSpPr>
          <p:cNvPr id="1434696" name="Rectangle 72">
            <a:extLst>
              <a:ext uri="{FF2B5EF4-FFF2-40B4-BE49-F238E27FC236}">
                <a16:creationId xmlns:a16="http://schemas.microsoft.com/office/drawing/2014/main" id="{D6D8802C-7ED5-F2CC-54DF-02A5752647DF}"/>
              </a:ext>
            </a:extLst>
          </p:cNvPr>
          <p:cNvSpPr>
            <a:spLocks noChangeArrowheads="1"/>
          </p:cNvSpPr>
          <p:nvPr/>
        </p:nvSpPr>
        <p:spPr bwMode="auto">
          <a:xfrm>
            <a:off x="7280275" y="1066800"/>
            <a:ext cx="1712913" cy="459100"/>
          </a:xfrm>
          <a:prstGeom prst="rect">
            <a:avLst/>
          </a:prstGeom>
          <a:noFill/>
          <a:ln w="25400">
            <a:noFill/>
            <a:miter lim="800000"/>
            <a:headEnd/>
            <a:tailEnd/>
          </a:ln>
          <a:effectLst/>
        </p:spPr>
        <p:txBody>
          <a:bodyPr lIns="90488" tIns="44450" rIns="90488" bIns="44450">
            <a:prstTxWarp prst="textNoShape">
              <a:avLst/>
            </a:prstTxWarp>
            <a:spAutoFit/>
          </a:bodyPr>
          <a:lstStyle/>
          <a:p>
            <a:pPr algn="ctr" defTabSz="911225" eaLnBrk="0" fontAlgn="base" hangingPunct="0">
              <a:spcBef>
                <a:spcPct val="0"/>
              </a:spcBef>
              <a:spcAft>
                <a:spcPct val="0"/>
              </a:spcAft>
            </a:pPr>
            <a:r>
              <a:rPr lang="en-US" sz="1200">
                <a:solidFill>
                  <a:srgbClr val="000000"/>
                </a:solidFill>
                <a:latin typeface="Verdana" charset="0"/>
              </a:rPr>
              <a:t>2 2 2 2 2 2 2 2 2 2 0 1 2 3 4 5 6 7 8 9</a:t>
            </a:r>
          </a:p>
        </p:txBody>
      </p:sp>
      <p:sp>
        <p:nvSpPr>
          <p:cNvPr id="1434697" name="Rectangle 73">
            <a:extLst>
              <a:ext uri="{FF2B5EF4-FFF2-40B4-BE49-F238E27FC236}">
                <a16:creationId xmlns:a16="http://schemas.microsoft.com/office/drawing/2014/main" id="{44B91C63-4C5E-C6EB-2ACB-D312CF723845}"/>
              </a:ext>
            </a:extLst>
          </p:cNvPr>
          <p:cNvSpPr>
            <a:spLocks noChangeArrowheads="1"/>
          </p:cNvSpPr>
          <p:nvPr/>
        </p:nvSpPr>
        <p:spPr bwMode="auto">
          <a:xfrm>
            <a:off x="8651875" y="1066800"/>
            <a:ext cx="811213" cy="459100"/>
          </a:xfrm>
          <a:prstGeom prst="rect">
            <a:avLst/>
          </a:prstGeom>
          <a:noFill/>
          <a:ln w="25400">
            <a:noFill/>
            <a:miter lim="800000"/>
            <a:headEnd/>
            <a:tailEnd/>
          </a:ln>
          <a:effectLst/>
        </p:spPr>
        <p:txBody>
          <a:bodyPr lIns="90488" tIns="44450" rIns="90488" bIns="44450">
            <a:prstTxWarp prst="textNoShape">
              <a:avLst/>
            </a:prstTxWarp>
            <a:spAutoFit/>
          </a:bodyPr>
          <a:lstStyle/>
          <a:p>
            <a:pPr algn="ctr" defTabSz="911225" eaLnBrk="0" fontAlgn="base" hangingPunct="0">
              <a:spcBef>
                <a:spcPct val="0"/>
              </a:spcBef>
              <a:spcAft>
                <a:spcPct val="0"/>
              </a:spcAft>
            </a:pPr>
            <a:r>
              <a:rPr lang="en-US" sz="1200">
                <a:solidFill>
                  <a:srgbClr val="000000"/>
                </a:solidFill>
                <a:latin typeface="Verdana" charset="0"/>
              </a:rPr>
              <a:t>3 3</a:t>
            </a:r>
          </a:p>
          <a:p>
            <a:pPr algn="ctr" defTabSz="911225" eaLnBrk="0" fontAlgn="base" hangingPunct="0">
              <a:spcBef>
                <a:spcPct val="0"/>
              </a:spcBef>
              <a:spcAft>
                <a:spcPct val="0"/>
              </a:spcAft>
            </a:pPr>
            <a:r>
              <a:rPr lang="en-US" sz="1200">
                <a:solidFill>
                  <a:srgbClr val="000000"/>
                </a:solidFill>
                <a:latin typeface="Verdana" charset="0"/>
              </a:rPr>
              <a:t>0 1</a:t>
            </a:r>
          </a:p>
        </p:txBody>
      </p:sp>
      <p:sp>
        <p:nvSpPr>
          <p:cNvPr id="1434698" name="Rectangle 74">
            <a:extLst>
              <a:ext uri="{FF2B5EF4-FFF2-40B4-BE49-F238E27FC236}">
                <a16:creationId xmlns:a16="http://schemas.microsoft.com/office/drawing/2014/main" id="{B317FC8E-F49D-74CB-51DC-6AF62A20E9A0}"/>
              </a:ext>
            </a:extLst>
          </p:cNvPr>
          <p:cNvSpPr>
            <a:spLocks noChangeArrowheads="1"/>
          </p:cNvSpPr>
          <p:nvPr/>
        </p:nvSpPr>
        <p:spPr bwMode="auto">
          <a:xfrm>
            <a:off x="2362200" y="1676400"/>
            <a:ext cx="1930017" cy="828432"/>
          </a:xfrm>
          <a:prstGeom prst="rect">
            <a:avLst/>
          </a:prstGeom>
          <a:noFill/>
          <a:ln w="25400">
            <a:noFill/>
            <a:miter lim="800000"/>
            <a:headEnd/>
            <a:tailEnd/>
          </a:ln>
          <a:effectLst/>
        </p:spPr>
        <p:txBody>
          <a:bodyPr wrap="none" lIns="90488" tIns="44450" rIns="90488" bIns="44450">
            <a:prstTxWarp prst="textNoShape">
              <a:avLst/>
            </a:prstTxWarp>
            <a:spAutoFit/>
          </a:bodyPr>
          <a:lstStyle/>
          <a:p>
            <a:pPr defTabSz="914400" eaLnBrk="0" fontAlgn="base" hangingPunct="0">
              <a:spcBef>
                <a:spcPct val="0"/>
              </a:spcBef>
              <a:spcAft>
                <a:spcPct val="0"/>
              </a:spcAft>
            </a:pPr>
            <a:r>
              <a:rPr lang="en-US" sz="2400" dirty="0">
                <a:solidFill>
                  <a:srgbClr val="000000"/>
                </a:solidFill>
                <a:latin typeface="Verdana" charset="0"/>
              </a:rPr>
              <a:t>Memory</a:t>
            </a:r>
          </a:p>
          <a:p>
            <a:pPr defTabSz="914400" eaLnBrk="0" fontAlgn="base" hangingPunct="0">
              <a:spcBef>
                <a:spcPct val="0"/>
              </a:spcBef>
              <a:spcAft>
                <a:spcPct val="0"/>
              </a:spcAft>
            </a:pPr>
            <a:r>
              <a:rPr lang="en-US" sz="2400" dirty="0">
                <a:solidFill>
                  <a:srgbClr val="000000"/>
                </a:solidFill>
                <a:latin typeface="Verdana" charset="0"/>
              </a:rPr>
              <a:t>(32 blocks)</a:t>
            </a:r>
          </a:p>
        </p:txBody>
      </p:sp>
      <p:sp>
        <p:nvSpPr>
          <p:cNvPr id="1434699" name="Rectangle 75">
            <a:extLst>
              <a:ext uri="{FF2B5EF4-FFF2-40B4-BE49-F238E27FC236}">
                <a16:creationId xmlns:a16="http://schemas.microsoft.com/office/drawing/2014/main" id="{CB49BDB7-1291-7462-2C14-58A1BE33BD5E}"/>
              </a:ext>
            </a:extLst>
          </p:cNvPr>
          <p:cNvSpPr>
            <a:spLocks noChangeArrowheads="1"/>
          </p:cNvSpPr>
          <p:nvPr/>
        </p:nvSpPr>
        <p:spPr bwMode="auto">
          <a:xfrm>
            <a:off x="2622550" y="1150937"/>
            <a:ext cx="1628652" cy="335989"/>
          </a:xfrm>
          <a:prstGeom prst="rect">
            <a:avLst/>
          </a:prstGeom>
          <a:noFill/>
          <a:ln w="25400">
            <a:noFill/>
            <a:miter lim="800000"/>
            <a:headEnd/>
            <a:tailEnd/>
          </a:ln>
          <a:effectLst/>
        </p:spPr>
        <p:txBody>
          <a:bodyPr wrap="none" lIns="90488" tIns="44450" rIns="90488" bIns="44450">
            <a:prstTxWarp prst="textNoShape">
              <a:avLst/>
            </a:prstTxWarp>
            <a:spAutoFit/>
          </a:bodyPr>
          <a:lstStyle/>
          <a:p>
            <a:pPr defTabSz="914400" eaLnBrk="0" fontAlgn="base" hangingPunct="0">
              <a:spcBef>
                <a:spcPct val="0"/>
              </a:spcBef>
              <a:spcAft>
                <a:spcPct val="0"/>
              </a:spcAft>
            </a:pPr>
            <a:r>
              <a:rPr lang="en-US" sz="1600">
                <a:solidFill>
                  <a:srgbClr val="000000"/>
                </a:solidFill>
                <a:latin typeface="Verdana" charset="0"/>
              </a:rPr>
              <a:t>Block Number</a:t>
            </a:r>
          </a:p>
        </p:txBody>
      </p:sp>
      <p:sp>
        <p:nvSpPr>
          <p:cNvPr id="81" name="Title 1">
            <a:extLst>
              <a:ext uri="{FF2B5EF4-FFF2-40B4-BE49-F238E27FC236}">
                <a16:creationId xmlns:a16="http://schemas.microsoft.com/office/drawing/2014/main" id="{54556FE1-D00F-F39E-DA3D-112D9F5CB29B}"/>
              </a:ext>
            </a:extLst>
          </p:cNvPr>
          <p:cNvSpPr txBox="1">
            <a:spLocks/>
          </p:cNvSpPr>
          <p:nvPr/>
        </p:nvSpPr>
        <p:spPr>
          <a:xfrm>
            <a:off x="638175" y="25399"/>
            <a:ext cx="109728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rgbClr val="FF0000"/>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4400" b="0" i="0" u="none" strike="noStrike" kern="1200" cap="none" spc="0" normalizeH="0" baseline="0" noProof="0" dirty="0">
                <a:ln>
                  <a:noFill/>
                </a:ln>
                <a:solidFill>
                  <a:srgbClr val="FF0000"/>
                </a:solidFill>
                <a:effectLst/>
                <a:uLnTx/>
                <a:uFillTx/>
                <a:latin typeface="Calibri"/>
                <a:ea typeface="+mj-ea"/>
                <a:cs typeface="+mj-cs"/>
              </a:rPr>
              <a:t>Alternative Cache Organizations (</a:t>
            </a:r>
            <a:r>
              <a:rPr kumimoji="0" lang="en-US" altLang="zh-CN" sz="4400" b="0" i="0" u="none" strike="noStrike" kern="1200" cap="none" spc="0" normalizeH="0" baseline="0" noProof="0" dirty="0">
                <a:ln>
                  <a:noFill/>
                </a:ln>
                <a:solidFill>
                  <a:srgbClr val="FF0000"/>
                </a:solidFill>
                <a:effectLst/>
                <a:uLnTx/>
                <a:uFillTx/>
                <a:latin typeface="Calibri"/>
                <a:ea typeface="+mj-ea"/>
                <a:cs typeface="+mj-cs"/>
              </a:rPr>
              <a:t>4-block cache)</a:t>
            </a:r>
            <a:endParaRPr kumimoji="0" lang="en-US" sz="4400" b="0" i="0" u="none" strike="noStrike" kern="1200" cap="none" spc="0" normalizeH="0" baseline="0" noProof="0" dirty="0">
              <a:ln>
                <a:noFill/>
              </a:ln>
              <a:solidFill>
                <a:srgbClr val="FF0000"/>
              </a:solidFill>
              <a:effectLst/>
              <a:uLnTx/>
              <a:uFillTx/>
              <a:latin typeface="Calibri"/>
              <a:ea typeface="+mj-ea"/>
              <a:cs typeface="+mj-cs"/>
            </a:endParaRPr>
          </a:p>
        </p:txBody>
      </p:sp>
      <p:sp>
        <p:nvSpPr>
          <p:cNvPr id="3" name="TextBox 2">
            <a:extLst>
              <a:ext uri="{FF2B5EF4-FFF2-40B4-BE49-F238E27FC236}">
                <a16:creationId xmlns:a16="http://schemas.microsoft.com/office/drawing/2014/main" id="{9CC3D94B-F73E-09A1-FA26-28E59DB2624F}"/>
              </a:ext>
            </a:extLst>
          </p:cNvPr>
          <p:cNvSpPr txBox="1"/>
          <p:nvPr/>
        </p:nvSpPr>
        <p:spPr>
          <a:xfrm>
            <a:off x="2238985" y="2657889"/>
            <a:ext cx="8404865"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en-US" dirty="0">
                <a:solidFill>
                  <a:srgbClr val="000000"/>
                </a:solidFill>
              </a:rPr>
              <a:t>Where are possible locations in cache that block #12 in memory can be placed?</a:t>
            </a:r>
          </a:p>
        </p:txBody>
      </p:sp>
      <p:grpSp>
        <p:nvGrpSpPr>
          <p:cNvPr id="4" name="Group 3">
            <a:extLst>
              <a:ext uri="{FF2B5EF4-FFF2-40B4-BE49-F238E27FC236}">
                <a16:creationId xmlns:a16="http://schemas.microsoft.com/office/drawing/2014/main" id="{C938788E-D212-DC60-511D-B1194B562024}"/>
              </a:ext>
            </a:extLst>
          </p:cNvPr>
          <p:cNvGrpSpPr/>
          <p:nvPr/>
        </p:nvGrpSpPr>
        <p:grpSpPr>
          <a:xfrm rot="5400000">
            <a:off x="6528911" y="3406612"/>
            <a:ext cx="609600" cy="1067172"/>
            <a:chOff x="6528911" y="3406612"/>
            <a:chExt cx="609600" cy="1067172"/>
          </a:xfrm>
        </p:grpSpPr>
        <p:sp>
          <p:nvSpPr>
            <p:cNvPr id="73" name="Rectangle 13">
              <a:extLst>
                <a:ext uri="{FF2B5EF4-FFF2-40B4-BE49-F238E27FC236}">
                  <a16:creationId xmlns:a16="http://schemas.microsoft.com/office/drawing/2014/main" id="{7020DA18-A639-CE36-E893-30393C68A9B7}"/>
                </a:ext>
              </a:extLst>
            </p:cNvPr>
            <p:cNvSpPr>
              <a:spLocks noChangeArrowheads="1"/>
            </p:cNvSpPr>
            <p:nvPr/>
          </p:nvSpPr>
          <p:spPr bwMode="auto">
            <a:xfrm>
              <a:off x="6832124" y="3406984"/>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67" name="Rectangle 13">
              <a:extLst>
                <a:ext uri="{FF2B5EF4-FFF2-40B4-BE49-F238E27FC236}">
                  <a16:creationId xmlns:a16="http://schemas.microsoft.com/office/drawing/2014/main" id="{64486A34-F1D6-0BBF-06B0-DB8D8F835AD5}"/>
                </a:ext>
              </a:extLst>
            </p:cNvPr>
            <p:cNvSpPr>
              <a:spLocks noChangeArrowheads="1"/>
            </p:cNvSpPr>
            <p:nvPr/>
          </p:nvSpPr>
          <p:spPr bwMode="auto">
            <a:xfrm>
              <a:off x="6528911" y="3406612"/>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68" name="Rectangle 15">
              <a:extLst>
                <a:ext uri="{FF2B5EF4-FFF2-40B4-BE49-F238E27FC236}">
                  <a16:creationId xmlns:a16="http://schemas.microsoft.com/office/drawing/2014/main" id="{4A5A564F-4178-4910-F993-ACCA8A1C1194}"/>
                </a:ext>
              </a:extLst>
            </p:cNvPr>
            <p:cNvSpPr>
              <a:spLocks noChangeArrowheads="1"/>
            </p:cNvSpPr>
            <p:nvPr/>
          </p:nvSpPr>
          <p:spPr bwMode="auto">
            <a:xfrm>
              <a:off x="6533674" y="3419312"/>
              <a:ext cx="604837" cy="1041400"/>
            </a:xfrm>
            <a:prstGeom prst="rect">
              <a:avLst/>
            </a:prstGeom>
            <a:noFill/>
            <a:ln w="25400">
              <a:solidFill>
                <a:schemeClr val="tx1"/>
              </a:solid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69" name="Line 16">
              <a:extLst>
                <a:ext uri="{FF2B5EF4-FFF2-40B4-BE49-F238E27FC236}">
                  <a16:creationId xmlns:a16="http://schemas.microsoft.com/office/drawing/2014/main" id="{CF52FA26-BF9B-2A10-1761-39F39559C798}"/>
                </a:ext>
              </a:extLst>
            </p:cNvPr>
            <p:cNvSpPr>
              <a:spLocks noChangeShapeType="1"/>
            </p:cNvSpPr>
            <p:nvPr/>
          </p:nvSpPr>
          <p:spPr bwMode="auto">
            <a:xfrm>
              <a:off x="6673374" y="3412962"/>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70" name="Line 17">
              <a:extLst>
                <a:ext uri="{FF2B5EF4-FFF2-40B4-BE49-F238E27FC236}">
                  <a16:creationId xmlns:a16="http://schemas.microsoft.com/office/drawing/2014/main" id="{EE7ED4F7-C208-8151-01FE-FF44DD91194E}"/>
                </a:ext>
              </a:extLst>
            </p:cNvPr>
            <p:cNvSpPr>
              <a:spLocks noChangeShapeType="1"/>
            </p:cNvSpPr>
            <p:nvPr/>
          </p:nvSpPr>
          <p:spPr bwMode="auto">
            <a:xfrm>
              <a:off x="6825774" y="3412962"/>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71" name="Line 18">
              <a:extLst>
                <a:ext uri="{FF2B5EF4-FFF2-40B4-BE49-F238E27FC236}">
                  <a16:creationId xmlns:a16="http://schemas.microsoft.com/office/drawing/2014/main" id="{760B4D4F-E3EF-58F5-F432-48D78470CD43}"/>
                </a:ext>
              </a:extLst>
            </p:cNvPr>
            <p:cNvSpPr>
              <a:spLocks noChangeShapeType="1"/>
            </p:cNvSpPr>
            <p:nvPr/>
          </p:nvSpPr>
          <p:spPr bwMode="auto">
            <a:xfrm>
              <a:off x="6978174" y="3412962"/>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sp>
          <p:nvSpPr>
            <p:cNvPr id="72" name="Line 19">
              <a:extLst>
                <a:ext uri="{FF2B5EF4-FFF2-40B4-BE49-F238E27FC236}">
                  <a16:creationId xmlns:a16="http://schemas.microsoft.com/office/drawing/2014/main" id="{18ED443E-33BD-F954-A566-8D54A12A6AA0}"/>
                </a:ext>
              </a:extLst>
            </p:cNvPr>
            <p:cNvSpPr>
              <a:spLocks noChangeShapeType="1"/>
            </p:cNvSpPr>
            <p:nvPr/>
          </p:nvSpPr>
          <p:spPr bwMode="auto">
            <a:xfrm>
              <a:off x="7130574" y="3412962"/>
              <a:ext cx="0" cy="1054100"/>
            </a:xfrm>
            <a:prstGeom prst="line">
              <a:avLst/>
            </a:prstGeom>
            <a:noFill/>
            <a:ln w="12700">
              <a:solidFill>
                <a:schemeClr val="tx1"/>
              </a:solidFill>
              <a:round/>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Arial" charset="0"/>
              </a:endParaRPr>
            </a:p>
          </p:txBody>
        </p:sp>
      </p:grpSp>
      <p:sp>
        <p:nvSpPr>
          <p:cNvPr id="80" name="Rectangle 23">
            <a:extLst>
              <a:ext uri="{FF2B5EF4-FFF2-40B4-BE49-F238E27FC236}">
                <a16:creationId xmlns:a16="http://schemas.microsoft.com/office/drawing/2014/main" id="{E8DEE34D-9A03-080C-5627-B895960435E5}"/>
              </a:ext>
            </a:extLst>
          </p:cNvPr>
          <p:cNvSpPr>
            <a:spLocks noChangeArrowheads="1"/>
          </p:cNvSpPr>
          <p:nvPr/>
        </p:nvSpPr>
        <p:spPr bwMode="auto">
          <a:xfrm rot="5400000">
            <a:off x="5801088" y="3793201"/>
            <a:ext cx="921407" cy="274434"/>
          </a:xfrm>
          <a:prstGeom prst="rect">
            <a:avLst/>
          </a:prstGeom>
          <a:noFill/>
          <a:ln w="25400">
            <a:noFill/>
            <a:miter lim="800000"/>
            <a:headEnd/>
            <a:tailEnd/>
          </a:ln>
          <a:effectLst/>
        </p:spPr>
        <p:txBody>
          <a:bodyPr vert="vert270" wrap="square" lIns="90488" tIns="44450" rIns="90488" bIns="44450">
            <a:prstTxWarp prst="textNoShape">
              <a:avLst/>
            </a:prstTxWarp>
            <a:spAutoFit/>
          </a:bodyPr>
          <a:lstStyle/>
          <a:p>
            <a:pPr defTabSz="911225" eaLnBrk="0" fontAlgn="base" hangingPunct="0">
              <a:spcBef>
                <a:spcPct val="0"/>
              </a:spcBef>
              <a:spcAft>
                <a:spcPct val="0"/>
              </a:spcAft>
            </a:pPr>
            <a:r>
              <a:rPr lang="en-US" sz="1200" dirty="0">
                <a:solidFill>
                  <a:srgbClr val="000000"/>
                </a:solidFill>
                <a:latin typeface="Verdana" charset="0"/>
              </a:rPr>
              <a:t>0 1 0 1</a:t>
            </a:r>
          </a:p>
        </p:txBody>
      </p:sp>
      <p:sp>
        <p:nvSpPr>
          <p:cNvPr id="82" name="Rectangle 23">
            <a:extLst>
              <a:ext uri="{FF2B5EF4-FFF2-40B4-BE49-F238E27FC236}">
                <a16:creationId xmlns:a16="http://schemas.microsoft.com/office/drawing/2014/main" id="{347F8B5B-177D-E894-3389-9D5737AFCB56}"/>
              </a:ext>
            </a:extLst>
          </p:cNvPr>
          <p:cNvSpPr>
            <a:spLocks noChangeArrowheads="1"/>
          </p:cNvSpPr>
          <p:nvPr/>
        </p:nvSpPr>
        <p:spPr bwMode="auto">
          <a:xfrm rot="5400000">
            <a:off x="8137278" y="3811083"/>
            <a:ext cx="367409" cy="274434"/>
          </a:xfrm>
          <a:prstGeom prst="rect">
            <a:avLst/>
          </a:prstGeom>
          <a:noFill/>
          <a:ln w="25400">
            <a:noFill/>
            <a:miter lim="800000"/>
            <a:headEnd/>
            <a:tailEnd/>
          </a:ln>
          <a:effectLst/>
        </p:spPr>
        <p:txBody>
          <a:bodyPr vert="vert270" wrap="square" lIns="90488" tIns="44450" rIns="90488" bIns="44450">
            <a:prstTxWarp prst="textNoShape">
              <a:avLst/>
            </a:prstTxWarp>
            <a:spAutoFit/>
          </a:bodyPr>
          <a:lstStyle/>
          <a:p>
            <a:pPr defTabSz="911225" eaLnBrk="0" fontAlgn="base" hangingPunct="0">
              <a:spcBef>
                <a:spcPct val="0"/>
              </a:spcBef>
              <a:spcAft>
                <a:spcPct val="0"/>
              </a:spcAft>
            </a:pPr>
            <a:r>
              <a:rPr lang="en-US" sz="1200" dirty="0">
                <a:solidFill>
                  <a:srgbClr val="000000"/>
                </a:solidFill>
                <a:latin typeface="Verdana" charset="0"/>
              </a:rPr>
              <a:t>0</a:t>
            </a:r>
          </a:p>
        </p:txBody>
      </p:sp>
      <p:sp>
        <p:nvSpPr>
          <p:cNvPr id="9" name="Slide Number Placeholder 5">
            <a:extLst>
              <a:ext uri="{FF2B5EF4-FFF2-40B4-BE49-F238E27FC236}">
                <a16:creationId xmlns:a16="http://schemas.microsoft.com/office/drawing/2014/main" id="{ACBB4520-25A0-E75A-9F77-0A564F04D7E0}"/>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25</a:t>
            </a:fld>
            <a:endParaRPr lang="en-US" dirty="0"/>
          </a:p>
        </p:txBody>
      </p:sp>
    </p:spTree>
    <p:extLst>
      <p:ext uri="{BB962C8B-B14F-4D97-AF65-F5344CB8AC3E}">
        <p14:creationId xmlns:p14="http://schemas.microsoft.com/office/powerpoint/2010/main" val="120148304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625955" y="-76200"/>
            <a:ext cx="10972800" cy="1143000"/>
          </a:xfrm>
        </p:spPr>
        <p:txBody>
          <a:bodyPr/>
          <a:lstStyle/>
          <a:p>
            <a:pPr eaLnBrk="1" hangingPunct="1"/>
            <a:r>
              <a:rPr lang="en-US" dirty="0"/>
              <a:t>Range of SA Cache Organizations</a:t>
            </a:r>
          </a:p>
        </p:txBody>
      </p:sp>
      <p:sp>
        <p:nvSpPr>
          <p:cNvPr id="1694723" name="Rectangle 3"/>
          <p:cNvSpPr>
            <a:spLocks noGrp="1" noChangeArrowheads="1"/>
          </p:cNvSpPr>
          <p:nvPr>
            <p:ph type="body" idx="1"/>
          </p:nvPr>
        </p:nvSpPr>
        <p:spPr>
          <a:xfrm>
            <a:off x="7661775" y="721850"/>
            <a:ext cx="4540622" cy="3271416"/>
          </a:xfrm>
        </p:spPr>
        <p:txBody>
          <a:bodyPr rtlCol="0">
            <a:noAutofit/>
          </a:bodyPr>
          <a:lstStyle/>
          <a:p>
            <a:pPr>
              <a:defRPr/>
            </a:pPr>
            <a:r>
              <a:rPr lang="en-US" sz="1800" dirty="0" err="1"/>
              <a:t>memory_address_size</a:t>
            </a:r>
            <a:r>
              <a:rPr lang="en-US" sz="1800" dirty="0"/>
              <a:t> = </a:t>
            </a:r>
            <a:r>
              <a:rPr lang="en-US" sz="1800" dirty="0" err="1"/>
              <a:t>tag_size</a:t>
            </a:r>
            <a:r>
              <a:rPr lang="en-US" sz="1800" dirty="0"/>
              <a:t> (T) + </a:t>
            </a:r>
            <a:r>
              <a:rPr lang="en-US" sz="1800" dirty="0" err="1"/>
              <a:t>set_index_size</a:t>
            </a:r>
            <a:r>
              <a:rPr lang="en-US" sz="1800" dirty="0"/>
              <a:t> (SI) + </a:t>
            </a:r>
            <a:r>
              <a:rPr lang="en-US" sz="1800" dirty="0" err="1"/>
              <a:t>block_offset_size</a:t>
            </a:r>
            <a:r>
              <a:rPr lang="en-US" sz="1800" dirty="0"/>
              <a:t> (O)</a:t>
            </a:r>
          </a:p>
          <a:p>
            <a:pPr>
              <a:defRPr/>
            </a:pPr>
            <a:r>
              <a:rPr lang="en-GB" sz="1800" dirty="0"/>
              <a:t>For fixed cache size, increasing associativity decreases number of sets while increasing number of blocks per set.</a:t>
            </a:r>
          </a:p>
          <a:p>
            <a:pPr>
              <a:defRPr/>
            </a:pPr>
            <a:r>
              <a:rPr lang="en-US" sz="1800" dirty="0"/>
              <a:t>If we decrease index by 1 bit and increase tag by 1 bit (pushing the red bar to the right by 1 bit) :</a:t>
            </a:r>
          </a:p>
          <a:p>
            <a:pPr lvl="1">
              <a:defRPr/>
            </a:pPr>
            <a:r>
              <a:rPr lang="en-US" sz="1600" dirty="0"/>
              <a:t>Doubled: #ways = #blocks per cache set = associativity</a:t>
            </a:r>
          </a:p>
          <a:p>
            <a:pPr lvl="1">
              <a:defRPr/>
            </a:pPr>
            <a:r>
              <a:rPr lang="en-US" sz="1600" dirty="0"/>
              <a:t>Halved: #cache sets</a:t>
            </a:r>
          </a:p>
        </p:txBody>
      </p:sp>
      <p:sp>
        <p:nvSpPr>
          <p:cNvPr id="16" name="Rectangle 4"/>
          <p:cNvSpPr>
            <a:spLocks noChangeArrowheads="1"/>
          </p:cNvSpPr>
          <p:nvPr/>
        </p:nvSpPr>
        <p:spPr bwMode="auto">
          <a:xfrm>
            <a:off x="71046" y="1814947"/>
            <a:ext cx="6831013" cy="3048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19" name="Line 5"/>
          <p:cNvSpPr>
            <a:spLocks noChangeShapeType="1"/>
          </p:cNvSpPr>
          <p:nvPr/>
        </p:nvSpPr>
        <p:spPr bwMode="auto">
          <a:xfrm>
            <a:off x="5225658" y="1814947"/>
            <a:ext cx="0" cy="304800"/>
          </a:xfrm>
          <a:prstGeom prst="line">
            <a:avLst/>
          </a:prstGeom>
          <a:noFill/>
          <a:ln w="12700">
            <a:solidFill>
              <a:schemeClr val="tx1"/>
            </a:solidFill>
            <a:round/>
            <a:headEnd/>
            <a:tailEnd/>
          </a:ln>
        </p:spPr>
        <p:txBody>
          <a:bodyPr>
            <a:prstTxWarp prst="textNoShape">
              <a:avLst/>
            </a:prstTxWarp>
          </a:bodyPr>
          <a:lstStyle/>
          <a:p>
            <a:endParaRPr lang="en-US"/>
          </a:p>
        </p:txBody>
      </p:sp>
      <p:sp>
        <p:nvSpPr>
          <p:cNvPr id="20" name="Line 6"/>
          <p:cNvSpPr>
            <a:spLocks noChangeShapeType="1"/>
          </p:cNvSpPr>
          <p:nvPr/>
        </p:nvSpPr>
        <p:spPr bwMode="auto">
          <a:xfrm>
            <a:off x="3168258" y="1814947"/>
            <a:ext cx="0" cy="304800"/>
          </a:xfrm>
          <a:prstGeom prst="line">
            <a:avLst/>
          </a:prstGeom>
          <a:noFill/>
          <a:ln w="12700">
            <a:solidFill>
              <a:schemeClr val="tx1"/>
            </a:solidFill>
            <a:round/>
            <a:headEnd/>
            <a:tailEnd/>
          </a:ln>
        </p:spPr>
        <p:txBody>
          <a:bodyPr>
            <a:prstTxWarp prst="textNoShape">
              <a:avLst/>
            </a:prstTxWarp>
          </a:bodyPr>
          <a:lstStyle/>
          <a:p>
            <a:endParaRPr lang="en-US"/>
          </a:p>
        </p:txBody>
      </p:sp>
      <p:sp>
        <p:nvSpPr>
          <p:cNvPr id="22" name="Text Box 8"/>
          <p:cNvSpPr txBox="1">
            <a:spLocks noChangeArrowheads="1"/>
          </p:cNvSpPr>
          <p:nvPr/>
        </p:nvSpPr>
        <p:spPr bwMode="auto">
          <a:xfrm>
            <a:off x="5535221" y="1814947"/>
            <a:ext cx="691856" cy="338554"/>
          </a:xfrm>
          <a:prstGeom prst="rect">
            <a:avLst/>
          </a:prstGeom>
          <a:noFill/>
          <a:ln w="12700">
            <a:noFill/>
            <a:miter lim="800000"/>
            <a:headEnd/>
            <a:tailEnd/>
          </a:ln>
        </p:spPr>
        <p:txBody>
          <a:bodyPr wrap="none">
            <a:prstTxWarp prst="textNoShape">
              <a:avLst/>
            </a:prstTxWarp>
            <a:spAutoFit/>
          </a:bodyPr>
          <a:lstStyle/>
          <a:p>
            <a:r>
              <a:rPr lang="en-US" sz="1600" dirty="0">
                <a:latin typeface="Calibri" charset="0"/>
              </a:rPr>
              <a:t>Offset</a:t>
            </a:r>
          </a:p>
        </p:txBody>
      </p:sp>
      <p:sp>
        <p:nvSpPr>
          <p:cNvPr id="24" name="Text Box 10"/>
          <p:cNvSpPr txBox="1">
            <a:spLocks noChangeArrowheads="1"/>
          </p:cNvSpPr>
          <p:nvPr/>
        </p:nvSpPr>
        <p:spPr bwMode="auto">
          <a:xfrm>
            <a:off x="3747081" y="1814947"/>
            <a:ext cx="949940" cy="338554"/>
          </a:xfrm>
          <a:prstGeom prst="rect">
            <a:avLst/>
          </a:prstGeom>
          <a:noFill/>
          <a:ln w="12700">
            <a:noFill/>
            <a:miter lim="800000"/>
            <a:headEnd/>
            <a:tailEnd/>
          </a:ln>
        </p:spPr>
        <p:txBody>
          <a:bodyPr wrap="none">
            <a:prstTxWarp prst="textNoShape">
              <a:avLst/>
            </a:prstTxWarp>
            <a:spAutoFit/>
          </a:bodyPr>
          <a:lstStyle/>
          <a:p>
            <a:r>
              <a:rPr lang="en-US" sz="1600" dirty="0">
                <a:latin typeface="Calibri" charset="0"/>
              </a:rPr>
              <a:t>Set Index</a:t>
            </a:r>
          </a:p>
        </p:txBody>
      </p:sp>
      <p:sp>
        <p:nvSpPr>
          <p:cNvPr id="25" name="Text Box 11"/>
          <p:cNvSpPr txBox="1">
            <a:spLocks noChangeArrowheads="1"/>
          </p:cNvSpPr>
          <p:nvPr/>
        </p:nvSpPr>
        <p:spPr bwMode="auto">
          <a:xfrm>
            <a:off x="1491858" y="1814947"/>
            <a:ext cx="461986" cy="338554"/>
          </a:xfrm>
          <a:prstGeom prst="rect">
            <a:avLst/>
          </a:prstGeom>
          <a:noFill/>
          <a:ln w="12700">
            <a:noFill/>
            <a:miter lim="800000"/>
            <a:headEnd/>
            <a:tailEnd/>
          </a:ln>
        </p:spPr>
        <p:txBody>
          <a:bodyPr wrap="none">
            <a:prstTxWarp prst="textNoShape">
              <a:avLst/>
            </a:prstTxWarp>
            <a:spAutoFit/>
          </a:bodyPr>
          <a:lstStyle/>
          <a:p>
            <a:r>
              <a:rPr lang="en-US" sz="1600">
                <a:latin typeface="Calibri" charset="0"/>
              </a:rPr>
              <a:t>Tag</a:t>
            </a:r>
          </a:p>
        </p:txBody>
      </p:sp>
      <p:grpSp>
        <p:nvGrpSpPr>
          <p:cNvPr id="26" name="Group 12"/>
          <p:cNvGrpSpPr>
            <a:grpSpLocks/>
          </p:cNvGrpSpPr>
          <p:nvPr/>
        </p:nvGrpSpPr>
        <p:grpSpPr bwMode="auto">
          <a:xfrm>
            <a:off x="120258" y="2424552"/>
            <a:ext cx="3048000" cy="569913"/>
            <a:chOff x="624" y="2496"/>
            <a:chExt cx="1920" cy="359"/>
          </a:xfrm>
        </p:grpSpPr>
        <p:sp>
          <p:nvSpPr>
            <p:cNvPr id="27" name="Line 13"/>
            <p:cNvSpPr>
              <a:spLocks noChangeShapeType="1"/>
            </p:cNvSpPr>
            <p:nvPr/>
          </p:nvSpPr>
          <p:spPr bwMode="auto">
            <a:xfrm>
              <a:off x="2544" y="2544"/>
              <a:ext cx="0" cy="240"/>
            </a:xfrm>
            <a:prstGeom prst="line">
              <a:avLst/>
            </a:prstGeom>
            <a:noFill/>
            <a:ln w="12700">
              <a:solidFill>
                <a:schemeClr val="tx1"/>
              </a:solidFill>
              <a:round/>
              <a:headEnd/>
              <a:tailEnd/>
            </a:ln>
          </p:spPr>
          <p:txBody>
            <a:bodyPr>
              <a:prstTxWarp prst="textNoShape">
                <a:avLst/>
              </a:prstTxWarp>
            </a:bodyPr>
            <a:lstStyle/>
            <a:p>
              <a:endParaRPr lang="en-US"/>
            </a:p>
          </p:txBody>
        </p:sp>
        <p:sp>
          <p:nvSpPr>
            <p:cNvPr id="29" name="Line 14"/>
            <p:cNvSpPr>
              <a:spLocks noChangeShapeType="1"/>
            </p:cNvSpPr>
            <p:nvPr/>
          </p:nvSpPr>
          <p:spPr bwMode="auto">
            <a:xfrm flipH="1">
              <a:off x="2304" y="2640"/>
              <a:ext cx="240" cy="0"/>
            </a:xfrm>
            <a:prstGeom prst="line">
              <a:avLst/>
            </a:prstGeom>
            <a:noFill/>
            <a:ln w="12700">
              <a:solidFill>
                <a:schemeClr val="tx1"/>
              </a:solidFill>
              <a:round/>
              <a:headEnd/>
              <a:tailEnd type="triangle" w="med" len="med"/>
            </a:ln>
          </p:spPr>
          <p:txBody>
            <a:bodyPr>
              <a:prstTxWarp prst="textNoShape">
                <a:avLst/>
              </a:prstTxWarp>
            </a:bodyPr>
            <a:lstStyle/>
            <a:p>
              <a:endParaRPr lang="en-US"/>
            </a:p>
          </p:txBody>
        </p:sp>
        <p:sp>
          <p:nvSpPr>
            <p:cNvPr id="31" name="Text Box 15"/>
            <p:cNvSpPr txBox="1">
              <a:spLocks noChangeArrowheads="1"/>
            </p:cNvSpPr>
            <p:nvPr/>
          </p:nvSpPr>
          <p:spPr bwMode="auto">
            <a:xfrm>
              <a:off x="624" y="2496"/>
              <a:ext cx="1556" cy="359"/>
            </a:xfrm>
            <a:prstGeom prst="rect">
              <a:avLst/>
            </a:prstGeom>
            <a:noFill/>
            <a:ln w="12700">
              <a:noFill/>
              <a:miter lim="800000"/>
              <a:headEnd/>
              <a:tailEnd/>
            </a:ln>
          </p:spPr>
          <p:txBody>
            <a:bodyPr wrap="none">
              <a:prstTxWarp prst="textNoShape">
                <a:avLst/>
              </a:prstTxWarp>
              <a:spAutoFit/>
            </a:bodyPr>
            <a:lstStyle/>
            <a:p>
              <a:pPr>
                <a:lnSpc>
                  <a:spcPct val="85000"/>
                </a:lnSpc>
              </a:pPr>
              <a:r>
                <a:rPr lang="en-US" dirty="0">
                  <a:latin typeface="Calibri" charset="0"/>
                </a:rPr>
                <a:t>Decreasing associativity,</a:t>
              </a:r>
              <a:br>
                <a:rPr lang="en-US" dirty="0">
                  <a:latin typeface="Calibri" charset="0"/>
                </a:rPr>
              </a:br>
              <a:r>
                <a:rPr lang="en-US" dirty="0">
                  <a:latin typeface="Calibri" charset="0"/>
                </a:rPr>
                <a:t>lower way, more sets</a:t>
              </a:r>
            </a:p>
          </p:txBody>
        </p:sp>
      </p:grpSp>
      <p:grpSp>
        <p:nvGrpSpPr>
          <p:cNvPr id="32" name="Group 16"/>
          <p:cNvGrpSpPr>
            <a:grpSpLocks/>
          </p:cNvGrpSpPr>
          <p:nvPr/>
        </p:nvGrpSpPr>
        <p:grpSpPr bwMode="auto">
          <a:xfrm>
            <a:off x="3168258" y="2834125"/>
            <a:ext cx="4641855" cy="646113"/>
            <a:chOff x="2544" y="2832"/>
            <a:chExt cx="2924" cy="407"/>
          </a:xfrm>
        </p:grpSpPr>
        <p:sp>
          <p:nvSpPr>
            <p:cNvPr id="33" name="Line 17"/>
            <p:cNvSpPr>
              <a:spLocks noChangeShapeType="1"/>
            </p:cNvSpPr>
            <p:nvPr/>
          </p:nvSpPr>
          <p:spPr bwMode="auto">
            <a:xfrm flipV="1">
              <a:off x="2544" y="2976"/>
              <a:ext cx="1296" cy="0"/>
            </a:xfrm>
            <a:prstGeom prst="line">
              <a:avLst/>
            </a:prstGeom>
            <a:noFill/>
            <a:ln w="12700">
              <a:solidFill>
                <a:schemeClr val="tx1"/>
              </a:solidFill>
              <a:round/>
              <a:headEnd/>
              <a:tailEnd type="triangle" w="med" len="med"/>
            </a:ln>
          </p:spPr>
          <p:txBody>
            <a:bodyPr>
              <a:prstTxWarp prst="textNoShape">
                <a:avLst/>
              </a:prstTxWarp>
            </a:bodyPr>
            <a:lstStyle/>
            <a:p>
              <a:endParaRPr lang="en-US"/>
            </a:p>
          </p:txBody>
        </p:sp>
        <p:sp>
          <p:nvSpPr>
            <p:cNvPr id="34" name="Line 18"/>
            <p:cNvSpPr>
              <a:spLocks noChangeShapeType="1"/>
            </p:cNvSpPr>
            <p:nvPr/>
          </p:nvSpPr>
          <p:spPr bwMode="auto">
            <a:xfrm>
              <a:off x="3840" y="2832"/>
              <a:ext cx="0" cy="288"/>
            </a:xfrm>
            <a:prstGeom prst="line">
              <a:avLst/>
            </a:prstGeom>
            <a:noFill/>
            <a:ln w="12700">
              <a:solidFill>
                <a:schemeClr val="tx1"/>
              </a:solidFill>
              <a:round/>
              <a:headEnd/>
              <a:tailEnd/>
            </a:ln>
          </p:spPr>
          <p:txBody>
            <a:bodyPr>
              <a:prstTxWarp prst="textNoShape">
                <a:avLst/>
              </a:prstTxWarp>
            </a:bodyPr>
            <a:lstStyle/>
            <a:p>
              <a:endParaRPr lang="en-US"/>
            </a:p>
          </p:txBody>
        </p:sp>
        <p:sp>
          <p:nvSpPr>
            <p:cNvPr id="35" name="Text Box 19"/>
            <p:cNvSpPr txBox="1">
              <a:spLocks noChangeArrowheads="1"/>
            </p:cNvSpPr>
            <p:nvPr/>
          </p:nvSpPr>
          <p:spPr bwMode="auto">
            <a:xfrm>
              <a:off x="3828" y="2832"/>
              <a:ext cx="1640" cy="407"/>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Fully Associative (one set)</a:t>
              </a:r>
            </a:p>
            <a:p>
              <a:r>
                <a:rPr lang="en-US" dirty="0">
                  <a:latin typeface="Calibri" charset="0"/>
                </a:rPr>
                <a:t>Tag + Offset, no Set Index</a:t>
              </a:r>
            </a:p>
          </p:txBody>
        </p:sp>
      </p:grpSp>
      <p:grpSp>
        <p:nvGrpSpPr>
          <p:cNvPr id="18" name="Group 17">
            <a:extLst>
              <a:ext uri="{FF2B5EF4-FFF2-40B4-BE49-F238E27FC236}">
                <a16:creationId xmlns:a16="http://schemas.microsoft.com/office/drawing/2014/main" id="{26066FE2-8482-25E2-E78E-8A32D7E0967D}"/>
              </a:ext>
            </a:extLst>
          </p:cNvPr>
          <p:cNvGrpSpPr/>
          <p:nvPr/>
        </p:nvGrpSpPr>
        <p:grpSpPr>
          <a:xfrm>
            <a:off x="729858" y="3032560"/>
            <a:ext cx="2438400" cy="1000125"/>
            <a:chOff x="729858" y="3032560"/>
            <a:chExt cx="2438400" cy="1000125"/>
          </a:xfrm>
        </p:grpSpPr>
        <p:sp>
          <p:nvSpPr>
            <p:cNvPr id="37" name="Line 21"/>
            <p:cNvSpPr>
              <a:spLocks noChangeShapeType="1"/>
            </p:cNvSpPr>
            <p:nvPr/>
          </p:nvSpPr>
          <p:spPr bwMode="auto">
            <a:xfrm flipH="1">
              <a:off x="2482458" y="3261160"/>
              <a:ext cx="685800" cy="0"/>
            </a:xfrm>
            <a:prstGeom prst="line">
              <a:avLst/>
            </a:prstGeom>
            <a:noFill/>
            <a:ln w="12700">
              <a:solidFill>
                <a:schemeClr val="tx1"/>
              </a:solidFill>
              <a:round/>
              <a:headEnd/>
              <a:tailEnd type="triangle" w="med" len="med"/>
            </a:ln>
          </p:spPr>
          <p:txBody>
            <a:bodyPr>
              <a:prstTxWarp prst="textNoShape">
                <a:avLst/>
              </a:prstTxWarp>
            </a:bodyPr>
            <a:lstStyle/>
            <a:p>
              <a:endParaRPr lang="en-US"/>
            </a:p>
          </p:txBody>
        </p:sp>
        <p:sp>
          <p:nvSpPr>
            <p:cNvPr id="38" name="Line 22"/>
            <p:cNvSpPr>
              <a:spLocks noChangeShapeType="1"/>
            </p:cNvSpPr>
            <p:nvPr/>
          </p:nvSpPr>
          <p:spPr bwMode="auto">
            <a:xfrm>
              <a:off x="2482458" y="3032560"/>
              <a:ext cx="0" cy="457200"/>
            </a:xfrm>
            <a:prstGeom prst="line">
              <a:avLst/>
            </a:prstGeom>
            <a:noFill/>
            <a:ln w="12700">
              <a:solidFill>
                <a:schemeClr val="tx1"/>
              </a:solidFill>
              <a:round/>
              <a:headEnd/>
              <a:tailEnd/>
            </a:ln>
          </p:spPr>
          <p:txBody>
            <a:bodyPr>
              <a:prstTxWarp prst="textNoShape">
                <a:avLst/>
              </a:prstTxWarp>
            </a:bodyPr>
            <a:lstStyle/>
            <a:p>
              <a:endParaRPr lang="en-US"/>
            </a:p>
          </p:txBody>
        </p:sp>
        <p:sp>
          <p:nvSpPr>
            <p:cNvPr id="39" name="Text Box 23"/>
            <p:cNvSpPr txBox="1">
              <a:spLocks noChangeArrowheads="1"/>
            </p:cNvSpPr>
            <p:nvPr/>
          </p:nvSpPr>
          <p:spPr bwMode="auto">
            <a:xfrm>
              <a:off x="729858" y="3108760"/>
              <a:ext cx="2389188" cy="923925"/>
            </a:xfrm>
            <a:prstGeom prst="rect">
              <a:avLst/>
            </a:prstGeom>
            <a:noFill/>
            <a:ln w="12700">
              <a:noFill/>
              <a:miter lim="800000"/>
              <a:headEnd/>
              <a:tailEnd/>
            </a:ln>
          </p:spPr>
          <p:txBody>
            <a:bodyPr>
              <a:prstTxWarp prst="textNoShape">
                <a:avLst/>
              </a:prstTxWarp>
              <a:spAutoFit/>
            </a:bodyPr>
            <a:lstStyle/>
            <a:p>
              <a:r>
                <a:rPr lang="en-US" dirty="0">
                  <a:latin typeface="Calibri" charset="0"/>
                </a:rPr>
                <a:t>Direct Mapped</a:t>
              </a:r>
            </a:p>
            <a:p>
              <a:r>
                <a:rPr lang="en-US" dirty="0">
                  <a:latin typeface="Calibri" charset="0"/>
                </a:rPr>
                <a:t>(only one way)</a:t>
              </a:r>
            </a:p>
            <a:p>
              <a:r>
                <a:rPr lang="en-US" dirty="0">
                  <a:latin typeface="Calibri" charset="0"/>
                </a:rPr>
                <a:t>Smaller tag</a:t>
              </a:r>
            </a:p>
          </p:txBody>
        </p:sp>
      </p:grpSp>
      <p:grpSp>
        <p:nvGrpSpPr>
          <p:cNvPr id="40" name="Group 24"/>
          <p:cNvGrpSpPr>
            <a:grpSpLocks/>
          </p:cNvGrpSpPr>
          <p:nvPr/>
        </p:nvGrpSpPr>
        <p:grpSpPr bwMode="auto">
          <a:xfrm>
            <a:off x="3168264" y="2195951"/>
            <a:ext cx="2806703" cy="639763"/>
            <a:chOff x="2544" y="2256"/>
            <a:chExt cx="1768" cy="403"/>
          </a:xfrm>
        </p:grpSpPr>
        <p:sp>
          <p:nvSpPr>
            <p:cNvPr id="41" name="Line 25"/>
            <p:cNvSpPr>
              <a:spLocks noChangeShapeType="1"/>
            </p:cNvSpPr>
            <p:nvPr/>
          </p:nvSpPr>
          <p:spPr bwMode="auto">
            <a:xfrm>
              <a:off x="2544" y="2400"/>
              <a:ext cx="240" cy="0"/>
            </a:xfrm>
            <a:prstGeom prst="line">
              <a:avLst/>
            </a:prstGeom>
            <a:noFill/>
            <a:ln w="12700">
              <a:solidFill>
                <a:schemeClr val="tx1"/>
              </a:solidFill>
              <a:round/>
              <a:headEnd/>
              <a:tailEnd type="triangle" w="med" len="med"/>
            </a:ln>
          </p:spPr>
          <p:txBody>
            <a:bodyPr>
              <a:prstTxWarp prst="textNoShape">
                <a:avLst/>
              </a:prstTxWarp>
            </a:bodyPr>
            <a:lstStyle/>
            <a:p>
              <a:endParaRPr lang="en-US"/>
            </a:p>
          </p:txBody>
        </p:sp>
        <p:sp>
          <p:nvSpPr>
            <p:cNvPr id="42" name="Text Box 26"/>
            <p:cNvSpPr txBox="1">
              <a:spLocks noChangeArrowheads="1"/>
            </p:cNvSpPr>
            <p:nvPr/>
          </p:nvSpPr>
          <p:spPr bwMode="auto">
            <a:xfrm>
              <a:off x="2784" y="2304"/>
              <a:ext cx="1528" cy="355"/>
            </a:xfrm>
            <a:prstGeom prst="rect">
              <a:avLst/>
            </a:prstGeom>
            <a:noFill/>
            <a:ln w="12700">
              <a:noFill/>
              <a:miter lim="800000"/>
              <a:headEnd/>
              <a:tailEnd/>
            </a:ln>
          </p:spPr>
          <p:txBody>
            <a:bodyPr wrap="none">
              <a:prstTxWarp prst="textNoShape">
                <a:avLst/>
              </a:prstTxWarp>
              <a:spAutoFit/>
            </a:bodyPr>
            <a:lstStyle/>
            <a:p>
              <a:pPr>
                <a:lnSpc>
                  <a:spcPct val="85000"/>
                </a:lnSpc>
              </a:pPr>
              <a:r>
                <a:rPr lang="en-US" dirty="0">
                  <a:latin typeface="Calibri" charset="0"/>
                </a:rPr>
                <a:t>Increasing associativity, </a:t>
              </a:r>
              <a:br>
                <a:rPr lang="en-US" dirty="0">
                  <a:latin typeface="Calibri" charset="0"/>
                </a:rPr>
              </a:br>
              <a:r>
                <a:rPr lang="en-US" dirty="0">
                  <a:latin typeface="Calibri" charset="0"/>
                </a:rPr>
                <a:t>higher way, less sets</a:t>
              </a:r>
            </a:p>
          </p:txBody>
        </p:sp>
        <p:sp>
          <p:nvSpPr>
            <p:cNvPr id="49" name="Line 27"/>
            <p:cNvSpPr>
              <a:spLocks noChangeShapeType="1"/>
            </p:cNvSpPr>
            <p:nvPr/>
          </p:nvSpPr>
          <p:spPr bwMode="auto">
            <a:xfrm>
              <a:off x="2544" y="2256"/>
              <a:ext cx="0" cy="288"/>
            </a:xfrm>
            <a:prstGeom prst="line">
              <a:avLst/>
            </a:prstGeom>
            <a:noFill/>
            <a:ln w="12700">
              <a:solidFill>
                <a:schemeClr val="tx1"/>
              </a:solidFill>
              <a:round/>
              <a:headEnd/>
              <a:tailEnd/>
            </a:ln>
          </p:spPr>
          <p:txBody>
            <a:bodyPr>
              <a:prstTxWarp prst="textNoShape">
                <a:avLst/>
              </a:prstTxWarp>
            </a:bodyPr>
            <a:lstStyle/>
            <a:p>
              <a:endParaRPr lang="en-US"/>
            </a:p>
          </p:txBody>
        </p:sp>
      </p:grpSp>
      <p:grpSp>
        <p:nvGrpSpPr>
          <p:cNvPr id="50" name="Group 37"/>
          <p:cNvGrpSpPr>
            <a:grpSpLocks/>
          </p:cNvGrpSpPr>
          <p:nvPr/>
        </p:nvGrpSpPr>
        <p:grpSpPr bwMode="auto">
          <a:xfrm>
            <a:off x="3473060" y="1336241"/>
            <a:ext cx="1389063" cy="586655"/>
            <a:chOff x="2448" y="1968"/>
            <a:chExt cx="875" cy="500"/>
          </a:xfrm>
        </p:grpSpPr>
        <p:sp>
          <p:nvSpPr>
            <p:cNvPr id="51" name="Line 29"/>
            <p:cNvSpPr>
              <a:spLocks noChangeShapeType="1"/>
            </p:cNvSpPr>
            <p:nvPr/>
          </p:nvSpPr>
          <p:spPr bwMode="auto">
            <a:xfrm flipV="1">
              <a:off x="2880" y="2180"/>
              <a:ext cx="0" cy="288"/>
            </a:xfrm>
            <a:prstGeom prst="line">
              <a:avLst/>
            </a:prstGeom>
            <a:noFill/>
            <a:ln w="12700">
              <a:solidFill>
                <a:schemeClr val="tx1"/>
              </a:solidFill>
              <a:round/>
              <a:headEnd/>
              <a:tailEnd type="triangle" w="med" len="med"/>
            </a:ln>
          </p:spPr>
          <p:txBody>
            <a:bodyPr>
              <a:prstTxWarp prst="textNoShape">
                <a:avLst/>
              </a:prstTxWarp>
            </a:bodyPr>
            <a:lstStyle/>
            <a:p>
              <a:endParaRPr lang="en-US"/>
            </a:p>
          </p:txBody>
        </p:sp>
        <p:sp>
          <p:nvSpPr>
            <p:cNvPr id="52" name="Text Box 30"/>
            <p:cNvSpPr txBox="1">
              <a:spLocks noChangeArrowheads="1"/>
            </p:cNvSpPr>
            <p:nvPr/>
          </p:nvSpPr>
          <p:spPr bwMode="auto">
            <a:xfrm>
              <a:off x="2448" y="1968"/>
              <a:ext cx="875" cy="213"/>
            </a:xfrm>
            <a:prstGeom prst="rect">
              <a:avLst/>
            </a:prstGeom>
            <a:noFill/>
            <a:ln w="12700">
              <a:noFill/>
              <a:miter lim="800000"/>
              <a:headEnd/>
              <a:tailEnd/>
            </a:ln>
          </p:spPr>
          <p:txBody>
            <a:bodyPr wrap="none">
              <a:prstTxWarp prst="textNoShape">
                <a:avLst/>
              </a:prstTxWarp>
              <a:spAutoFit/>
            </a:bodyPr>
            <a:lstStyle/>
            <a:p>
              <a:r>
                <a:rPr lang="en-US" sz="1600" dirty="0">
                  <a:latin typeface="Calibri" charset="0"/>
                </a:rPr>
                <a:t>Selects the set</a:t>
              </a:r>
            </a:p>
          </p:txBody>
        </p:sp>
      </p:grpSp>
      <p:grpSp>
        <p:nvGrpSpPr>
          <p:cNvPr id="53" name="Group 38"/>
          <p:cNvGrpSpPr>
            <a:grpSpLocks/>
          </p:cNvGrpSpPr>
          <p:nvPr/>
        </p:nvGrpSpPr>
        <p:grpSpPr bwMode="auto">
          <a:xfrm>
            <a:off x="806059" y="1336241"/>
            <a:ext cx="1979613" cy="586655"/>
            <a:chOff x="960" y="1968"/>
            <a:chExt cx="1247" cy="500"/>
          </a:xfrm>
        </p:grpSpPr>
        <p:sp>
          <p:nvSpPr>
            <p:cNvPr id="54" name="Text Box 31"/>
            <p:cNvSpPr txBox="1">
              <a:spLocks noChangeArrowheads="1"/>
            </p:cNvSpPr>
            <p:nvPr/>
          </p:nvSpPr>
          <p:spPr bwMode="auto">
            <a:xfrm>
              <a:off x="960" y="1968"/>
              <a:ext cx="1247" cy="213"/>
            </a:xfrm>
            <a:prstGeom prst="rect">
              <a:avLst/>
            </a:prstGeom>
            <a:noFill/>
            <a:ln w="12700">
              <a:noFill/>
              <a:miter lim="800000"/>
              <a:headEnd/>
              <a:tailEnd/>
            </a:ln>
          </p:spPr>
          <p:txBody>
            <a:bodyPr wrap="none">
              <a:prstTxWarp prst="textNoShape">
                <a:avLst/>
              </a:prstTxWarp>
              <a:spAutoFit/>
            </a:bodyPr>
            <a:lstStyle/>
            <a:p>
              <a:r>
                <a:rPr lang="en-US" sz="1600" dirty="0">
                  <a:latin typeface="Calibri" charset="0"/>
                </a:rPr>
                <a:t>Used for tag compare</a:t>
              </a:r>
            </a:p>
          </p:txBody>
        </p:sp>
        <p:sp>
          <p:nvSpPr>
            <p:cNvPr id="55" name="Line 32"/>
            <p:cNvSpPr>
              <a:spLocks noChangeShapeType="1"/>
            </p:cNvSpPr>
            <p:nvPr/>
          </p:nvSpPr>
          <p:spPr bwMode="auto">
            <a:xfrm flipV="1">
              <a:off x="1584" y="2180"/>
              <a:ext cx="0" cy="288"/>
            </a:xfrm>
            <a:prstGeom prst="line">
              <a:avLst/>
            </a:prstGeom>
            <a:noFill/>
            <a:ln w="12700">
              <a:solidFill>
                <a:schemeClr val="tx1"/>
              </a:solidFill>
              <a:round/>
              <a:headEnd/>
              <a:tailEnd type="triangle" w="med" len="med"/>
            </a:ln>
          </p:spPr>
          <p:txBody>
            <a:bodyPr>
              <a:prstTxWarp prst="textNoShape">
                <a:avLst/>
              </a:prstTxWarp>
            </a:bodyPr>
            <a:lstStyle/>
            <a:p>
              <a:endParaRPr lang="en-US"/>
            </a:p>
          </p:txBody>
        </p:sp>
      </p:grpSp>
      <p:grpSp>
        <p:nvGrpSpPr>
          <p:cNvPr id="56" name="Group 36"/>
          <p:cNvGrpSpPr>
            <a:grpSpLocks/>
          </p:cNvGrpSpPr>
          <p:nvPr/>
        </p:nvGrpSpPr>
        <p:grpSpPr bwMode="auto">
          <a:xfrm>
            <a:off x="5155144" y="1321792"/>
            <a:ext cx="2527301" cy="586655"/>
            <a:chOff x="3504" y="1968"/>
            <a:chExt cx="1592" cy="500"/>
          </a:xfrm>
        </p:grpSpPr>
        <p:sp>
          <p:nvSpPr>
            <p:cNvPr id="57" name="Line 33"/>
            <p:cNvSpPr>
              <a:spLocks noChangeShapeType="1"/>
            </p:cNvSpPr>
            <p:nvPr/>
          </p:nvSpPr>
          <p:spPr bwMode="auto">
            <a:xfrm flipV="1">
              <a:off x="4127" y="2180"/>
              <a:ext cx="0" cy="288"/>
            </a:xfrm>
            <a:prstGeom prst="line">
              <a:avLst/>
            </a:prstGeom>
            <a:noFill/>
            <a:ln w="12700">
              <a:solidFill>
                <a:schemeClr val="tx1"/>
              </a:solidFill>
              <a:round/>
              <a:headEnd/>
              <a:tailEnd type="triangle" w="med" len="med"/>
            </a:ln>
          </p:spPr>
          <p:txBody>
            <a:bodyPr>
              <a:prstTxWarp prst="textNoShape">
                <a:avLst/>
              </a:prstTxWarp>
            </a:bodyPr>
            <a:lstStyle/>
            <a:p>
              <a:endParaRPr lang="en-US"/>
            </a:p>
          </p:txBody>
        </p:sp>
        <p:sp>
          <p:nvSpPr>
            <p:cNvPr id="58" name="Text Box 34"/>
            <p:cNvSpPr txBox="1">
              <a:spLocks noChangeArrowheads="1"/>
            </p:cNvSpPr>
            <p:nvPr/>
          </p:nvSpPr>
          <p:spPr bwMode="auto">
            <a:xfrm>
              <a:off x="3504" y="1968"/>
              <a:ext cx="1592" cy="213"/>
            </a:xfrm>
            <a:prstGeom prst="rect">
              <a:avLst/>
            </a:prstGeom>
            <a:noFill/>
            <a:ln w="12700">
              <a:noFill/>
              <a:miter lim="800000"/>
              <a:headEnd/>
              <a:tailEnd/>
            </a:ln>
          </p:spPr>
          <p:txBody>
            <a:bodyPr wrap="none">
              <a:prstTxWarp prst="textNoShape">
                <a:avLst/>
              </a:prstTxWarp>
              <a:spAutoFit/>
            </a:bodyPr>
            <a:lstStyle/>
            <a:p>
              <a:r>
                <a:rPr lang="en-US" sz="1600" dirty="0">
                  <a:latin typeface="Calibri" charset="0"/>
                </a:rPr>
                <a:t>Selects the Byte in the block</a:t>
              </a:r>
            </a:p>
          </p:txBody>
        </p:sp>
      </p:grpSp>
      <p:cxnSp>
        <p:nvCxnSpPr>
          <p:cNvPr id="59" name="Straight Connector 58"/>
          <p:cNvCxnSpPr/>
          <p:nvPr/>
        </p:nvCxnSpPr>
        <p:spPr>
          <a:xfrm flipH="1">
            <a:off x="3167877" y="1744111"/>
            <a:ext cx="382" cy="419630"/>
          </a:xfrm>
          <a:prstGeom prst="line">
            <a:avLst/>
          </a:prstGeom>
          <a:ln w="57150"/>
        </p:spPr>
        <p:style>
          <a:lnRef idx="3">
            <a:schemeClr val="accent2"/>
          </a:lnRef>
          <a:fillRef idx="0">
            <a:schemeClr val="accent2"/>
          </a:fillRef>
          <a:effectRef idx="2">
            <a:schemeClr val="accent2"/>
          </a:effectRef>
          <a:fontRef idx="minor">
            <a:schemeClr val="tx1"/>
          </a:fontRef>
        </p:style>
      </p:cxnSp>
      <p:grpSp>
        <p:nvGrpSpPr>
          <p:cNvPr id="1694785" name="Group 1694784">
            <a:extLst>
              <a:ext uri="{FF2B5EF4-FFF2-40B4-BE49-F238E27FC236}">
                <a16:creationId xmlns:a16="http://schemas.microsoft.com/office/drawing/2014/main" id="{87262D0E-7239-F5DB-4955-89728DF2DB14}"/>
              </a:ext>
            </a:extLst>
          </p:cNvPr>
          <p:cNvGrpSpPr/>
          <p:nvPr/>
        </p:nvGrpSpPr>
        <p:grpSpPr>
          <a:xfrm>
            <a:off x="1034745" y="3897188"/>
            <a:ext cx="10168809" cy="2133152"/>
            <a:chOff x="1034745" y="3897188"/>
            <a:chExt cx="10168809" cy="2133152"/>
          </a:xfrm>
        </p:grpSpPr>
        <p:grpSp>
          <p:nvGrpSpPr>
            <p:cNvPr id="2" name="Group 3">
              <a:extLst>
                <a:ext uri="{FF2B5EF4-FFF2-40B4-BE49-F238E27FC236}">
                  <a16:creationId xmlns:a16="http://schemas.microsoft.com/office/drawing/2014/main" id="{829F5D9F-0D02-1470-0204-0E6A82B1AF3B}"/>
                </a:ext>
              </a:extLst>
            </p:cNvPr>
            <p:cNvGrpSpPr>
              <a:grpSpLocks/>
            </p:cNvGrpSpPr>
            <p:nvPr/>
          </p:nvGrpSpPr>
          <p:grpSpPr bwMode="auto">
            <a:xfrm>
              <a:off x="3030802" y="4374279"/>
              <a:ext cx="990600" cy="1219200"/>
              <a:chOff x="1344" y="1056"/>
              <a:chExt cx="624" cy="768"/>
            </a:xfrm>
          </p:grpSpPr>
          <p:sp>
            <p:nvSpPr>
              <p:cNvPr id="3" name="Rectangle 4">
                <a:extLst>
                  <a:ext uri="{FF2B5EF4-FFF2-40B4-BE49-F238E27FC236}">
                    <a16:creationId xmlns:a16="http://schemas.microsoft.com/office/drawing/2014/main" id="{ECC7B4EB-7154-1C8C-5852-FF2EDE7937AA}"/>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4" name="Line 5">
                <a:extLst>
                  <a:ext uri="{FF2B5EF4-FFF2-40B4-BE49-F238E27FC236}">
                    <a16:creationId xmlns:a16="http://schemas.microsoft.com/office/drawing/2014/main" id="{2B32ECCA-2D8E-4C35-9520-467F01A8E9B6}"/>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5" name="Line 6">
                <a:extLst>
                  <a:ext uri="{FF2B5EF4-FFF2-40B4-BE49-F238E27FC236}">
                    <a16:creationId xmlns:a16="http://schemas.microsoft.com/office/drawing/2014/main" id="{FE36B5FB-20DD-6A04-0468-5AAFF9C91320}"/>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6" name="Line 7">
                <a:extLst>
                  <a:ext uri="{FF2B5EF4-FFF2-40B4-BE49-F238E27FC236}">
                    <a16:creationId xmlns:a16="http://schemas.microsoft.com/office/drawing/2014/main" id="{DB8C247D-3F17-6700-4BC8-1A1011CDD7DB}"/>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7" name="Text Box 23">
              <a:extLst>
                <a:ext uri="{FF2B5EF4-FFF2-40B4-BE49-F238E27FC236}">
                  <a16:creationId xmlns:a16="http://schemas.microsoft.com/office/drawing/2014/main" id="{198436B1-4341-E453-20F8-E12376AABE34}"/>
                </a:ext>
              </a:extLst>
            </p:cNvPr>
            <p:cNvSpPr txBox="1">
              <a:spLocks noChangeArrowheads="1"/>
            </p:cNvSpPr>
            <p:nvPr/>
          </p:nvSpPr>
          <p:spPr bwMode="auto">
            <a:xfrm>
              <a:off x="2124432" y="5629713"/>
              <a:ext cx="1611980" cy="369332"/>
            </a:xfrm>
            <a:prstGeom prst="rect">
              <a:avLst/>
            </a:prstGeom>
            <a:noFill/>
            <a:ln w="12700">
              <a:noFill/>
              <a:miter lim="800000"/>
              <a:headEnd/>
              <a:tailEnd/>
            </a:ln>
            <a:effectLst/>
          </p:spPr>
          <p:txBody>
            <a:bodyPr wrap="none">
              <a:spAutoFit/>
            </a:bodyPr>
            <a:lstStyle/>
            <a:p>
              <a:r>
                <a:rPr lang="en-US" b="1" dirty="0"/>
                <a:t>Direct Mapped</a:t>
              </a:r>
            </a:p>
          </p:txBody>
        </p:sp>
        <p:grpSp>
          <p:nvGrpSpPr>
            <p:cNvPr id="8" name="Group 36">
              <a:extLst>
                <a:ext uri="{FF2B5EF4-FFF2-40B4-BE49-F238E27FC236}">
                  <a16:creationId xmlns:a16="http://schemas.microsoft.com/office/drawing/2014/main" id="{B273090D-94F8-E927-9E54-04ADEC9A8D6C}"/>
                </a:ext>
              </a:extLst>
            </p:cNvPr>
            <p:cNvGrpSpPr>
              <a:grpSpLocks/>
            </p:cNvGrpSpPr>
            <p:nvPr/>
          </p:nvGrpSpPr>
          <p:grpSpPr bwMode="auto">
            <a:xfrm>
              <a:off x="2421202" y="4374279"/>
              <a:ext cx="609600" cy="1219200"/>
              <a:chOff x="1344" y="1056"/>
              <a:chExt cx="624" cy="768"/>
            </a:xfrm>
          </p:grpSpPr>
          <p:sp>
            <p:nvSpPr>
              <p:cNvPr id="9" name="Rectangle 37">
                <a:extLst>
                  <a:ext uri="{FF2B5EF4-FFF2-40B4-BE49-F238E27FC236}">
                    <a16:creationId xmlns:a16="http://schemas.microsoft.com/office/drawing/2014/main" id="{43FE9D9C-FA12-3AB3-9CE3-E25DC72E5C70}"/>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sz="2000"/>
              </a:p>
            </p:txBody>
          </p:sp>
          <p:sp>
            <p:nvSpPr>
              <p:cNvPr id="10" name="Line 38">
                <a:extLst>
                  <a:ext uri="{FF2B5EF4-FFF2-40B4-BE49-F238E27FC236}">
                    <a16:creationId xmlns:a16="http://schemas.microsoft.com/office/drawing/2014/main" id="{70AFB94F-FCF1-B6E1-194E-02A37B7A7188}"/>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sz="2000"/>
              </a:p>
            </p:txBody>
          </p:sp>
          <p:sp>
            <p:nvSpPr>
              <p:cNvPr id="11" name="Line 39">
                <a:extLst>
                  <a:ext uri="{FF2B5EF4-FFF2-40B4-BE49-F238E27FC236}">
                    <a16:creationId xmlns:a16="http://schemas.microsoft.com/office/drawing/2014/main" id="{13C2E392-24AD-02D9-CEF5-3C86B5145E87}"/>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sz="2000"/>
              </a:p>
            </p:txBody>
          </p:sp>
          <p:sp>
            <p:nvSpPr>
              <p:cNvPr id="12" name="Line 40">
                <a:extLst>
                  <a:ext uri="{FF2B5EF4-FFF2-40B4-BE49-F238E27FC236}">
                    <a16:creationId xmlns:a16="http://schemas.microsoft.com/office/drawing/2014/main" id="{69923A33-18F9-E149-5D79-524A1DB0E1A9}"/>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sz="2000"/>
              </a:p>
            </p:txBody>
          </p:sp>
        </p:grpSp>
        <p:sp>
          <p:nvSpPr>
            <p:cNvPr id="13" name="Rectangle 44" descr="5%">
              <a:extLst>
                <a:ext uri="{FF2B5EF4-FFF2-40B4-BE49-F238E27FC236}">
                  <a16:creationId xmlns:a16="http://schemas.microsoft.com/office/drawing/2014/main" id="{DCB862CA-6005-08E6-792B-B5B2B7EFCF95}"/>
                </a:ext>
              </a:extLst>
            </p:cNvPr>
            <p:cNvSpPr>
              <a:spLocks noChangeArrowheads="1"/>
            </p:cNvSpPr>
            <p:nvPr/>
          </p:nvSpPr>
          <p:spPr bwMode="auto">
            <a:xfrm>
              <a:off x="3030802" y="4374279"/>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4" name="Rectangle 52" descr="5%">
              <a:extLst>
                <a:ext uri="{FF2B5EF4-FFF2-40B4-BE49-F238E27FC236}">
                  <a16:creationId xmlns:a16="http://schemas.microsoft.com/office/drawing/2014/main" id="{1BD97628-F5B8-B986-30FC-9E7A808A5751}"/>
                </a:ext>
              </a:extLst>
            </p:cNvPr>
            <p:cNvSpPr>
              <a:spLocks noChangeArrowheads="1"/>
            </p:cNvSpPr>
            <p:nvPr/>
          </p:nvSpPr>
          <p:spPr bwMode="auto">
            <a:xfrm>
              <a:off x="3030802" y="5288679"/>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5" name="Rectangle 54" descr="5%">
              <a:extLst>
                <a:ext uri="{FF2B5EF4-FFF2-40B4-BE49-F238E27FC236}">
                  <a16:creationId xmlns:a16="http://schemas.microsoft.com/office/drawing/2014/main" id="{1B962D0A-25F2-D27E-AAD8-E2562756BCB1}"/>
                </a:ext>
              </a:extLst>
            </p:cNvPr>
            <p:cNvSpPr>
              <a:spLocks noChangeArrowheads="1"/>
            </p:cNvSpPr>
            <p:nvPr/>
          </p:nvSpPr>
          <p:spPr bwMode="auto">
            <a:xfrm>
              <a:off x="3030802" y="4679079"/>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21" name="Rectangle 62" descr="5%">
              <a:extLst>
                <a:ext uri="{FF2B5EF4-FFF2-40B4-BE49-F238E27FC236}">
                  <a16:creationId xmlns:a16="http://schemas.microsoft.com/office/drawing/2014/main" id="{5829A059-1769-1322-31B3-1CACAFA6C4CE}"/>
                </a:ext>
              </a:extLst>
            </p:cNvPr>
            <p:cNvSpPr>
              <a:spLocks noChangeArrowheads="1"/>
            </p:cNvSpPr>
            <p:nvPr/>
          </p:nvSpPr>
          <p:spPr bwMode="auto">
            <a:xfrm>
              <a:off x="3030802" y="4983879"/>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grpSp>
          <p:nvGrpSpPr>
            <p:cNvPr id="23" name="Group 64">
              <a:extLst>
                <a:ext uri="{FF2B5EF4-FFF2-40B4-BE49-F238E27FC236}">
                  <a16:creationId xmlns:a16="http://schemas.microsoft.com/office/drawing/2014/main" id="{59E22170-031D-6427-71B6-F5319D8C90F7}"/>
                </a:ext>
              </a:extLst>
            </p:cNvPr>
            <p:cNvGrpSpPr>
              <a:grpSpLocks/>
            </p:cNvGrpSpPr>
            <p:nvPr/>
          </p:nvGrpSpPr>
          <p:grpSpPr bwMode="auto">
            <a:xfrm>
              <a:off x="2040202" y="4374279"/>
              <a:ext cx="381000" cy="1219200"/>
              <a:chOff x="1344" y="1056"/>
              <a:chExt cx="624" cy="768"/>
            </a:xfrm>
          </p:grpSpPr>
          <p:sp>
            <p:nvSpPr>
              <p:cNvPr id="28" name="Rectangle 65">
                <a:extLst>
                  <a:ext uri="{FF2B5EF4-FFF2-40B4-BE49-F238E27FC236}">
                    <a16:creationId xmlns:a16="http://schemas.microsoft.com/office/drawing/2014/main" id="{EE9A3E9D-4EC8-EC25-3F3F-5557A1961943}"/>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sz="2000"/>
              </a:p>
            </p:txBody>
          </p:sp>
          <p:sp>
            <p:nvSpPr>
              <p:cNvPr id="30" name="Line 66">
                <a:extLst>
                  <a:ext uri="{FF2B5EF4-FFF2-40B4-BE49-F238E27FC236}">
                    <a16:creationId xmlns:a16="http://schemas.microsoft.com/office/drawing/2014/main" id="{DEFC94C7-1985-3CC3-46E6-E296C94F423B}"/>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sz="2000"/>
              </a:p>
            </p:txBody>
          </p:sp>
          <p:sp>
            <p:nvSpPr>
              <p:cNvPr id="43" name="Line 67">
                <a:extLst>
                  <a:ext uri="{FF2B5EF4-FFF2-40B4-BE49-F238E27FC236}">
                    <a16:creationId xmlns:a16="http://schemas.microsoft.com/office/drawing/2014/main" id="{1D7C994B-C5DF-AC72-09AB-6594286AC9EA}"/>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sz="2000"/>
              </a:p>
            </p:txBody>
          </p:sp>
          <p:sp>
            <p:nvSpPr>
              <p:cNvPr id="44" name="Line 68">
                <a:extLst>
                  <a:ext uri="{FF2B5EF4-FFF2-40B4-BE49-F238E27FC236}">
                    <a16:creationId xmlns:a16="http://schemas.microsoft.com/office/drawing/2014/main" id="{F66D53C3-64DE-6E2B-5FA1-A35DEC75D6EE}"/>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sz="2000"/>
              </a:p>
            </p:txBody>
          </p:sp>
        </p:grpSp>
        <p:sp>
          <p:nvSpPr>
            <p:cNvPr id="45" name="TextBox 44">
              <a:extLst>
                <a:ext uri="{FF2B5EF4-FFF2-40B4-BE49-F238E27FC236}">
                  <a16:creationId xmlns:a16="http://schemas.microsoft.com/office/drawing/2014/main" id="{70EE8185-5CE0-6C1B-9935-6A17531E7FFC}"/>
                </a:ext>
              </a:extLst>
            </p:cNvPr>
            <p:cNvSpPr txBox="1"/>
            <p:nvPr/>
          </p:nvSpPr>
          <p:spPr>
            <a:xfrm>
              <a:off x="2067055" y="4334592"/>
              <a:ext cx="301686" cy="369332"/>
            </a:xfrm>
            <a:prstGeom prst="rect">
              <a:avLst/>
            </a:prstGeom>
            <a:noFill/>
          </p:spPr>
          <p:txBody>
            <a:bodyPr wrap="none" rtlCol="0" anchor="ctr">
              <a:spAutoFit/>
            </a:bodyPr>
            <a:lstStyle/>
            <a:p>
              <a:r>
                <a:rPr lang="en-US" dirty="0"/>
                <a:t>0</a:t>
              </a:r>
            </a:p>
          </p:txBody>
        </p:sp>
        <p:sp>
          <p:nvSpPr>
            <p:cNvPr id="46" name="TextBox 45">
              <a:extLst>
                <a:ext uri="{FF2B5EF4-FFF2-40B4-BE49-F238E27FC236}">
                  <a16:creationId xmlns:a16="http://schemas.microsoft.com/office/drawing/2014/main" id="{597643C2-A64C-5E98-6F9F-4F4D0A812F81}"/>
                </a:ext>
              </a:extLst>
            </p:cNvPr>
            <p:cNvSpPr txBox="1"/>
            <p:nvPr/>
          </p:nvSpPr>
          <p:spPr>
            <a:xfrm>
              <a:off x="2067055" y="4640627"/>
              <a:ext cx="301686" cy="369332"/>
            </a:xfrm>
            <a:prstGeom prst="rect">
              <a:avLst/>
            </a:prstGeom>
            <a:noFill/>
          </p:spPr>
          <p:txBody>
            <a:bodyPr wrap="none" rtlCol="0" anchor="ctr">
              <a:spAutoFit/>
            </a:bodyPr>
            <a:lstStyle/>
            <a:p>
              <a:r>
                <a:rPr lang="en-US" dirty="0"/>
                <a:t>1</a:t>
              </a:r>
            </a:p>
          </p:txBody>
        </p:sp>
        <p:sp>
          <p:nvSpPr>
            <p:cNvPr id="47" name="TextBox 46">
              <a:extLst>
                <a:ext uri="{FF2B5EF4-FFF2-40B4-BE49-F238E27FC236}">
                  <a16:creationId xmlns:a16="http://schemas.microsoft.com/office/drawing/2014/main" id="{85910C2B-5D69-57D1-080D-CD85427C60E4}"/>
                </a:ext>
              </a:extLst>
            </p:cNvPr>
            <p:cNvSpPr txBox="1"/>
            <p:nvPr/>
          </p:nvSpPr>
          <p:spPr>
            <a:xfrm>
              <a:off x="2067055" y="4954154"/>
              <a:ext cx="301686" cy="369332"/>
            </a:xfrm>
            <a:prstGeom prst="rect">
              <a:avLst/>
            </a:prstGeom>
            <a:noFill/>
          </p:spPr>
          <p:txBody>
            <a:bodyPr wrap="none" rtlCol="0">
              <a:spAutoFit/>
            </a:bodyPr>
            <a:lstStyle/>
            <a:p>
              <a:r>
                <a:rPr lang="en-US" dirty="0"/>
                <a:t>1</a:t>
              </a:r>
            </a:p>
          </p:txBody>
        </p:sp>
        <p:sp>
          <p:nvSpPr>
            <p:cNvPr id="48" name="TextBox 47">
              <a:extLst>
                <a:ext uri="{FF2B5EF4-FFF2-40B4-BE49-F238E27FC236}">
                  <a16:creationId xmlns:a16="http://schemas.microsoft.com/office/drawing/2014/main" id="{55D84DB5-CA26-58EA-7123-8021C105EE61}"/>
                </a:ext>
              </a:extLst>
            </p:cNvPr>
            <p:cNvSpPr txBox="1"/>
            <p:nvPr/>
          </p:nvSpPr>
          <p:spPr>
            <a:xfrm>
              <a:off x="2067055" y="5242077"/>
              <a:ext cx="301686" cy="369332"/>
            </a:xfrm>
            <a:prstGeom prst="rect">
              <a:avLst/>
            </a:prstGeom>
            <a:noFill/>
          </p:spPr>
          <p:txBody>
            <a:bodyPr wrap="none" rtlCol="0">
              <a:spAutoFit/>
            </a:bodyPr>
            <a:lstStyle/>
            <a:p>
              <a:r>
                <a:rPr lang="en-US" dirty="0"/>
                <a:t>1</a:t>
              </a:r>
            </a:p>
          </p:txBody>
        </p:sp>
        <p:sp>
          <p:nvSpPr>
            <p:cNvPr id="60" name="TextBox 59">
              <a:extLst>
                <a:ext uri="{FF2B5EF4-FFF2-40B4-BE49-F238E27FC236}">
                  <a16:creationId xmlns:a16="http://schemas.microsoft.com/office/drawing/2014/main" id="{68178F38-39D9-27F0-FB35-B88F69681FF3}"/>
                </a:ext>
              </a:extLst>
            </p:cNvPr>
            <p:cNvSpPr txBox="1"/>
            <p:nvPr/>
          </p:nvSpPr>
          <p:spPr>
            <a:xfrm>
              <a:off x="2535168" y="4334592"/>
              <a:ext cx="418704" cy="369332"/>
            </a:xfrm>
            <a:prstGeom prst="rect">
              <a:avLst/>
            </a:prstGeom>
            <a:noFill/>
          </p:spPr>
          <p:txBody>
            <a:bodyPr wrap="none" rtlCol="0" anchor="ctr">
              <a:spAutoFit/>
            </a:bodyPr>
            <a:lstStyle/>
            <a:p>
              <a:r>
                <a:rPr lang="en-US" dirty="0">
                  <a:solidFill>
                    <a:srgbClr val="FF0000"/>
                  </a:solidFill>
                </a:rPr>
                <a:t>01</a:t>
              </a:r>
            </a:p>
          </p:txBody>
        </p:sp>
        <p:sp>
          <p:nvSpPr>
            <p:cNvPr id="61" name="TextBox 60">
              <a:extLst>
                <a:ext uri="{FF2B5EF4-FFF2-40B4-BE49-F238E27FC236}">
                  <a16:creationId xmlns:a16="http://schemas.microsoft.com/office/drawing/2014/main" id="{F95E210E-4587-E1E9-0084-BA5927E6B5FA}"/>
                </a:ext>
              </a:extLst>
            </p:cNvPr>
            <p:cNvSpPr txBox="1"/>
            <p:nvPr/>
          </p:nvSpPr>
          <p:spPr>
            <a:xfrm>
              <a:off x="2535168" y="4640627"/>
              <a:ext cx="418704" cy="369332"/>
            </a:xfrm>
            <a:prstGeom prst="rect">
              <a:avLst/>
            </a:prstGeom>
            <a:noFill/>
          </p:spPr>
          <p:txBody>
            <a:bodyPr wrap="none" rtlCol="0" anchor="ctr">
              <a:spAutoFit/>
            </a:bodyPr>
            <a:lstStyle/>
            <a:p>
              <a:r>
                <a:rPr lang="en-US" dirty="0">
                  <a:solidFill>
                    <a:srgbClr val="FF0000"/>
                  </a:solidFill>
                </a:rPr>
                <a:t>11</a:t>
              </a:r>
            </a:p>
          </p:txBody>
        </p:sp>
        <p:sp>
          <p:nvSpPr>
            <p:cNvPr id="62" name="TextBox 61">
              <a:extLst>
                <a:ext uri="{FF2B5EF4-FFF2-40B4-BE49-F238E27FC236}">
                  <a16:creationId xmlns:a16="http://schemas.microsoft.com/office/drawing/2014/main" id="{258C024C-B444-D20A-BA2A-67FB099AB522}"/>
                </a:ext>
              </a:extLst>
            </p:cNvPr>
            <p:cNvSpPr txBox="1"/>
            <p:nvPr/>
          </p:nvSpPr>
          <p:spPr>
            <a:xfrm>
              <a:off x="2535168" y="4954154"/>
              <a:ext cx="418704" cy="369332"/>
            </a:xfrm>
            <a:prstGeom prst="rect">
              <a:avLst/>
            </a:prstGeom>
            <a:noFill/>
          </p:spPr>
          <p:txBody>
            <a:bodyPr wrap="none" rtlCol="0">
              <a:spAutoFit/>
            </a:bodyPr>
            <a:lstStyle/>
            <a:p>
              <a:r>
                <a:rPr lang="en-US" dirty="0">
                  <a:solidFill>
                    <a:srgbClr val="FF0000"/>
                  </a:solidFill>
                </a:rPr>
                <a:t>10</a:t>
              </a:r>
            </a:p>
          </p:txBody>
        </p:sp>
        <p:sp>
          <p:nvSpPr>
            <p:cNvPr id="63" name="TextBox 62">
              <a:extLst>
                <a:ext uri="{FF2B5EF4-FFF2-40B4-BE49-F238E27FC236}">
                  <a16:creationId xmlns:a16="http://schemas.microsoft.com/office/drawing/2014/main" id="{F999BCFC-56B9-2370-B770-98AF0CA81ADB}"/>
                </a:ext>
              </a:extLst>
            </p:cNvPr>
            <p:cNvSpPr txBox="1"/>
            <p:nvPr/>
          </p:nvSpPr>
          <p:spPr>
            <a:xfrm>
              <a:off x="2535168" y="5242077"/>
              <a:ext cx="418704" cy="369332"/>
            </a:xfrm>
            <a:prstGeom prst="rect">
              <a:avLst/>
            </a:prstGeom>
            <a:noFill/>
          </p:spPr>
          <p:txBody>
            <a:bodyPr wrap="none" rtlCol="0">
              <a:spAutoFit/>
            </a:bodyPr>
            <a:lstStyle/>
            <a:p>
              <a:r>
                <a:rPr lang="en-US" dirty="0">
                  <a:solidFill>
                    <a:srgbClr val="FF0000"/>
                  </a:solidFill>
                </a:rPr>
                <a:t>00</a:t>
              </a:r>
            </a:p>
          </p:txBody>
        </p:sp>
        <p:sp>
          <p:nvSpPr>
            <p:cNvPr id="55296" name="Text Box 110">
              <a:extLst>
                <a:ext uri="{FF2B5EF4-FFF2-40B4-BE49-F238E27FC236}">
                  <a16:creationId xmlns:a16="http://schemas.microsoft.com/office/drawing/2014/main" id="{0EF03362-1A08-E958-CF3B-7C3AD2A6DE04}"/>
                </a:ext>
              </a:extLst>
            </p:cNvPr>
            <p:cNvSpPr txBox="1">
              <a:spLocks noChangeArrowheads="1"/>
            </p:cNvSpPr>
            <p:nvPr/>
          </p:nvSpPr>
          <p:spPr bwMode="auto">
            <a:xfrm>
              <a:off x="1216771" y="4761579"/>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0</a:t>
              </a:r>
            </a:p>
          </p:txBody>
        </p:sp>
        <p:sp>
          <p:nvSpPr>
            <p:cNvPr id="55297" name="Text Box 19">
              <a:extLst>
                <a:ext uri="{FF2B5EF4-FFF2-40B4-BE49-F238E27FC236}">
                  <a16:creationId xmlns:a16="http://schemas.microsoft.com/office/drawing/2014/main" id="{69A842C1-3E80-4CC6-8CB0-C206C6502C61}"/>
                </a:ext>
              </a:extLst>
            </p:cNvPr>
            <p:cNvSpPr txBox="1">
              <a:spLocks noChangeArrowheads="1"/>
            </p:cNvSpPr>
            <p:nvPr/>
          </p:nvSpPr>
          <p:spPr bwMode="auto">
            <a:xfrm>
              <a:off x="1725692" y="4323489"/>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55299" name="Text Box 106">
              <a:extLst>
                <a:ext uri="{FF2B5EF4-FFF2-40B4-BE49-F238E27FC236}">
                  <a16:creationId xmlns:a16="http://schemas.microsoft.com/office/drawing/2014/main" id="{CCD6084E-713B-C03A-DD90-EE7D001262D5}"/>
                </a:ext>
              </a:extLst>
            </p:cNvPr>
            <p:cNvSpPr txBox="1">
              <a:spLocks noChangeArrowheads="1"/>
            </p:cNvSpPr>
            <p:nvPr/>
          </p:nvSpPr>
          <p:spPr bwMode="auto">
            <a:xfrm>
              <a:off x="1725692" y="4614083"/>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B050"/>
                  </a:solidFill>
                </a:rPr>
                <a:t>1</a:t>
              </a:r>
            </a:p>
          </p:txBody>
        </p:sp>
        <p:sp>
          <p:nvSpPr>
            <p:cNvPr id="55300" name="Text Box 107">
              <a:extLst>
                <a:ext uri="{FF2B5EF4-FFF2-40B4-BE49-F238E27FC236}">
                  <a16:creationId xmlns:a16="http://schemas.microsoft.com/office/drawing/2014/main" id="{B63E3C48-9F8B-B02D-A3C9-7C3E36E58827}"/>
                </a:ext>
              </a:extLst>
            </p:cNvPr>
            <p:cNvSpPr txBox="1">
              <a:spLocks noChangeArrowheads="1"/>
            </p:cNvSpPr>
            <p:nvPr/>
          </p:nvSpPr>
          <p:spPr bwMode="auto">
            <a:xfrm>
              <a:off x="1725692" y="4933089"/>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2</a:t>
              </a:r>
            </a:p>
          </p:txBody>
        </p:sp>
        <p:sp>
          <p:nvSpPr>
            <p:cNvPr id="55301" name="Text Box 108">
              <a:extLst>
                <a:ext uri="{FF2B5EF4-FFF2-40B4-BE49-F238E27FC236}">
                  <a16:creationId xmlns:a16="http://schemas.microsoft.com/office/drawing/2014/main" id="{BD3E71E1-AD7F-8A46-61EF-7ED1C37724EC}"/>
                </a:ext>
              </a:extLst>
            </p:cNvPr>
            <p:cNvSpPr txBox="1">
              <a:spLocks noChangeArrowheads="1"/>
            </p:cNvSpPr>
            <p:nvPr/>
          </p:nvSpPr>
          <p:spPr bwMode="auto">
            <a:xfrm>
              <a:off x="1725692" y="5260898"/>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bg1">
                      <a:lumMod val="50000"/>
                    </a:schemeClr>
                  </a:solidFill>
                </a:rPr>
                <a:t>3</a:t>
              </a:r>
            </a:p>
          </p:txBody>
        </p:sp>
        <p:sp>
          <p:nvSpPr>
            <p:cNvPr id="55302" name="Text Box 41">
              <a:extLst>
                <a:ext uri="{FF2B5EF4-FFF2-40B4-BE49-F238E27FC236}">
                  <a16:creationId xmlns:a16="http://schemas.microsoft.com/office/drawing/2014/main" id="{B0E58314-1EA2-2BB8-8F0D-C66AE7CC170B}"/>
                </a:ext>
              </a:extLst>
            </p:cNvPr>
            <p:cNvSpPr txBox="1">
              <a:spLocks noChangeArrowheads="1"/>
            </p:cNvSpPr>
            <p:nvPr/>
          </p:nvSpPr>
          <p:spPr bwMode="auto">
            <a:xfrm>
              <a:off x="2421203" y="3954157"/>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55303" name="Text Box 42">
              <a:extLst>
                <a:ext uri="{FF2B5EF4-FFF2-40B4-BE49-F238E27FC236}">
                  <a16:creationId xmlns:a16="http://schemas.microsoft.com/office/drawing/2014/main" id="{A9F79E8E-8471-5E9C-3EAD-84F31C59BC77}"/>
                </a:ext>
              </a:extLst>
            </p:cNvPr>
            <p:cNvSpPr txBox="1">
              <a:spLocks noChangeArrowheads="1"/>
            </p:cNvSpPr>
            <p:nvPr/>
          </p:nvSpPr>
          <p:spPr bwMode="auto">
            <a:xfrm>
              <a:off x="3183203" y="3954157"/>
              <a:ext cx="620683" cy="369332"/>
            </a:xfrm>
            <a:prstGeom prst="rect">
              <a:avLst/>
            </a:prstGeom>
            <a:noFill/>
            <a:ln w="12700">
              <a:noFill/>
              <a:miter lim="800000"/>
              <a:headEnd/>
              <a:tailEnd/>
            </a:ln>
            <a:effectLst/>
          </p:spPr>
          <p:txBody>
            <a:bodyPr wrap="none">
              <a:spAutoFit/>
            </a:bodyPr>
            <a:lstStyle/>
            <a:p>
              <a:r>
                <a:rPr lang="en-US"/>
                <a:t>Data</a:t>
              </a:r>
            </a:p>
          </p:txBody>
        </p:sp>
        <p:sp>
          <p:nvSpPr>
            <p:cNvPr id="55304" name="Text Box 69">
              <a:extLst>
                <a:ext uri="{FF2B5EF4-FFF2-40B4-BE49-F238E27FC236}">
                  <a16:creationId xmlns:a16="http://schemas.microsoft.com/office/drawing/2014/main" id="{279C787E-9369-1691-04D4-DD750E5A9286}"/>
                </a:ext>
              </a:extLst>
            </p:cNvPr>
            <p:cNvSpPr txBox="1">
              <a:spLocks noChangeArrowheads="1"/>
            </p:cNvSpPr>
            <p:nvPr/>
          </p:nvSpPr>
          <p:spPr bwMode="auto">
            <a:xfrm>
              <a:off x="1901678" y="3954157"/>
              <a:ext cx="641651" cy="369332"/>
            </a:xfrm>
            <a:prstGeom prst="rect">
              <a:avLst/>
            </a:prstGeom>
            <a:noFill/>
            <a:ln w="12700">
              <a:noFill/>
              <a:miter lim="800000"/>
              <a:headEnd/>
              <a:tailEnd/>
            </a:ln>
            <a:effectLst/>
          </p:spPr>
          <p:txBody>
            <a:bodyPr wrap="none">
              <a:spAutoFit/>
            </a:bodyPr>
            <a:lstStyle/>
            <a:p>
              <a:r>
                <a:rPr lang="en-US" dirty="0"/>
                <a:t>Valid</a:t>
              </a:r>
            </a:p>
          </p:txBody>
        </p:sp>
        <p:sp>
          <p:nvSpPr>
            <p:cNvPr id="55305" name="Text Box 95">
              <a:extLst>
                <a:ext uri="{FF2B5EF4-FFF2-40B4-BE49-F238E27FC236}">
                  <a16:creationId xmlns:a16="http://schemas.microsoft.com/office/drawing/2014/main" id="{FA4581CB-6E41-56D6-0902-BA7FA650E4D0}"/>
                </a:ext>
              </a:extLst>
            </p:cNvPr>
            <p:cNvSpPr txBox="1">
              <a:spLocks noChangeArrowheads="1"/>
            </p:cNvSpPr>
            <p:nvPr/>
          </p:nvSpPr>
          <p:spPr bwMode="auto">
            <a:xfrm>
              <a:off x="1551814" y="3954157"/>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55306" name="Text Box 109">
              <a:extLst>
                <a:ext uri="{FF2B5EF4-FFF2-40B4-BE49-F238E27FC236}">
                  <a16:creationId xmlns:a16="http://schemas.microsoft.com/office/drawing/2014/main" id="{038B0D54-787A-04A1-6C56-DE7077093BC7}"/>
                </a:ext>
              </a:extLst>
            </p:cNvPr>
            <p:cNvSpPr txBox="1">
              <a:spLocks noChangeArrowheads="1"/>
            </p:cNvSpPr>
            <p:nvPr/>
          </p:nvSpPr>
          <p:spPr bwMode="auto">
            <a:xfrm>
              <a:off x="1034745" y="3954157"/>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55308" name="Rectangle 43" descr="5%">
              <a:extLst>
                <a:ext uri="{FF2B5EF4-FFF2-40B4-BE49-F238E27FC236}">
                  <a16:creationId xmlns:a16="http://schemas.microsoft.com/office/drawing/2014/main" id="{8AC04794-2777-05B2-D924-351CBBFEDA9E}"/>
                </a:ext>
              </a:extLst>
            </p:cNvPr>
            <p:cNvSpPr>
              <a:spLocks noChangeArrowheads="1"/>
            </p:cNvSpPr>
            <p:nvPr/>
          </p:nvSpPr>
          <p:spPr bwMode="auto">
            <a:xfrm>
              <a:off x="10209779" y="4313414"/>
              <a:ext cx="990600" cy="1220242"/>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latin typeface="+mj-lt"/>
              </a:endParaRPr>
            </a:p>
          </p:txBody>
        </p:sp>
        <p:grpSp>
          <p:nvGrpSpPr>
            <p:cNvPr id="55309" name="Group 3">
              <a:extLst>
                <a:ext uri="{FF2B5EF4-FFF2-40B4-BE49-F238E27FC236}">
                  <a16:creationId xmlns:a16="http://schemas.microsoft.com/office/drawing/2014/main" id="{30C1A877-C539-64C6-F137-8B8EC4679541}"/>
                </a:ext>
              </a:extLst>
            </p:cNvPr>
            <p:cNvGrpSpPr>
              <a:grpSpLocks/>
            </p:cNvGrpSpPr>
            <p:nvPr/>
          </p:nvGrpSpPr>
          <p:grpSpPr bwMode="auto">
            <a:xfrm>
              <a:off x="10212954" y="4317310"/>
              <a:ext cx="990600" cy="1219200"/>
              <a:chOff x="1344" y="1056"/>
              <a:chExt cx="624" cy="768"/>
            </a:xfrm>
          </p:grpSpPr>
          <p:sp>
            <p:nvSpPr>
              <p:cNvPr id="55335" name="Rectangle 4">
                <a:extLst>
                  <a:ext uri="{FF2B5EF4-FFF2-40B4-BE49-F238E27FC236}">
                    <a16:creationId xmlns:a16="http://schemas.microsoft.com/office/drawing/2014/main" id="{A0420B1B-271F-54F0-11BD-28B3938E87B0}"/>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latin typeface="+mj-lt"/>
                </a:endParaRPr>
              </a:p>
            </p:txBody>
          </p:sp>
          <p:sp>
            <p:nvSpPr>
              <p:cNvPr id="55336" name="Line 5">
                <a:extLst>
                  <a:ext uri="{FF2B5EF4-FFF2-40B4-BE49-F238E27FC236}">
                    <a16:creationId xmlns:a16="http://schemas.microsoft.com/office/drawing/2014/main" id="{5A54501E-7929-B162-8B9E-D5A0095C5F5F}"/>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latin typeface="+mj-lt"/>
                </a:endParaRPr>
              </a:p>
            </p:txBody>
          </p:sp>
          <p:sp>
            <p:nvSpPr>
              <p:cNvPr id="55337" name="Line 6">
                <a:extLst>
                  <a:ext uri="{FF2B5EF4-FFF2-40B4-BE49-F238E27FC236}">
                    <a16:creationId xmlns:a16="http://schemas.microsoft.com/office/drawing/2014/main" id="{FF32AA5A-D5FB-0FE2-6644-D08559AC82AE}"/>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latin typeface="+mj-lt"/>
                </a:endParaRPr>
              </a:p>
            </p:txBody>
          </p:sp>
          <p:sp>
            <p:nvSpPr>
              <p:cNvPr id="55338" name="Line 7">
                <a:extLst>
                  <a:ext uri="{FF2B5EF4-FFF2-40B4-BE49-F238E27FC236}">
                    <a16:creationId xmlns:a16="http://schemas.microsoft.com/office/drawing/2014/main" id="{A68248B8-F1E8-7B2F-3002-830F72939A40}"/>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latin typeface="+mj-lt"/>
                </a:endParaRPr>
              </a:p>
            </p:txBody>
          </p:sp>
        </p:grpSp>
        <p:grpSp>
          <p:nvGrpSpPr>
            <p:cNvPr id="55311" name="Group 36">
              <a:extLst>
                <a:ext uri="{FF2B5EF4-FFF2-40B4-BE49-F238E27FC236}">
                  <a16:creationId xmlns:a16="http://schemas.microsoft.com/office/drawing/2014/main" id="{976C6A24-CC3D-53E2-2698-FBE458DC8186}"/>
                </a:ext>
              </a:extLst>
            </p:cNvPr>
            <p:cNvGrpSpPr>
              <a:grpSpLocks/>
            </p:cNvGrpSpPr>
            <p:nvPr/>
          </p:nvGrpSpPr>
          <p:grpSpPr bwMode="auto">
            <a:xfrm>
              <a:off x="9374754" y="4317310"/>
              <a:ext cx="838200" cy="1219200"/>
              <a:chOff x="1344" y="1056"/>
              <a:chExt cx="624" cy="768"/>
            </a:xfrm>
          </p:grpSpPr>
          <p:sp>
            <p:nvSpPr>
              <p:cNvPr id="55331" name="Rectangle 37">
                <a:extLst>
                  <a:ext uri="{FF2B5EF4-FFF2-40B4-BE49-F238E27FC236}">
                    <a16:creationId xmlns:a16="http://schemas.microsoft.com/office/drawing/2014/main" id="{6F455EE3-17CC-536D-171D-DCA92C07FB56}"/>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latin typeface="+mj-lt"/>
                </a:endParaRPr>
              </a:p>
            </p:txBody>
          </p:sp>
          <p:sp>
            <p:nvSpPr>
              <p:cNvPr id="55332" name="Line 38">
                <a:extLst>
                  <a:ext uri="{FF2B5EF4-FFF2-40B4-BE49-F238E27FC236}">
                    <a16:creationId xmlns:a16="http://schemas.microsoft.com/office/drawing/2014/main" id="{51E593CE-E50E-170A-50C7-7519C763C3B1}"/>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latin typeface="+mj-lt"/>
                </a:endParaRPr>
              </a:p>
            </p:txBody>
          </p:sp>
          <p:sp>
            <p:nvSpPr>
              <p:cNvPr id="55333" name="Line 39">
                <a:extLst>
                  <a:ext uri="{FF2B5EF4-FFF2-40B4-BE49-F238E27FC236}">
                    <a16:creationId xmlns:a16="http://schemas.microsoft.com/office/drawing/2014/main" id="{BBAB50AC-62CD-E625-FA08-C3598348CEC2}"/>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latin typeface="+mj-lt"/>
                </a:endParaRPr>
              </a:p>
            </p:txBody>
          </p:sp>
          <p:sp>
            <p:nvSpPr>
              <p:cNvPr id="55334" name="Line 40">
                <a:extLst>
                  <a:ext uri="{FF2B5EF4-FFF2-40B4-BE49-F238E27FC236}">
                    <a16:creationId xmlns:a16="http://schemas.microsoft.com/office/drawing/2014/main" id="{2FE225C6-9876-E72F-D55B-6546FD262D00}"/>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latin typeface="+mj-lt"/>
                </a:endParaRPr>
              </a:p>
            </p:txBody>
          </p:sp>
        </p:grpSp>
        <p:sp>
          <p:nvSpPr>
            <p:cNvPr id="55312" name="Text Box 41">
              <a:extLst>
                <a:ext uri="{FF2B5EF4-FFF2-40B4-BE49-F238E27FC236}">
                  <a16:creationId xmlns:a16="http://schemas.microsoft.com/office/drawing/2014/main" id="{2DAE7A75-E2A5-0971-365E-62A6B127FF25}"/>
                </a:ext>
              </a:extLst>
            </p:cNvPr>
            <p:cNvSpPr txBox="1">
              <a:spLocks noChangeArrowheads="1"/>
            </p:cNvSpPr>
            <p:nvPr/>
          </p:nvSpPr>
          <p:spPr bwMode="auto">
            <a:xfrm>
              <a:off x="9603355" y="3897188"/>
              <a:ext cx="498341" cy="369332"/>
            </a:xfrm>
            <a:prstGeom prst="rect">
              <a:avLst/>
            </a:prstGeom>
            <a:noFill/>
            <a:ln w="12700">
              <a:noFill/>
              <a:miter lim="800000"/>
              <a:headEnd/>
              <a:tailEnd/>
            </a:ln>
            <a:effectLst/>
          </p:spPr>
          <p:txBody>
            <a:bodyPr wrap="none">
              <a:spAutoFit/>
            </a:bodyPr>
            <a:lstStyle/>
            <a:p>
              <a:r>
                <a:rPr lang="en-US" dirty="0">
                  <a:solidFill>
                    <a:srgbClr val="FF0000"/>
                  </a:solidFill>
                  <a:latin typeface="+mj-lt"/>
                </a:rPr>
                <a:t>Tag</a:t>
              </a:r>
            </a:p>
          </p:txBody>
        </p:sp>
        <p:sp>
          <p:nvSpPr>
            <p:cNvPr id="55313" name="Text Box 42">
              <a:extLst>
                <a:ext uri="{FF2B5EF4-FFF2-40B4-BE49-F238E27FC236}">
                  <a16:creationId xmlns:a16="http://schemas.microsoft.com/office/drawing/2014/main" id="{6AE1EA23-3F53-D984-FBF8-EBFED69CE4C9}"/>
                </a:ext>
              </a:extLst>
            </p:cNvPr>
            <p:cNvSpPr txBox="1">
              <a:spLocks noChangeArrowheads="1"/>
            </p:cNvSpPr>
            <p:nvPr/>
          </p:nvSpPr>
          <p:spPr bwMode="auto">
            <a:xfrm>
              <a:off x="10365355" y="3897188"/>
              <a:ext cx="620683" cy="369332"/>
            </a:xfrm>
            <a:prstGeom prst="rect">
              <a:avLst/>
            </a:prstGeom>
            <a:noFill/>
            <a:ln w="12700">
              <a:noFill/>
              <a:miter lim="800000"/>
              <a:headEnd/>
              <a:tailEnd/>
            </a:ln>
            <a:effectLst/>
          </p:spPr>
          <p:txBody>
            <a:bodyPr wrap="none">
              <a:spAutoFit/>
            </a:bodyPr>
            <a:lstStyle/>
            <a:p>
              <a:r>
                <a:rPr lang="en-US">
                  <a:latin typeface="+mj-lt"/>
                </a:rPr>
                <a:t>Data</a:t>
              </a:r>
            </a:p>
          </p:txBody>
        </p:sp>
        <p:grpSp>
          <p:nvGrpSpPr>
            <p:cNvPr id="55314" name="Group 64">
              <a:extLst>
                <a:ext uri="{FF2B5EF4-FFF2-40B4-BE49-F238E27FC236}">
                  <a16:creationId xmlns:a16="http://schemas.microsoft.com/office/drawing/2014/main" id="{3B87E3DC-B206-8623-02FF-3820398A5155}"/>
                </a:ext>
              </a:extLst>
            </p:cNvPr>
            <p:cNvGrpSpPr>
              <a:grpSpLocks/>
            </p:cNvGrpSpPr>
            <p:nvPr/>
          </p:nvGrpSpPr>
          <p:grpSpPr bwMode="auto">
            <a:xfrm>
              <a:off x="8993754" y="4317310"/>
              <a:ext cx="381000" cy="1219200"/>
              <a:chOff x="1344" y="1056"/>
              <a:chExt cx="624" cy="768"/>
            </a:xfrm>
          </p:grpSpPr>
          <p:sp>
            <p:nvSpPr>
              <p:cNvPr id="55327" name="Rectangle 65">
                <a:extLst>
                  <a:ext uri="{FF2B5EF4-FFF2-40B4-BE49-F238E27FC236}">
                    <a16:creationId xmlns:a16="http://schemas.microsoft.com/office/drawing/2014/main" id="{BF093822-F00D-F322-0443-F3AEF21615EC}"/>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latin typeface="+mj-lt"/>
                </a:endParaRPr>
              </a:p>
            </p:txBody>
          </p:sp>
          <p:sp>
            <p:nvSpPr>
              <p:cNvPr id="55328" name="Line 66">
                <a:extLst>
                  <a:ext uri="{FF2B5EF4-FFF2-40B4-BE49-F238E27FC236}">
                    <a16:creationId xmlns:a16="http://schemas.microsoft.com/office/drawing/2014/main" id="{97D19A04-F855-4D22-D7A1-F42CE29509AE}"/>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latin typeface="+mj-lt"/>
                </a:endParaRPr>
              </a:p>
            </p:txBody>
          </p:sp>
          <p:sp>
            <p:nvSpPr>
              <p:cNvPr id="55329" name="Line 67">
                <a:extLst>
                  <a:ext uri="{FF2B5EF4-FFF2-40B4-BE49-F238E27FC236}">
                    <a16:creationId xmlns:a16="http://schemas.microsoft.com/office/drawing/2014/main" id="{3A720677-A298-44E7-9279-46668C311C6C}"/>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latin typeface="+mj-lt"/>
                </a:endParaRPr>
              </a:p>
            </p:txBody>
          </p:sp>
          <p:sp>
            <p:nvSpPr>
              <p:cNvPr id="55330" name="Line 68">
                <a:extLst>
                  <a:ext uri="{FF2B5EF4-FFF2-40B4-BE49-F238E27FC236}">
                    <a16:creationId xmlns:a16="http://schemas.microsoft.com/office/drawing/2014/main" id="{8AFA6810-EDCC-D945-EA8E-906461365D09}"/>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latin typeface="+mj-lt"/>
                </a:endParaRPr>
              </a:p>
            </p:txBody>
          </p:sp>
        </p:grpSp>
        <p:sp>
          <p:nvSpPr>
            <p:cNvPr id="55315" name="Text Box 69">
              <a:extLst>
                <a:ext uri="{FF2B5EF4-FFF2-40B4-BE49-F238E27FC236}">
                  <a16:creationId xmlns:a16="http://schemas.microsoft.com/office/drawing/2014/main" id="{41A3BE45-E3F8-995B-30B6-38068B82A092}"/>
                </a:ext>
              </a:extLst>
            </p:cNvPr>
            <p:cNvSpPr txBox="1">
              <a:spLocks noChangeArrowheads="1"/>
            </p:cNvSpPr>
            <p:nvPr/>
          </p:nvSpPr>
          <p:spPr bwMode="auto">
            <a:xfrm>
              <a:off x="8993755" y="3897188"/>
              <a:ext cx="641651" cy="369332"/>
            </a:xfrm>
            <a:prstGeom prst="rect">
              <a:avLst/>
            </a:prstGeom>
            <a:noFill/>
            <a:ln w="12700">
              <a:noFill/>
              <a:miter lim="800000"/>
              <a:headEnd/>
              <a:tailEnd/>
            </a:ln>
            <a:effectLst/>
          </p:spPr>
          <p:txBody>
            <a:bodyPr wrap="none">
              <a:spAutoFit/>
            </a:bodyPr>
            <a:lstStyle/>
            <a:p>
              <a:r>
                <a:rPr lang="en-US">
                  <a:latin typeface="+mj-lt"/>
                </a:rPr>
                <a:t>Valid</a:t>
              </a:r>
            </a:p>
          </p:txBody>
        </p:sp>
        <p:sp>
          <p:nvSpPr>
            <p:cNvPr id="55316" name="Text Box 95">
              <a:extLst>
                <a:ext uri="{FF2B5EF4-FFF2-40B4-BE49-F238E27FC236}">
                  <a16:creationId xmlns:a16="http://schemas.microsoft.com/office/drawing/2014/main" id="{22BA15F8-0270-9967-616D-94FC808A5BDD}"/>
                </a:ext>
              </a:extLst>
            </p:cNvPr>
            <p:cNvSpPr txBox="1">
              <a:spLocks noChangeArrowheads="1"/>
            </p:cNvSpPr>
            <p:nvPr/>
          </p:nvSpPr>
          <p:spPr bwMode="auto">
            <a:xfrm>
              <a:off x="8523197" y="3897188"/>
              <a:ext cx="481607" cy="369332"/>
            </a:xfrm>
            <a:prstGeom prst="rect">
              <a:avLst/>
            </a:prstGeom>
            <a:noFill/>
            <a:ln w="12700">
              <a:noFill/>
              <a:miter lim="800000"/>
              <a:headEnd/>
              <a:tailEnd/>
            </a:ln>
            <a:effectLst/>
          </p:spPr>
          <p:txBody>
            <a:bodyPr wrap="none">
              <a:spAutoFit/>
            </a:bodyPr>
            <a:lstStyle/>
            <a:p>
              <a:r>
                <a:rPr lang="en-US" altLang="zh-CN" dirty="0">
                  <a:latin typeface="+mj-lt"/>
                </a:rPr>
                <a:t>Set</a:t>
              </a:r>
              <a:endParaRPr lang="en-US" dirty="0">
                <a:latin typeface="+mj-lt"/>
              </a:endParaRPr>
            </a:p>
          </p:txBody>
        </p:sp>
        <p:sp>
          <p:nvSpPr>
            <p:cNvPr id="55317" name="Text Box 109">
              <a:extLst>
                <a:ext uri="{FF2B5EF4-FFF2-40B4-BE49-F238E27FC236}">
                  <a16:creationId xmlns:a16="http://schemas.microsoft.com/office/drawing/2014/main" id="{452DC1D2-9DFC-07A2-A233-4058400F7AFF}"/>
                </a:ext>
              </a:extLst>
            </p:cNvPr>
            <p:cNvSpPr txBox="1">
              <a:spLocks noChangeArrowheads="1"/>
            </p:cNvSpPr>
            <p:nvPr/>
          </p:nvSpPr>
          <p:spPr bwMode="auto">
            <a:xfrm>
              <a:off x="7982978" y="389718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mj-lt"/>
                </a:rPr>
                <a:t>Way</a:t>
              </a:r>
            </a:p>
          </p:txBody>
        </p:sp>
        <p:sp>
          <p:nvSpPr>
            <p:cNvPr id="55318" name="Text Box 110">
              <a:extLst>
                <a:ext uri="{FF2B5EF4-FFF2-40B4-BE49-F238E27FC236}">
                  <a16:creationId xmlns:a16="http://schemas.microsoft.com/office/drawing/2014/main" id="{FE51D8E2-A67B-4B2A-7522-50B3D0812AA2}"/>
                </a:ext>
              </a:extLst>
            </p:cNvPr>
            <p:cNvSpPr txBox="1">
              <a:spLocks noChangeArrowheads="1"/>
            </p:cNvSpPr>
            <p:nvPr/>
          </p:nvSpPr>
          <p:spPr bwMode="auto">
            <a:xfrm>
              <a:off x="8170377" y="4258258"/>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0</a:t>
              </a:r>
            </a:p>
          </p:txBody>
        </p:sp>
        <p:sp>
          <p:nvSpPr>
            <p:cNvPr id="55319" name="Text Box 111">
              <a:extLst>
                <a:ext uri="{FF2B5EF4-FFF2-40B4-BE49-F238E27FC236}">
                  <a16:creationId xmlns:a16="http://schemas.microsoft.com/office/drawing/2014/main" id="{8FFD445A-72B3-E12D-DD16-2B91F5512744}"/>
                </a:ext>
              </a:extLst>
            </p:cNvPr>
            <p:cNvSpPr txBox="1">
              <a:spLocks noChangeArrowheads="1"/>
            </p:cNvSpPr>
            <p:nvPr/>
          </p:nvSpPr>
          <p:spPr bwMode="auto">
            <a:xfrm>
              <a:off x="8167493" y="4597282"/>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1</a:t>
              </a:r>
            </a:p>
          </p:txBody>
        </p:sp>
        <p:sp>
          <p:nvSpPr>
            <p:cNvPr id="55320" name="Text Box 19">
              <a:extLst>
                <a:ext uri="{FF2B5EF4-FFF2-40B4-BE49-F238E27FC236}">
                  <a16:creationId xmlns:a16="http://schemas.microsoft.com/office/drawing/2014/main" id="{06427905-5F86-6783-2BF3-49ADBF42BCC1}"/>
                </a:ext>
              </a:extLst>
            </p:cNvPr>
            <p:cNvSpPr txBox="1">
              <a:spLocks noChangeArrowheads="1"/>
            </p:cNvSpPr>
            <p:nvPr/>
          </p:nvSpPr>
          <p:spPr bwMode="auto">
            <a:xfrm>
              <a:off x="8658275" y="4723955"/>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latin typeface="+mj-lt"/>
                </a:rPr>
                <a:t>0</a:t>
              </a:r>
            </a:p>
          </p:txBody>
        </p:sp>
        <p:sp>
          <p:nvSpPr>
            <p:cNvPr id="55321" name="Text Box 110">
              <a:extLst>
                <a:ext uri="{FF2B5EF4-FFF2-40B4-BE49-F238E27FC236}">
                  <a16:creationId xmlns:a16="http://schemas.microsoft.com/office/drawing/2014/main" id="{9852F08B-77EF-13CC-45F0-896C14CAB976}"/>
                </a:ext>
              </a:extLst>
            </p:cNvPr>
            <p:cNvSpPr txBox="1">
              <a:spLocks noChangeArrowheads="1"/>
            </p:cNvSpPr>
            <p:nvPr/>
          </p:nvSpPr>
          <p:spPr bwMode="auto">
            <a:xfrm>
              <a:off x="8167493" y="490369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2</a:t>
              </a:r>
            </a:p>
          </p:txBody>
        </p:sp>
        <p:sp>
          <p:nvSpPr>
            <p:cNvPr id="55322" name="Text Box 111">
              <a:extLst>
                <a:ext uri="{FF2B5EF4-FFF2-40B4-BE49-F238E27FC236}">
                  <a16:creationId xmlns:a16="http://schemas.microsoft.com/office/drawing/2014/main" id="{131EBD4F-8E7A-EE87-89BD-7E2BA5D13BB2}"/>
                </a:ext>
              </a:extLst>
            </p:cNvPr>
            <p:cNvSpPr txBox="1">
              <a:spLocks noChangeArrowheads="1"/>
            </p:cNvSpPr>
            <p:nvPr/>
          </p:nvSpPr>
          <p:spPr bwMode="auto">
            <a:xfrm>
              <a:off x="8167493" y="5230418"/>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3</a:t>
              </a:r>
            </a:p>
          </p:txBody>
        </p:sp>
        <p:sp>
          <p:nvSpPr>
            <p:cNvPr id="55323" name="TextBox 55322">
              <a:extLst>
                <a:ext uri="{FF2B5EF4-FFF2-40B4-BE49-F238E27FC236}">
                  <a16:creationId xmlns:a16="http://schemas.microsoft.com/office/drawing/2014/main" id="{54729B52-6D54-A237-F435-82912173CB72}"/>
                </a:ext>
              </a:extLst>
            </p:cNvPr>
            <p:cNvSpPr txBox="1"/>
            <p:nvPr/>
          </p:nvSpPr>
          <p:spPr>
            <a:xfrm>
              <a:off x="9436550" y="4297517"/>
              <a:ext cx="652743" cy="369332"/>
            </a:xfrm>
            <a:prstGeom prst="rect">
              <a:avLst/>
            </a:prstGeom>
            <a:noFill/>
          </p:spPr>
          <p:txBody>
            <a:bodyPr wrap="none" rtlCol="0" anchor="ctr">
              <a:spAutoFit/>
            </a:bodyPr>
            <a:lstStyle/>
            <a:p>
              <a:r>
                <a:rPr lang="en-US" dirty="0">
                  <a:solidFill>
                    <a:srgbClr val="FF0000"/>
                  </a:solidFill>
                  <a:latin typeface="+mj-lt"/>
                </a:rPr>
                <a:t>0101</a:t>
              </a:r>
            </a:p>
          </p:txBody>
        </p:sp>
        <p:sp>
          <p:nvSpPr>
            <p:cNvPr id="55324" name="TextBox 55323">
              <a:extLst>
                <a:ext uri="{FF2B5EF4-FFF2-40B4-BE49-F238E27FC236}">
                  <a16:creationId xmlns:a16="http://schemas.microsoft.com/office/drawing/2014/main" id="{B13471CD-CF05-A48A-0E32-967EB27F81C8}"/>
                </a:ext>
              </a:extLst>
            </p:cNvPr>
            <p:cNvSpPr txBox="1"/>
            <p:nvPr/>
          </p:nvSpPr>
          <p:spPr>
            <a:xfrm>
              <a:off x="9436550" y="4603552"/>
              <a:ext cx="652743" cy="369332"/>
            </a:xfrm>
            <a:prstGeom prst="rect">
              <a:avLst/>
            </a:prstGeom>
            <a:noFill/>
          </p:spPr>
          <p:txBody>
            <a:bodyPr wrap="none" rtlCol="0" anchor="ctr">
              <a:spAutoFit/>
            </a:bodyPr>
            <a:lstStyle/>
            <a:p>
              <a:r>
                <a:rPr lang="en-US" dirty="0">
                  <a:solidFill>
                    <a:srgbClr val="FF0000"/>
                  </a:solidFill>
                  <a:latin typeface="+mj-lt"/>
                </a:rPr>
                <a:t>1110</a:t>
              </a:r>
            </a:p>
          </p:txBody>
        </p:sp>
        <p:sp>
          <p:nvSpPr>
            <p:cNvPr id="55325" name="TextBox 55324">
              <a:extLst>
                <a:ext uri="{FF2B5EF4-FFF2-40B4-BE49-F238E27FC236}">
                  <a16:creationId xmlns:a16="http://schemas.microsoft.com/office/drawing/2014/main" id="{7BC4EAB7-AFDF-62C8-DDEA-93EDF9BBE98E}"/>
                </a:ext>
              </a:extLst>
            </p:cNvPr>
            <p:cNvSpPr txBox="1"/>
            <p:nvPr/>
          </p:nvSpPr>
          <p:spPr>
            <a:xfrm>
              <a:off x="9436550" y="4917079"/>
              <a:ext cx="652743" cy="369332"/>
            </a:xfrm>
            <a:prstGeom prst="rect">
              <a:avLst/>
            </a:prstGeom>
            <a:noFill/>
          </p:spPr>
          <p:txBody>
            <a:bodyPr wrap="none" rtlCol="0">
              <a:spAutoFit/>
            </a:bodyPr>
            <a:lstStyle/>
            <a:p>
              <a:r>
                <a:rPr lang="en-US" dirty="0">
                  <a:solidFill>
                    <a:srgbClr val="FF0000"/>
                  </a:solidFill>
                  <a:latin typeface="+mj-lt"/>
                </a:rPr>
                <a:t>1010</a:t>
              </a:r>
            </a:p>
          </p:txBody>
        </p:sp>
        <p:sp>
          <p:nvSpPr>
            <p:cNvPr id="55326" name="TextBox 55325">
              <a:extLst>
                <a:ext uri="{FF2B5EF4-FFF2-40B4-BE49-F238E27FC236}">
                  <a16:creationId xmlns:a16="http://schemas.microsoft.com/office/drawing/2014/main" id="{DEB170FA-591A-4D49-B405-6C59B5EB55C5}"/>
                </a:ext>
              </a:extLst>
            </p:cNvPr>
            <p:cNvSpPr txBox="1"/>
            <p:nvPr/>
          </p:nvSpPr>
          <p:spPr>
            <a:xfrm>
              <a:off x="9436550" y="5205002"/>
              <a:ext cx="652743" cy="369332"/>
            </a:xfrm>
            <a:prstGeom prst="rect">
              <a:avLst/>
            </a:prstGeom>
            <a:noFill/>
          </p:spPr>
          <p:txBody>
            <a:bodyPr wrap="none" rtlCol="0">
              <a:spAutoFit/>
            </a:bodyPr>
            <a:lstStyle/>
            <a:p>
              <a:r>
                <a:rPr lang="en-US" dirty="0">
                  <a:solidFill>
                    <a:srgbClr val="FF0000"/>
                  </a:solidFill>
                  <a:latin typeface="+mj-lt"/>
                </a:rPr>
                <a:t>0011</a:t>
              </a:r>
            </a:p>
          </p:txBody>
        </p:sp>
        <p:sp>
          <p:nvSpPr>
            <p:cNvPr id="55339" name="TextBox 55338">
              <a:extLst>
                <a:ext uri="{FF2B5EF4-FFF2-40B4-BE49-F238E27FC236}">
                  <a16:creationId xmlns:a16="http://schemas.microsoft.com/office/drawing/2014/main" id="{41060322-9FAA-B1EF-CF75-7A61693EAB82}"/>
                </a:ext>
              </a:extLst>
            </p:cNvPr>
            <p:cNvSpPr txBox="1"/>
            <p:nvPr/>
          </p:nvSpPr>
          <p:spPr>
            <a:xfrm>
              <a:off x="9052099" y="4279883"/>
              <a:ext cx="301686" cy="369332"/>
            </a:xfrm>
            <a:prstGeom prst="rect">
              <a:avLst/>
            </a:prstGeom>
            <a:noFill/>
          </p:spPr>
          <p:txBody>
            <a:bodyPr wrap="none" rtlCol="0" anchor="ctr">
              <a:spAutoFit/>
            </a:bodyPr>
            <a:lstStyle/>
            <a:p>
              <a:r>
                <a:rPr lang="en-US" dirty="0"/>
                <a:t>0</a:t>
              </a:r>
            </a:p>
          </p:txBody>
        </p:sp>
        <p:sp>
          <p:nvSpPr>
            <p:cNvPr id="55340" name="TextBox 55339">
              <a:extLst>
                <a:ext uri="{FF2B5EF4-FFF2-40B4-BE49-F238E27FC236}">
                  <a16:creationId xmlns:a16="http://schemas.microsoft.com/office/drawing/2014/main" id="{2A991675-F902-763F-2F6E-027C31A06962}"/>
                </a:ext>
              </a:extLst>
            </p:cNvPr>
            <p:cNvSpPr txBox="1"/>
            <p:nvPr/>
          </p:nvSpPr>
          <p:spPr>
            <a:xfrm>
              <a:off x="9052099" y="4585918"/>
              <a:ext cx="301686" cy="369332"/>
            </a:xfrm>
            <a:prstGeom prst="rect">
              <a:avLst/>
            </a:prstGeom>
            <a:noFill/>
          </p:spPr>
          <p:txBody>
            <a:bodyPr wrap="none" rtlCol="0" anchor="ctr">
              <a:spAutoFit/>
            </a:bodyPr>
            <a:lstStyle/>
            <a:p>
              <a:r>
                <a:rPr lang="en-US" dirty="0"/>
                <a:t>1</a:t>
              </a:r>
            </a:p>
          </p:txBody>
        </p:sp>
        <p:sp>
          <p:nvSpPr>
            <p:cNvPr id="55341" name="TextBox 55340">
              <a:extLst>
                <a:ext uri="{FF2B5EF4-FFF2-40B4-BE49-F238E27FC236}">
                  <a16:creationId xmlns:a16="http://schemas.microsoft.com/office/drawing/2014/main" id="{58FA69B6-FC47-E37D-0DF8-ECF1E788DA94}"/>
                </a:ext>
              </a:extLst>
            </p:cNvPr>
            <p:cNvSpPr txBox="1"/>
            <p:nvPr/>
          </p:nvSpPr>
          <p:spPr>
            <a:xfrm>
              <a:off x="9052099" y="4899445"/>
              <a:ext cx="301686" cy="369332"/>
            </a:xfrm>
            <a:prstGeom prst="rect">
              <a:avLst/>
            </a:prstGeom>
            <a:noFill/>
          </p:spPr>
          <p:txBody>
            <a:bodyPr wrap="none" rtlCol="0">
              <a:spAutoFit/>
            </a:bodyPr>
            <a:lstStyle/>
            <a:p>
              <a:r>
                <a:rPr lang="en-US" dirty="0"/>
                <a:t>1</a:t>
              </a:r>
            </a:p>
          </p:txBody>
        </p:sp>
        <p:sp>
          <p:nvSpPr>
            <p:cNvPr id="55342" name="TextBox 55341">
              <a:extLst>
                <a:ext uri="{FF2B5EF4-FFF2-40B4-BE49-F238E27FC236}">
                  <a16:creationId xmlns:a16="http://schemas.microsoft.com/office/drawing/2014/main" id="{8A88F20E-1E9E-C951-9388-953841B4999F}"/>
                </a:ext>
              </a:extLst>
            </p:cNvPr>
            <p:cNvSpPr txBox="1"/>
            <p:nvPr/>
          </p:nvSpPr>
          <p:spPr>
            <a:xfrm>
              <a:off x="9052099" y="5187368"/>
              <a:ext cx="301686" cy="369332"/>
            </a:xfrm>
            <a:prstGeom prst="rect">
              <a:avLst/>
            </a:prstGeom>
            <a:noFill/>
          </p:spPr>
          <p:txBody>
            <a:bodyPr wrap="none" rtlCol="0">
              <a:spAutoFit/>
            </a:bodyPr>
            <a:lstStyle/>
            <a:p>
              <a:r>
                <a:rPr lang="en-US" dirty="0"/>
                <a:t>1</a:t>
              </a:r>
            </a:p>
          </p:txBody>
        </p:sp>
        <p:grpSp>
          <p:nvGrpSpPr>
            <p:cNvPr id="55343" name="Group 3">
              <a:extLst>
                <a:ext uri="{FF2B5EF4-FFF2-40B4-BE49-F238E27FC236}">
                  <a16:creationId xmlns:a16="http://schemas.microsoft.com/office/drawing/2014/main" id="{073F082A-0A89-AC6B-D708-62AFB6DD8244}"/>
                </a:ext>
              </a:extLst>
            </p:cNvPr>
            <p:cNvGrpSpPr>
              <a:grpSpLocks/>
            </p:cNvGrpSpPr>
            <p:nvPr/>
          </p:nvGrpSpPr>
          <p:grpSpPr bwMode="auto">
            <a:xfrm>
              <a:off x="6543508" y="4343799"/>
              <a:ext cx="990600" cy="1219200"/>
              <a:chOff x="1344" y="1056"/>
              <a:chExt cx="624" cy="768"/>
            </a:xfrm>
          </p:grpSpPr>
          <p:sp>
            <p:nvSpPr>
              <p:cNvPr id="55344" name="Rectangle 4">
                <a:extLst>
                  <a:ext uri="{FF2B5EF4-FFF2-40B4-BE49-F238E27FC236}">
                    <a16:creationId xmlns:a16="http://schemas.microsoft.com/office/drawing/2014/main" id="{F7A8E873-7C27-621C-C8C7-2D8379C8CC46}"/>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55345" name="Line 5">
                <a:extLst>
                  <a:ext uri="{FF2B5EF4-FFF2-40B4-BE49-F238E27FC236}">
                    <a16:creationId xmlns:a16="http://schemas.microsoft.com/office/drawing/2014/main" id="{A4D5B848-1A24-2DDE-8F29-AC68A067A821}"/>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55346" name="Line 6">
                <a:extLst>
                  <a:ext uri="{FF2B5EF4-FFF2-40B4-BE49-F238E27FC236}">
                    <a16:creationId xmlns:a16="http://schemas.microsoft.com/office/drawing/2014/main" id="{C21E2517-5974-C56A-CAA7-3AE2834FA795}"/>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55347" name="Line 7">
                <a:extLst>
                  <a:ext uri="{FF2B5EF4-FFF2-40B4-BE49-F238E27FC236}">
                    <a16:creationId xmlns:a16="http://schemas.microsoft.com/office/drawing/2014/main" id="{21CC0E57-3F63-6BB8-67D2-0B787DED159A}"/>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55348" name="Text Box 23">
              <a:extLst>
                <a:ext uri="{FF2B5EF4-FFF2-40B4-BE49-F238E27FC236}">
                  <a16:creationId xmlns:a16="http://schemas.microsoft.com/office/drawing/2014/main" id="{B2D40228-6F4F-7429-2992-38E9A0892ECC}"/>
                </a:ext>
              </a:extLst>
            </p:cNvPr>
            <p:cNvSpPr txBox="1">
              <a:spLocks noChangeArrowheads="1"/>
            </p:cNvSpPr>
            <p:nvPr/>
          </p:nvSpPr>
          <p:spPr bwMode="auto">
            <a:xfrm>
              <a:off x="5375019" y="5661008"/>
              <a:ext cx="2269467" cy="369332"/>
            </a:xfrm>
            <a:prstGeom prst="rect">
              <a:avLst/>
            </a:prstGeom>
            <a:noFill/>
            <a:ln w="12700">
              <a:noFill/>
              <a:miter lim="800000"/>
              <a:headEnd/>
              <a:tailEnd/>
            </a:ln>
            <a:effectLst/>
          </p:spPr>
          <p:txBody>
            <a:bodyPr wrap="none">
              <a:spAutoFit/>
            </a:bodyPr>
            <a:lstStyle/>
            <a:p>
              <a:r>
                <a:rPr lang="en-US" b="1" dirty="0"/>
                <a:t>2-Way Set Associative</a:t>
              </a:r>
            </a:p>
          </p:txBody>
        </p:sp>
        <p:grpSp>
          <p:nvGrpSpPr>
            <p:cNvPr id="55349" name="Group 36">
              <a:extLst>
                <a:ext uri="{FF2B5EF4-FFF2-40B4-BE49-F238E27FC236}">
                  <a16:creationId xmlns:a16="http://schemas.microsoft.com/office/drawing/2014/main" id="{9F291923-7B5A-EF26-D705-7017B5935D5A}"/>
                </a:ext>
              </a:extLst>
            </p:cNvPr>
            <p:cNvGrpSpPr>
              <a:grpSpLocks/>
            </p:cNvGrpSpPr>
            <p:nvPr/>
          </p:nvGrpSpPr>
          <p:grpSpPr bwMode="auto">
            <a:xfrm>
              <a:off x="5705308" y="4343799"/>
              <a:ext cx="838200" cy="1219200"/>
              <a:chOff x="1344" y="1056"/>
              <a:chExt cx="624" cy="768"/>
            </a:xfrm>
          </p:grpSpPr>
          <p:sp>
            <p:nvSpPr>
              <p:cNvPr id="55350" name="Rectangle 37">
                <a:extLst>
                  <a:ext uri="{FF2B5EF4-FFF2-40B4-BE49-F238E27FC236}">
                    <a16:creationId xmlns:a16="http://schemas.microsoft.com/office/drawing/2014/main" id="{E51E111D-E8B8-5332-9EAD-179DC528B129}"/>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55351" name="Line 38">
                <a:extLst>
                  <a:ext uri="{FF2B5EF4-FFF2-40B4-BE49-F238E27FC236}">
                    <a16:creationId xmlns:a16="http://schemas.microsoft.com/office/drawing/2014/main" id="{F7531135-8486-EAD9-7584-D66DDE1083C4}"/>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55352" name="Line 39">
                <a:extLst>
                  <a:ext uri="{FF2B5EF4-FFF2-40B4-BE49-F238E27FC236}">
                    <a16:creationId xmlns:a16="http://schemas.microsoft.com/office/drawing/2014/main" id="{0F4C2D98-28EB-A731-4C5B-A16D65D31F24}"/>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55353" name="Line 40">
                <a:extLst>
                  <a:ext uri="{FF2B5EF4-FFF2-40B4-BE49-F238E27FC236}">
                    <a16:creationId xmlns:a16="http://schemas.microsoft.com/office/drawing/2014/main" id="{91F36D4C-98C5-99D0-17DD-D1613601978B}"/>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55354" name="Text Box 41">
              <a:extLst>
                <a:ext uri="{FF2B5EF4-FFF2-40B4-BE49-F238E27FC236}">
                  <a16:creationId xmlns:a16="http://schemas.microsoft.com/office/drawing/2014/main" id="{1010B0B6-783C-67F6-DFEE-8084ECE48ABA}"/>
                </a:ext>
              </a:extLst>
            </p:cNvPr>
            <p:cNvSpPr txBox="1">
              <a:spLocks noChangeArrowheads="1"/>
            </p:cNvSpPr>
            <p:nvPr/>
          </p:nvSpPr>
          <p:spPr bwMode="auto">
            <a:xfrm>
              <a:off x="5933909" y="3923677"/>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55355" name="Text Box 42">
              <a:extLst>
                <a:ext uri="{FF2B5EF4-FFF2-40B4-BE49-F238E27FC236}">
                  <a16:creationId xmlns:a16="http://schemas.microsoft.com/office/drawing/2014/main" id="{9175B33C-AA0A-C5C3-5E0B-96E8DD5681D5}"/>
                </a:ext>
              </a:extLst>
            </p:cNvPr>
            <p:cNvSpPr txBox="1">
              <a:spLocks noChangeArrowheads="1"/>
            </p:cNvSpPr>
            <p:nvPr/>
          </p:nvSpPr>
          <p:spPr bwMode="auto">
            <a:xfrm>
              <a:off x="6695909" y="3923677"/>
              <a:ext cx="620683" cy="369332"/>
            </a:xfrm>
            <a:prstGeom prst="rect">
              <a:avLst/>
            </a:prstGeom>
            <a:noFill/>
            <a:ln w="12700">
              <a:noFill/>
              <a:miter lim="800000"/>
              <a:headEnd/>
              <a:tailEnd/>
            </a:ln>
            <a:effectLst/>
          </p:spPr>
          <p:txBody>
            <a:bodyPr wrap="none">
              <a:spAutoFit/>
            </a:bodyPr>
            <a:lstStyle/>
            <a:p>
              <a:r>
                <a:rPr lang="en-US"/>
                <a:t>Data</a:t>
              </a:r>
            </a:p>
          </p:txBody>
        </p:sp>
        <p:grpSp>
          <p:nvGrpSpPr>
            <p:cNvPr id="55356" name="Group 64">
              <a:extLst>
                <a:ext uri="{FF2B5EF4-FFF2-40B4-BE49-F238E27FC236}">
                  <a16:creationId xmlns:a16="http://schemas.microsoft.com/office/drawing/2014/main" id="{7822FFC2-7D31-8934-D65F-92ADA6AFB385}"/>
                </a:ext>
              </a:extLst>
            </p:cNvPr>
            <p:cNvGrpSpPr>
              <a:grpSpLocks/>
            </p:cNvGrpSpPr>
            <p:nvPr/>
          </p:nvGrpSpPr>
          <p:grpSpPr bwMode="auto">
            <a:xfrm>
              <a:off x="5324308" y="4343799"/>
              <a:ext cx="381000" cy="1219200"/>
              <a:chOff x="1344" y="1056"/>
              <a:chExt cx="624" cy="768"/>
            </a:xfrm>
          </p:grpSpPr>
          <p:sp>
            <p:nvSpPr>
              <p:cNvPr id="55357" name="Rectangle 65">
                <a:extLst>
                  <a:ext uri="{FF2B5EF4-FFF2-40B4-BE49-F238E27FC236}">
                    <a16:creationId xmlns:a16="http://schemas.microsoft.com/office/drawing/2014/main" id="{61D0E98E-DC55-4945-DC79-424DA6A78BE7}"/>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55358" name="Line 66">
                <a:extLst>
                  <a:ext uri="{FF2B5EF4-FFF2-40B4-BE49-F238E27FC236}">
                    <a16:creationId xmlns:a16="http://schemas.microsoft.com/office/drawing/2014/main" id="{CCE50285-CCD1-148B-E415-93469C245163}"/>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55359" name="Line 67">
                <a:extLst>
                  <a:ext uri="{FF2B5EF4-FFF2-40B4-BE49-F238E27FC236}">
                    <a16:creationId xmlns:a16="http://schemas.microsoft.com/office/drawing/2014/main" id="{8CFDACB1-C8E0-77DD-838C-6FFD29A7BFCC}"/>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94720" name="Line 68">
                <a:extLst>
                  <a:ext uri="{FF2B5EF4-FFF2-40B4-BE49-F238E27FC236}">
                    <a16:creationId xmlns:a16="http://schemas.microsoft.com/office/drawing/2014/main" id="{40332806-298A-85CA-49CD-73F5E1B40095}"/>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94721" name="Text Box 69">
              <a:extLst>
                <a:ext uri="{FF2B5EF4-FFF2-40B4-BE49-F238E27FC236}">
                  <a16:creationId xmlns:a16="http://schemas.microsoft.com/office/drawing/2014/main" id="{F5CBDDF9-4CCA-DE07-A70E-901208755CA9}"/>
                </a:ext>
              </a:extLst>
            </p:cNvPr>
            <p:cNvSpPr txBox="1">
              <a:spLocks noChangeArrowheads="1"/>
            </p:cNvSpPr>
            <p:nvPr/>
          </p:nvSpPr>
          <p:spPr bwMode="auto">
            <a:xfrm>
              <a:off x="5324309" y="3923677"/>
              <a:ext cx="641651" cy="369332"/>
            </a:xfrm>
            <a:prstGeom prst="rect">
              <a:avLst/>
            </a:prstGeom>
            <a:noFill/>
            <a:ln w="12700">
              <a:noFill/>
              <a:miter lim="800000"/>
              <a:headEnd/>
              <a:tailEnd/>
            </a:ln>
            <a:effectLst/>
          </p:spPr>
          <p:txBody>
            <a:bodyPr wrap="none">
              <a:spAutoFit/>
            </a:bodyPr>
            <a:lstStyle/>
            <a:p>
              <a:r>
                <a:rPr lang="en-US"/>
                <a:t>Valid</a:t>
              </a:r>
            </a:p>
          </p:txBody>
        </p:sp>
        <p:sp>
          <p:nvSpPr>
            <p:cNvPr id="1694722" name="Text Box 95">
              <a:extLst>
                <a:ext uri="{FF2B5EF4-FFF2-40B4-BE49-F238E27FC236}">
                  <a16:creationId xmlns:a16="http://schemas.microsoft.com/office/drawing/2014/main" id="{F8BC877D-05EF-1BA5-153E-B53784FC1253}"/>
                </a:ext>
              </a:extLst>
            </p:cNvPr>
            <p:cNvSpPr txBox="1">
              <a:spLocks noChangeArrowheads="1"/>
            </p:cNvSpPr>
            <p:nvPr/>
          </p:nvSpPr>
          <p:spPr bwMode="auto">
            <a:xfrm>
              <a:off x="4853751" y="3923677"/>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694724" name="Text Box 109">
              <a:extLst>
                <a:ext uri="{FF2B5EF4-FFF2-40B4-BE49-F238E27FC236}">
                  <a16:creationId xmlns:a16="http://schemas.microsoft.com/office/drawing/2014/main" id="{6A8B68A7-FABB-756E-D03E-20BFCB02E2BC}"/>
                </a:ext>
              </a:extLst>
            </p:cNvPr>
            <p:cNvSpPr txBox="1">
              <a:spLocks noChangeArrowheads="1"/>
            </p:cNvSpPr>
            <p:nvPr/>
          </p:nvSpPr>
          <p:spPr bwMode="auto">
            <a:xfrm>
              <a:off x="4348256" y="3923677"/>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694725" name="Text Box 110">
              <a:extLst>
                <a:ext uri="{FF2B5EF4-FFF2-40B4-BE49-F238E27FC236}">
                  <a16:creationId xmlns:a16="http://schemas.microsoft.com/office/drawing/2014/main" id="{F554AEF0-0537-DA4F-04A7-0651C19668DD}"/>
                </a:ext>
              </a:extLst>
            </p:cNvPr>
            <p:cNvSpPr txBox="1">
              <a:spLocks noChangeArrowheads="1"/>
            </p:cNvSpPr>
            <p:nvPr/>
          </p:nvSpPr>
          <p:spPr bwMode="auto">
            <a:xfrm>
              <a:off x="4518708" y="4550389"/>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0</a:t>
              </a:r>
            </a:p>
          </p:txBody>
        </p:sp>
        <p:sp>
          <p:nvSpPr>
            <p:cNvPr id="1694726" name="Text Box 111">
              <a:extLst>
                <a:ext uri="{FF2B5EF4-FFF2-40B4-BE49-F238E27FC236}">
                  <a16:creationId xmlns:a16="http://schemas.microsoft.com/office/drawing/2014/main" id="{28479070-6C56-4CC2-9040-47A9A4299F7A}"/>
                </a:ext>
              </a:extLst>
            </p:cNvPr>
            <p:cNvSpPr txBox="1">
              <a:spLocks noChangeArrowheads="1"/>
            </p:cNvSpPr>
            <p:nvPr/>
          </p:nvSpPr>
          <p:spPr bwMode="auto">
            <a:xfrm>
              <a:off x="4518708" y="4994862"/>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1</a:t>
              </a:r>
            </a:p>
          </p:txBody>
        </p:sp>
        <p:sp>
          <p:nvSpPr>
            <p:cNvPr id="1694727" name="Line 94">
              <a:extLst>
                <a:ext uri="{FF2B5EF4-FFF2-40B4-BE49-F238E27FC236}">
                  <a16:creationId xmlns:a16="http://schemas.microsoft.com/office/drawing/2014/main" id="{ED7DC6B4-9A2F-00B6-8CB3-FB476B4554AD}"/>
                </a:ext>
              </a:extLst>
            </p:cNvPr>
            <p:cNvSpPr>
              <a:spLocks noChangeShapeType="1"/>
            </p:cNvSpPr>
            <p:nvPr/>
          </p:nvSpPr>
          <p:spPr bwMode="auto">
            <a:xfrm>
              <a:off x="4943308" y="4953399"/>
              <a:ext cx="2590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1694728" name="Text Box 19">
              <a:extLst>
                <a:ext uri="{FF2B5EF4-FFF2-40B4-BE49-F238E27FC236}">
                  <a16:creationId xmlns:a16="http://schemas.microsoft.com/office/drawing/2014/main" id="{60B162A0-0CE8-8E96-4C00-A282E7D76EB8}"/>
                </a:ext>
              </a:extLst>
            </p:cNvPr>
            <p:cNvSpPr txBox="1">
              <a:spLocks noChangeArrowheads="1"/>
            </p:cNvSpPr>
            <p:nvPr/>
          </p:nvSpPr>
          <p:spPr bwMode="auto">
            <a:xfrm>
              <a:off x="5027629" y="4312843"/>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694729" name="Text Box 106">
              <a:extLst>
                <a:ext uri="{FF2B5EF4-FFF2-40B4-BE49-F238E27FC236}">
                  <a16:creationId xmlns:a16="http://schemas.microsoft.com/office/drawing/2014/main" id="{FA11C92C-0D99-5D4C-1B16-870EB9274ABB}"/>
                </a:ext>
              </a:extLst>
            </p:cNvPr>
            <p:cNvSpPr txBox="1">
              <a:spLocks noChangeArrowheads="1"/>
            </p:cNvSpPr>
            <p:nvPr/>
          </p:nvSpPr>
          <p:spPr bwMode="auto">
            <a:xfrm>
              <a:off x="5027629" y="4583603"/>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1694730" name="Text Box 107">
              <a:extLst>
                <a:ext uri="{FF2B5EF4-FFF2-40B4-BE49-F238E27FC236}">
                  <a16:creationId xmlns:a16="http://schemas.microsoft.com/office/drawing/2014/main" id="{3DCD8FB1-99B3-11C1-6F26-D216AA4B9DDA}"/>
                </a:ext>
              </a:extLst>
            </p:cNvPr>
            <p:cNvSpPr txBox="1">
              <a:spLocks noChangeArrowheads="1"/>
            </p:cNvSpPr>
            <p:nvPr/>
          </p:nvSpPr>
          <p:spPr bwMode="auto">
            <a:xfrm>
              <a:off x="5027629" y="4957701"/>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694731" name="Text Box 108">
              <a:extLst>
                <a:ext uri="{FF2B5EF4-FFF2-40B4-BE49-F238E27FC236}">
                  <a16:creationId xmlns:a16="http://schemas.microsoft.com/office/drawing/2014/main" id="{5ADD1FD9-1F70-A999-96C1-FB0820D77BA3}"/>
                </a:ext>
              </a:extLst>
            </p:cNvPr>
            <p:cNvSpPr txBox="1">
              <a:spLocks noChangeArrowheads="1"/>
            </p:cNvSpPr>
            <p:nvPr/>
          </p:nvSpPr>
          <p:spPr bwMode="auto">
            <a:xfrm>
              <a:off x="5027629" y="5230418"/>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1694732" name="Rectangle 43" descr="5%">
              <a:extLst>
                <a:ext uri="{FF2B5EF4-FFF2-40B4-BE49-F238E27FC236}">
                  <a16:creationId xmlns:a16="http://schemas.microsoft.com/office/drawing/2014/main" id="{F6948B31-6DBD-4902-5A8D-E7ACECDAD908}"/>
                </a:ext>
              </a:extLst>
            </p:cNvPr>
            <p:cNvSpPr>
              <a:spLocks noChangeArrowheads="1"/>
            </p:cNvSpPr>
            <p:nvPr/>
          </p:nvSpPr>
          <p:spPr bwMode="auto">
            <a:xfrm>
              <a:off x="6540333" y="433990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94733" name="Rectangle 61" descr="5%">
              <a:extLst>
                <a:ext uri="{FF2B5EF4-FFF2-40B4-BE49-F238E27FC236}">
                  <a16:creationId xmlns:a16="http://schemas.microsoft.com/office/drawing/2014/main" id="{1973AF38-9A8A-52C3-40A8-E118E537DEBE}"/>
                </a:ext>
              </a:extLst>
            </p:cNvPr>
            <p:cNvSpPr>
              <a:spLocks noChangeArrowheads="1"/>
            </p:cNvSpPr>
            <p:nvPr/>
          </p:nvSpPr>
          <p:spPr bwMode="auto">
            <a:xfrm>
              <a:off x="6536905" y="4655926"/>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94734" name="Rectangle 43" descr="5%">
              <a:extLst>
                <a:ext uri="{FF2B5EF4-FFF2-40B4-BE49-F238E27FC236}">
                  <a16:creationId xmlns:a16="http://schemas.microsoft.com/office/drawing/2014/main" id="{7F876D77-DC9B-B477-B4E1-48A9D38B2928}"/>
                </a:ext>
              </a:extLst>
            </p:cNvPr>
            <p:cNvSpPr>
              <a:spLocks noChangeArrowheads="1"/>
            </p:cNvSpPr>
            <p:nvPr/>
          </p:nvSpPr>
          <p:spPr bwMode="auto">
            <a:xfrm>
              <a:off x="6543508" y="495611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94735" name="Rectangle 61" descr="5%">
              <a:extLst>
                <a:ext uri="{FF2B5EF4-FFF2-40B4-BE49-F238E27FC236}">
                  <a16:creationId xmlns:a16="http://schemas.microsoft.com/office/drawing/2014/main" id="{B9C427B6-B471-C086-853C-1F3C842EBB93}"/>
                </a:ext>
              </a:extLst>
            </p:cNvPr>
            <p:cNvSpPr>
              <a:spLocks noChangeArrowheads="1"/>
            </p:cNvSpPr>
            <p:nvPr/>
          </p:nvSpPr>
          <p:spPr bwMode="auto">
            <a:xfrm>
              <a:off x="6546308" y="5255267"/>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94736" name="TextBox 1694735">
              <a:extLst>
                <a:ext uri="{FF2B5EF4-FFF2-40B4-BE49-F238E27FC236}">
                  <a16:creationId xmlns:a16="http://schemas.microsoft.com/office/drawing/2014/main" id="{3F14EFDA-DE4A-844A-DE26-1B562AC7A27B}"/>
                </a:ext>
              </a:extLst>
            </p:cNvPr>
            <p:cNvSpPr txBox="1"/>
            <p:nvPr/>
          </p:nvSpPr>
          <p:spPr>
            <a:xfrm>
              <a:off x="5896204" y="4304112"/>
              <a:ext cx="535724" cy="369332"/>
            </a:xfrm>
            <a:prstGeom prst="rect">
              <a:avLst/>
            </a:prstGeom>
            <a:noFill/>
          </p:spPr>
          <p:txBody>
            <a:bodyPr wrap="none" rtlCol="0" anchor="ctr">
              <a:spAutoFit/>
            </a:bodyPr>
            <a:lstStyle/>
            <a:p>
              <a:r>
                <a:rPr lang="en-US" dirty="0">
                  <a:solidFill>
                    <a:srgbClr val="FF0000"/>
                  </a:solidFill>
                </a:rPr>
                <a:t>010</a:t>
              </a:r>
            </a:p>
          </p:txBody>
        </p:sp>
        <p:sp>
          <p:nvSpPr>
            <p:cNvPr id="1694737" name="TextBox 1694736">
              <a:extLst>
                <a:ext uri="{FF2B5EF4-FFF2-40B4-BE49-F238E27FC236}">
                  <a16:creationId xmlns:a16="http://schemas.microsoft.com/office/drawing/2014/main" id="{D16C7F38-042F-C0E2-33D1-E750D24925A4}"/>
                </a:ext>
              </a:extLst>
            </p:cNvPr>
            <p:cNvSpPr txBox="1"/>
            <p:nvPr/>
          </p:nvSpPr>
          <p:spPr>
            <a:xfrm>
              <a:off x="5896204" y="4610147"/>
              <a:ext cx="535724" cy="369332"/>
            </a:xfrm>
            <a:prstGeom prst="rect">
              <a:avLst/>
            </a:prstGeom>
            <a:noFill/>
          </p:spPr>
          <p:txBody>
            <a:bodyPr wrap="none" rtlCol="0" anchor="ctr">
              <a:spAutoFit/>
            </a:bodyPr>
            <a:lstStyle/>
            <a:p>
              <a:r>
                <a:rPr lang="en-US" dirty="0">
                  <a:solidFill>
                    <a:srgbClr val="FF0000"/>
                  </a:solidFill>
                </a:rPr>
                <a:t>111</a:t>
              </a:r>
            </a:p>
          </p:txBody>
        </p:sp>
        <p:sp>
          <p:nvSpPr>
            <p:cNvPr id="1694738" name="TextBox 1694737">
              <a:extLst>
                <a:ext uri="{FF2B5EF4-FFF2-40B4-BE49-F238E27FC236}">
                  <a16:creationId xmlns:a16="http://schemas.microsoft.com/office/drawing/2014/main" id="{6E978C31-8F27-FDA6-584A-22B39FB29F53}"/>
                </a:ext>
              </a:extLst>
            </p:cNvPr>
            <p:cNvSpPr txBox="1"/>
            <p:nvPr/>
          </p:nvSpPr>
          <p:spPr>
            <a:xfrm>
              <a:off x="5896204" y="4923674"/>
              <a:ext cx="535724" cy="369332"/>
            </a:xfrm>
            <a:prstGeom prst="rect">
              <a:avLst/>
            </a:prstGeom>
            <a:noFill/>
          </p:spPr>
          <p:txBody>
            <a:bodyPr wrap="none" rtlCol="0">
              <a:spAutoFit/>
            </a:bodyPr>
            <a:lstStyle/>
            <a:p>
              <a:r>
                <a:rPr lang="en-US" dirty="0">
                  <a:solidFill>
                    <a:srgbClr val="FF0000"/>
                  </a:solidFill>
                </a:rPr>
                <a:t>101</a:t>
              </a:r>
            </a:p>
          </p:txBody>
        </p:sp>
        <p:sp>
          <p:nvSpPr>
            <p:cNvPr id="1694739" name="TextBox 1694738">
              <a:extLst>
                <a:ext uri="{FF2B5EF4-FFF2-40B4-BE49-F238E27FC236}">
                  <a16:creationId xmlns:a16="http://schemas.microsoft.com/office/drawing/2014/main" id="{FCFBF08A-BD49-550C-85FA-C4BD1A5B0612}"/>
                </a:ext>
              </a:extLst>
            </p:cNvPr>
            <p:cNvSpPr txBox="1"/>
            <p:nvPr/>
          </p:nvSpPr>
          <p:spPr>
            <a:xfrm>
              <a:off x="5896204" y="5211597"/>
              <a:ext cx="535724" cy="369332"/>
            </a:xfrm>
            <a:prstGeom prst="rect">
              <a:avLst/>
            </a:prstGeom>
            <a:noFill/>
          </p:spPr>
          <p:txBody>
            <a:bodyPr wrap="none" rtlCol="0">
              <a:spAutoFit/>
            </a:bodyPr>
            <a:lstStyle/>
            <a:p>
              <a:r>
                <a:rPr lang="en-US" dirty="0">
                  <a:solidFill>
                    <a:srgbClr val="FF0000"/>
                  </a:solidFill>
                </a:rPr>
                <a:t>001</a:t>
              </a:r>
            </a:p>
          </p:txBody>
        </p:sp>
        <p:sp>
          <p:nvSpPr>
            <p:cNvPr id="1694740" name="TextBox 1694739">
              <a:extLst>
                <a:ext uri="{FF2B5EF4-FFF2-40B4-BE49-F238E27FC236}">
                  <a16:creationId xmlns:a16="http://schemas.microsoft.com/office/drawing/2014/main" id="{107AD97F-1750-C13C-493E-915C43271F69}"/>
                </a:ext>
              </a:extLst>
            </p:cNvPr>
            <p:cNvSpPr txBox="1"/>
            <p:nvPr/>
          </p:nvSpPr>
          <p:spPr>
            <a:xfrm>
              <a:off x="5400508" y="4304112"/>
              <a:ext cx="301686" cy="369332"/>
            </a:xfrm>
            <a:prstGeom prst="rect">
              <a:avLst/>
            </a:prstGeom>
            <a:noFill/>
          </p:spPr>
          <p:txBody>
            <a:bodyPr wrap="none" rtlCol="0" anchor="ctr">
              <a:spAutoFit/>
            </a:bodyPr>
            <a:lstStyle/>
            <a:p>
              <a:r>
                <a:rPr lang="en-US" dirty="0"/>
                <a:t>0</a:t>
              </a:r>
            </a:p>
          </p:txBody>
        </p:sp>
        <p:sp>
          <p:nvSpPr>
            <p:cNvPr id="1694741" name="TextBox 1694740">
              <a:extLst>
                <a:ext uri="{FF2B5EF4-FFF2-40B4-BE49-F238E27FC236}">
                  <a16:creationId xmlns:a16="http://schemas.microsoft.com/office/drawing/2014/main" id="{445A5843-56E1-4B40-EEC4-7A9686F125A2}"/>
                </a:ext>
              </a:extLst>
            </p:cNvPr>
            <p:cNvSpPr txBox="1"/>
            <p:nvPr/>
          </p:nvSpPr>
          <p:spPr>
            <a:xfrm>
              <a:off x="5400508" y="4610147"/>
              <a:ext cx="301686" cy="369332"/>
            </a:xfrm>
            <a:prstGeom prst="rect">
              <a:avLst/>
            </a:prstGeom>
            <a:noFill/>
          </p:spPr>
          <p:txBody>
            <a:bodyPr wrap="none" rtlCol="0" anchor="ctr">
              <a:spAutoFit/>
            </a:bodyPr>
            <a:lstStyle/>
            <a:p>
              <a:r>
                <a:rPr lang="en-US" dirty="0"/>
                <a:t>1</a:t>
              </a:r>
            </a:p>
          </p:txBody>
        </p:sp>
        <p:sp>
          <p:nvSpPr>
            <p:cNvPr id="1694742" name="TextBox 1694741">
              <a:extLst>
                <a:ext uri="{FF2B5EF4-FFF2-40B4-BE49-F238E27FC236}">
                  <a16:creationId xmlns:a16="http://schemas.microsoft.com/office/drawing/2014/main" id="{8C9E3220-5E4B-902B-2D40-751CB494B9E8}"/>
                </a:ext>
              </a:extLst>
            </p:cNvPr>
            <p:cNvSpPr txBox="1"/>
            <p:nvPr/>
          </p:nvSpPr>
          <p:spPr>
            <a:xfrm>
              <a:off x="5400508" y="4923674"/>
              <a:ext cx="301686" cy="369332"/>
            </a:xfrm>
            <a:prstGeom prst="rect">
              <a:avLst/>
            </a:prstGeom>
            <a:noFill/>
          </p:spPr>
          <p:txBody>
            <a:bodyPr wrap="none" rtlCol="0">
              <a:spAutoFit/>
            </a:bodyPr>
            <a:lstStyle/>
            <a:p>
              <a:r>
                <a:rPr lang="en-US" dirty="0"/>
                <a:t>1</a:t>
              </a:r>
            </a:p>
          </p:txBody>
        </p:sp>
        <p:sp>
          <p:nvSpPr>
            <p:cNvPr id="1694743" name="TextBox 1694742">
              <a:extLst>
                <a:ext uri="{FF2B5EF4-FFF2-40B4-BE49-F238E27FC236}">
                  <a16:creationId xmlns:a16="http://schemas.microsoft.com/office/drawing/2014/main" id="{37DB7DDE-38D4-BEF5-8A61-34BD78AFD95F}"/>
                </a:ext>
              </a:extLst>
            </p:cNvPr>
            <p:cNvSpPr txBox="1"/>
            <p:nvPr/>
          </p:nvSpPr>
          <p:spPr>
            <a:xfrm>
              <a:off x="5400508" y="5211597"/>
              <a:ext cx="301686" cy="369332"/>
            </a:xfrm>
            <a:prstGeom prst="rect">
              <a:avLst/>
            </a:prstGeom>
            <a:noFill/>
          </p:spPr>
          <p:txBody>
            <a:bodyPr wrap="none" rtlCol="0">
              <a:spAutoFit/>
            </a:bodyPr>
            <a:lstStyle/>
            <a:p>
              <a:r>
                <a:rPr lang="en-US" dirty="0"/>
                <a:t>1</a:t>
              </a:r>
            </a:p>
          </p:txBody>
        </p:sp>
        <p:sp>
          <p:nvSpPr>
            <p:cNvPr id="1694744" name="Text Box 23">
              <a:extLst>
                <a:ext uri="{FF2B5EF4-FFF2-40B4-BE49-F238E27FC236}">
                  <a16:creationId xmlns:a16="http://schemas.microsoft.com/office/drawing/2014/main" id="{F26E51E4-FBAF-1D0B-724A-DE74D6F90F25}"/>
                </a:ext>
              </a:extLst>
            </p:cNvPr>
            <p:cNvSpPr txBox="1">
              <a:spLocks noChangeArrowheads="1"/>
            </p:cNvSpPr>
            <p:nvPr/>
          </p:nvSpPr>
          <p:spPr bwMode="auto">
            <a:xfrm>
              <a:off x="8998922" y="5661008"/>
              <a:ext cx="1756186" cy="369332"/>
            </a:xfrm>
            <a:prstGeom prst="rect">
              <a:avLst/>
            </a:prstGeom>
            <a:noFill/>
            <a:ln w="12700">
              <a:noFill/>
              <a:miter lim="800000"/>
              <a:headEnd/>
              <a:tailEnd/>
            </a:ln>
            <a:effectLst/>
          </p:spPr>
          <p:txBody>
            <a:bodyPr wrap="none">
              <a:spAutoFit/>
            </a:bodyPr>
            <a:lstStyle/>
            <a:p>
              <a:r>
                <a:rPr lang="en-US" b="1" dirty="0"/>
                <a:t>Fully Associative</a:t>
              </a:r>
            </a:p>
          </p:txBody>
        </p:sp>
      </p:grpSp>
      <p:sp>
        <p:nvSpPr>
          <p:cNvPr id="1694762" name="TextBox 1694761">
            <a:extLst>
              <a:ext uri="{FF2B5EF4-FFF2-40B4-BE49-F238E27FC236}">
                <a16:creationId xmlns:a16="http://schemas.microsoft.com/office/drawing/2014/main" id="{DB38C734-5DE0-AA7A-7D41-93B1E8C56D93}"/>
              </a:ext>
            </a:extLst>
          </p:cNvPr>
          <p:cNvSpPr txBox="1"/>
          <p:nvPr/>
        </p:nvSpPr>
        <p:spPr>
          <a:xfrm>
            <a:off x="8478389" y="5930197"/>
            <a:ext cx="259315" cy="374306"/>
          </a:xfrm>
          <a:prstGeom prst="rect">
            <a:avLst/>
          </a:prstGeom>
          <a:noFill/>
        </p:spPr>
        <p:txBody>
          <a:bodyPr wrap="none" rtlCol="0">
            <a:spAutoFit/>
          </a:bodyPr>
          <a:lstStyle/>
          <a:p>
            <a:r>
              <a:rPr lang="en-US" sz="1600" dirty="0"/>
              <a:t>5</a:t>
            </a:r>
          </a:p>
        </p:txBody>
      </p:sp>
      <p:sp>
        <p:nvSpPr>
          <p:cNvPr id="1694763" name="TextBox 1694762">
            <a:extLst>
              <a:ext uri="{FF2B5EF4-FFF2-40B4-BE49-F238E27FC236}">
                <a16:creationId xmlns:a16="http://schemas.microsoft.com/office/drawing/2014/main" id="{0C982424-D2B4-DA3E-0DFD-AB56004DF560}"/>
              </a:ext>
            </a:extLst>
          </p:cNvPr>
          <p:cNvSpPr txBox="1"/>
          <p:nvPr/>
        </p:nvSpPr>
        <p:spPr>
          <a:xfrm>
            <a:off x="8961123" y="5930197"/>
            <a:ext cx="259315" cy="338554"/>
          </a:xfrm>
          <a:prstGeom prst="rect">
            <a:avLst/>
          </a:prstGeom>
          <a:noFill/>
        </p:spPr>
        <p:txBody>
          <a:bodyPr wrap="square" rtlCol="0">
            <a:spAutoFit/>
          </a:bodyPr>
          <a:lstStyle/>
          <a:p>
            <a:r>
              <a:rPr lang="en-US" sz="1600" dirty="0"/>
              <a:t>4</a:t>
            </a:r>
          </a:p>
        </p:txBody>
      </p:sp>
      <p:graphicFrame>
        <p:nvGraphicFramePr>
          <p:cNvPr id="1694764" name="Table 1694763">
            <a:extLst>
              <a:ext uri="{FF2B5EF4-FFF2-40B4-BE49-F238E27FC236}">
                <a16:creationId xmlns:a16="http://schemas.microsoft.com/office/drawing/2014/main" id="{D03DEA06-8A46-F898-EB47-19FA075C3394}"/>
              </a:ext>
            </a:extLst>
          </p:cNvPr>
          <p:cNvGraphicFramePr>
            <a:graphicFrameLocks noGrp="1"/>
          </p:cNvGraphicFramePr>
          <p:nvPr>
            <p:extLst>
              <p:ext uri="{D42A27DB-BD31-4B8C-83A1-F6EECF244321}">
                <p14:modId xmlns:p14="http://schemas.microsoft.com/office/powerpoint/2010/main" val="4071703202"/>
              </p:ext>
            </p:extLst>
          </p:nvPr>
        </p:nvGraphicFramePr>
        <p:xfrm>
          <a:off x="8345753" y="6272107"/>
          <a:ext cx="3179151" cy="370840"/>
        </p:xfrm>
        <a:graphic>
          <a:graphicData uri="http://schemas.openxmlformats.org/drawingml/2006/table">
            <a:tbl>
              <a:tblPr firstRow="1" bandRow="1">
                <a:tableStyleId>{5940675A-B579-460E-94D1-54222C63F5DA}</a:tableStyleId>
              </a:tblPr>
              <a:tblGrid>
                <a:gridCol w="2119434">
                  <a:extLst>
                    <a:ext uri="{9D8B030D-6E8A-4147-A177-3AD203B41FA5}">
                      <a16:colId xmlns:a16="http://schemas.microsoft.com/office/drawing/2014/main" val="49254166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1694765" name="TextBox 1694764">
            <a:extLst>
              <a:ext uri="{FF2B5EF4-FFF2-40B4-BE49-F238E27FC236}">
                <a16:creationId xmlns:a16="http://schemas.microsoft.com/office/drawing/2014/main" id="{6F5BA5B8-930B-3785-D300-6C51B14BB399}"/>
              </a:ext>
            </a:extLst>
          </p:cNvPr>
          <p:cNvSpPr txBox="1"/>
          <p:nvPr/>
        </p:nvSpPr>
        <p:spPr>
          <a:xfrm>
            <a:off x="9465428" y="5935490"/>
            <a:ext cx="288862" cy="338554"/>
          </a:xfrm>
          <a:prstGeom prst="rect">
            <a:avLst/>
          </a:prstGeom>
          <a:noFill/>
        </p:spPr>
        <p:txBody>
          <a:bodyPr wrap="none" rtlCol="0">
            <a:spAutoFit/>
          </a:bodyPr>
          <a:lstStyle/>
          <a:p>
            <a:r>
              <a:rPr lang="en-US" sz="1600" dirty="0"/>
              <a:t>3</a:t>
            </a:r>
          </a:p>
        </p:txBody>
      </p:sp>
      <p:sp>
        <p:nvSpPr>
          <p:cNvPr id="1694766" name="TextBox 1694765">
            <a:extLst>
              <a:ext uri="{FF2B5EF4-FFF2-40B4-BE49-F238E27FC236}">
                <a16:creationId xmlns:a16="http://schemas.microsoft.com/office/drawing/2014/main" id="{7456A3D1-076A-7EF2-4DB2-99EA1F2E3369}"/>
              </a:ext>
            </a:extLst>
          </p:cNvPr>
          <p:cNvSpPr txBox="1"/>
          <p:nvPr/>
        </p:nvSpPr>
        <p:spPr>
          <a:xfrm>
            <a:off x="10025398" y="5930197"/>
            <a:ext cx="259315" cy="338554"/>
          </a:xfrm>
          <a:prstGeom prst="rect">
            <a:avLst/>
          </a:prstGeom>
          <a:noFill/>
        </p:spPr>
        <p:txBody>
          <a:bodyPr wrap="square" rtlCol="0">
            <a:spAutoFit/>
          </a:bodyPr>
          <a:lstStyle/>
          <a:p>
            <a:r>
              <a:rPr lang="en-US" sz="1600" dirty="0"/>
              <a:t>2</a:t>
            </a:r>
          </a:p>
        </p:txBody>
      </p:sp>
      <p:sp>
        <p:nvSpPr>
          <p:cNvPr id="1694767" name="TextBox 1694766">
            <a:extLst>
              <a:ext uri="{FF2B5EF4-FFF2-40B4-BE49-F238E27FC236}">
                <a16:creationId xmlns:a16="http://schemas.microsoft.com/office/drawing/2014/main" id="{9673485B-6884-C5E4-8937-D201F667622D}"/>
              </a:ext>
            </a:extLst>
          </p:cNvPr>
          <p:cNvSpPr txBox="1"/>
          <p:nvPr/>
        </p:nvSpPr>
        <p:spPr>
          <a:xfrm>
            <a:off x="10556470" y="5930197"/>
            <a:ext cx="288862" cy="338554"/>
          </a:xfrm>
          <a:prstGeom prst="rect">
            <a:avLst/>
          </a:prstGeom>
          <a:noFill/>
        </p:spPr>
        <p:txBody>
          <a:bodyPr wrap="none" rtlCol="0">
            <a:spAutoFit/>
          </a:bodyPr>
          <a:lstStyle/>
          <a:p>
            <a:r>
              <a:rPr lang="en-US" sz="1600" dirty="0"/>
              <a:t>1</a:t>
            </a:r>
          </a:p>
        </p:txBody>
      </p:sp>
      <p:sp>
        <p:nvSpPr>
          <p:cNvPr id="1694768" name="TextBox 1694767">
            <a:extLst>
              <a:ext uri="{FF2B5EF4-FFF2-40B4-BE49-F238E27FC236}">
                <a16:creationId xmlns:a16="http://schemas.microsoft.com/office/drawing/2014/main" id="{716351CE-204E-4C16-57EC-F5FC830FF985}"/>
              </a:ext>
            </a:extLst>
          </p:cNvPr>
          <p:cNvSpPr txBox="1"/>
          <p:nvPr/>
        </p:nvSpPr>
        <p:spPr>
          <a:xfrm>
            <a:off x="11039204" y="5930197"/>
            <a:ext cx="259315" cy="338554"/>
          </a:xfrm>
          <a:prstGeom prst="rect">
            <a:avLst/>
          </a:prstGeom>
          <a:noFill/>
        </p:spPr>
        <p:txBody>
          <a:bodyPr wrap="square" rtlCol="0">
            <a:spAutoFit/>
          </a:bodyPr>
          <a:lstStyle/>
          <a:p>
            <a:r>
              <a:rPr lang="en-US" sz="1600" dirty="0"/>
              <a:t>0</a:t>
            </a:r>
          </a:p>
        </p:txBody>
      </p:sp>
      <p:sp>
        <p:nvSpPr>
          <p:cNvPr id="1694770" name="Slide Number Placeholder 5">
            <a:extLst>
              <a:ext uri="{FF2B5EF4-FFF2-40B4-BE49-F238E27FC236}">
                <a16:creationId xmlns:a16="http://schemas.microsoft.com/office/drawing/2014/main" id="{F995A11B-5B13-D597-F009-7613DEF11AB0}"/>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26</a:t>
            </a:fld>
            <a:endParaRPr lang="en-US" dirty="0"/>
          </a:p>
        </p:txBody>
      </p:sp>
      <p:sp>
        <p:nvSpPr>
          <p:cNvPr id="1694771" name="TextBox 1694770">
            <a:extLst>
              <a:ext uri="{FF2B5EF4-FFF2-40B4-BE49-F238E27FC236}">
                <a16:creationId xmlns:a16="http://schemas.microsoft.com/office/drawing/2014/main" id="{30561E7E-A3E5-18EF-F6BD-32ACC9174867}"/>
              </a:ext>
            </a:extLst>
          </p:cNvPr>
          <p:cNvSpPr txBox="1"/>
          <p:nvPr/>
        </p:nvSpPr>
        <p:spPr>
          <a:xfrm>
            <a:off x="4890987" y="5936909"/>
            <a:ext cx="259315" cy="374306"/>
          </a:xfrm>
          <a:prstGeom prst="rect">
            <a:avLst/>
          </a:prstGeom>
          <a:noFill/>
        </p:spPr>
        <p:txBody>
          <a:bodyPr wrap="none" rtlCol="0">
            <a:spAutoFit/>
          </a:bodyPr>
          <a:lstStyle/>
          <a:p>
            <a:r>
              <a:rPr lang="en-US" sz="1600" dirty="0"/>
              <a:t>5</a:t>
            </a:r>
          </a:p>
        </p:txBody>
      </p:sp>
      <p:sp>
        <p:nvSpPr>
          <p:cNvPr id="1694772" name="TextBox 1694771">
            <a:extLst>
              <a:ext uri="{FF2B5EF4-FFF2-40B4-BE49-F238E27FC236}">
                <a16:creationId xmlns:a16="http://schemas.microsoft.com/office/drawing/2014/main" id="{8AF3713C-9D15-5DD9-5A57-8EDF49447C07}"/>
              </a:ext>
            </a:extLst>
          </p:cNvPr>
          <p:cNvSpPr txBox="1"/>
          <p:nvPr/>
        </p:nvSpPr>
        <p:spPr>
          <a:xfrm>
            <a:off x="5373721" y="5936909"/>
            <a:ext cx="259315" cy="338554"/>
          </a:xfrm>
          <a:prstGeom prst="rect">
            <a:avLst/>
          </a:prstGeom>
          <a:noFill/>
        </p:spPr>
        <p:txBody>
          <a:bodyPr wrap="square" rtlCol="0">
            <a:spAutoFit/>
          </a:bodyPr>
          <a:lstStyle/>
          <a:p>
            <a:r>
              <a:rPr lang="en-US" sz="1600" dirty="0"/>
              <a:t>4</a:t>
            </a:r>
          </a:p>
        </p:txBody>
      </p:sp>
      <p:graphicFrame>
        <p:nvGraphicFramePr>
          <p:cNvPr id="1694773" name="Table 1694772">
            <a:extLst>
              <a:ext uri="{FF2B5EF4-FFF2-40B4-BE49-F238E27FC236}">
                <a16:creationId xmlns:a16="http://schemas.microsoft.com/office/drawing/2014/main" id="{7E782137-CFE2-175B-6979-D379E194A13B}"/>
              </a:ext>
            </a:extLst>
          </p:cNvPr>
          <p:cNvGraphicFramePr>
            <a:graphicFrameLocks noGrp="1"/>
          </p:cNvGraphicFramePr>
          <p:nvPr>
            <p:extLst>
              <p:ext uri="{D42A27DB-BD31-4B8C-83A1-F6EECF244321}">
                <p14:modId xmlns:p14="http://schemas.microsoft.com/office/powerpoint/2010/main" val="93803231"/>
              </p:ext>
            </p:extLst>
          </p:nvPr>
        </p:nvGraphicFramePr>
        <p:xfrm>
          <a:off x="4758351" y="6278819"/>
          <a:ext cx="3179151" cy="370840"/>
        </p:xfrm>
        <a:graphic>
          <a:graphicData uri="http://schemas.openxmlformats.org/drawingml/2006/table">
            <a:tbl>
              <a:tblPr firstRow="1" bandRow="1">
                <a:tableStyleId>{5940675A-B579-460E-94D1-54222C63F5DA}</a:tableStyleId>
              </a:tblPr>
              <a:tblGrid>
                <a:gridCol w="1415404">
                  <a:extLst>
                    <a:ext uri="{9D8B030D-6E8A-4147-A177-3AD203B41FA5}">
                      <a16:colId xmlns:a16="http://schemas.microsoft.com/office/drawing/2014/main" val="492541661"/>
                    </a:ext>
                  </a:extLst>
                </a:gridCol>
                <a:gridCol w="704030">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1694774" name="TextBox 1694773">
            <a:extLst>
              <a:ext uri="{FF2B5EF4-FFF2-40B4-BE49-F238E27FC236}">
                <a16:creationId xmlns:a16="http://schemas.microsoft.com/office/drawing/2014/main" id="{267535E4-1382-C0DC-D671-4E58F3C70280}"/>
              </a:ext>
            </a:extLst>
          </p:cNvPr>
          <p:cNvSpPr txBox="1"/>
          <p:nvPr/>
        </p:nvSpPr>
        <p:spPr>
          <a:xfrm>
            <a:off x="5878026" y="5942202"/>
            <a:ext cx="288862" cy="338554"/>
          </a:xfrm>
          <a:prstGeom prst="rect">
            <a:avLst/>
          </a:prstGeom>
          <a:noFill/>
        </p:spPr>
        <p:txBody>
          <a:bodyPr wrap="none" rtlCol="0">
            <a:spAutoFit/>
          </a:bodyPr>
          <a:lstStyle/>
          <a:p>
            <a:r>
              <a:rPr lang="en-US" sz="1600" dirty="0"/>
              <a:t>3</a:t>
            </a:r>
          </a:p>
        </p:txBody>
      </p:sp>
      <p:sp>
        <p:nvSpPr>
          <p:cNvPr id="1694775" name="TextBox 1694774">
            <a:extLst>
              <a:ext uri="{FF2B5EF4-FFF2-40B4-BE49-F238E27FC236}">
                <a16:creationId xmlns:a16="http://schemas.microsoft.com/office/drawing/2014/main" id="{EB0C359E-5944-41EC-9C4C-DAE60AF662D0}"/>
              </a:ext>
            </a:extLst>
          </p:cNvPr>
          <p:cNvSpPr txBox="1"/>
          <p:nvPr/>
        </p:nvSpPr>
        <p:spPr>
          <a:xfrm>
            <a:off x="6437996" y="5936909"/>
            <a:ext cx="259315" cy="338554"/>
          </a:xfrm>
          <a:prstGeom prst="rect">
            <a:avLst/>
          </a:prstGeom>
          <a:noFill/>
        </p:spPr>
        <p:txBody>
          <a:bodyPr wrap="square" rtlCol="0">
            <a:spAutoFit/>
          </a:bodyPr>
          <a:lstStyle/>
          <a:p>
            <a:r>
              <a:rPr lang="en-US" sz="1600" dirty="0"/>
              <a:t>2</a:t>
            </a:r>
          </a:p>
        </p:txBody>
      </p:sp>
      <p:sp>
        <p:nvSpPr>
          <p:cNvPr id="1694776" name="TextBox 1694775">
            <a:extLst>
              <a:ext uri="{FF2B5EF4-FFF2-40B4-BE49-F238E27FC236}">
                <a16:creationId xmlns:a16="http://schemas.microsoft.com/office/drawing/2014/main" id="{BC885EDD-D8C0-9425-4A9B-B9E3F8AB0429}"/>
              </a:ext>
            </a:extLst>
          </p:cNvPr>
          <p:cNvSpPr txBox="1"/>
          <p:nvPr/>
        </p:nvSpPr>
        <p:spPr>
          <a:xfrm>
            <a:off x="6969068" y="5936909"/>
            <a:ext cx="288862" cy="338554"/>
          </a:xfrm>
          <a:prstGeom prst="rect">
            <a:avLst/>
          </a:prstGeom>
          <a:noFill/>
        </p:spPr>
        <p:txBody>
          <a:bodyPr wrap="none" rtlCol="0">
            <a:spAutoFit/>
          </a:bodyPr>
          <a:lstStyle/>
          <a:p>
            <a:r>
              <a:rPr lang="en-US" sz="1600" dirty="0"/>
              <a:t>1</a:t>
            </a:r>
          </a:p>
        </p:txBody>
      </p:sp>
      <p:sp>
        <p:nvSpPr>
          <p:cNvPr id="1694777" name="TextBox 1694776">
            <a:extLst>
              <a:ext uri="{FF2B5EF4-FFF2-40B4-BE49-F238E27FC236}">
                <a16:creationId xmlns:a16="http://schemas.microsoft.com/office/drawing/2014/main" id="{A6D17FD7-5900-F75D-68C6-AF0594767D35}"/>
              </a:ext>
            </a:extLst>
          </p:cNvPr>
          <p:cNvSpPr txBox="1"/>
          <p:nvPr/>
        </p:nvSpPr>
        <p:spPr>
          <a:xfrm>
            <a:off x="7451802" y="5936909"/>
            <a:ext cx="259315" cy="338554"/>
          </a:xfrm>
          <a:prstGeom prst="rect">
            <a:avLst/>
          </a:prstGeom>
          <a:noFill/>
        </p:spPr>
        <p:txBody>
          <a:bodyPr wrap="square" rtlCol="0">
            <a:spAutoFit/>
          </a:bodyPr>
          <a:lstStyle/>
          <a:p>
            <a:r>
              <a:rPr lang="en-US" sz="1600" dirty="0"/>
              <a:t>0</a:t>
            </a:r>
          </a:p>
        </p:txBody>
      </p:sp>
      <p:sp>
        <p:nvSpPr>
          <p:cNvPr id="1694778" name="TextBox 1694777">
            <a:extLst>
              <a:ext uri="{FF2B5EF4-FFF2-40B4-BE49-F238E27FC236}">
                <a16:creationId xmlns:a16="http://schemas.microsoft.com/office/drawing/2014/main" id="{EFC6AA0B-BCB5-9941-0E44-05FC5D4667AD}"/>
              </a:ext>
            </a:extLst>
          </p:cNvPr>
          <p:cNvSpPr txBox="1"/>
          <p:nvPr/>
        </p:nvSpPr>
        <p:spPr>
          <a:xfrm>
            <a:off x="1386513" y="5926841"/>
            <a:ext cx="259315" cy="374306"/>
          </a:xfrm>
          <a:prstGeom prst="rect">
            <a:avLst/>
          </a:prstGeom>
          <a:noFill/>
        </p:spPr>
        <p:txBody>
          <a:bodyPr wrap="none" rtlCol="0">
            <a:spAutoFit/>
          </a:bodyPr>
          <a:lstStyle/>
          <a:p>
            <a:r>
              <a:rPr lang="en-US" sz="1600" dirty="0"/>
              <a:t>5</a:t>
            </a:r>
          </a:p>
        </p:txBody>
      </p:sp>
      <p:sp>
        <p:nvSpPr>
          <p:cNvPr id="1694779" name="TextBox 1694778">
            <a:extLst>
              <a:ext uri="{FF2B5EF4-FFF2-40B4-BE49-F238E27FC236}">
                <a16:creationId xmlns:a16="http://schemas.microsoft.com/office/drawing/2014/main" id="{BA392AFB-E53D-3403-7681-E1D789CAD1F2}"/>
              </a:ext>
            </a:extLst>
          </p:cNvPr>
          <p:cNvSpPr txBox="1"/>
          <p:nvPr/>
        </p:nvSpPr>
        <p:spPr>
          <a:xfrm>
            <a:off x="1869247" y="5926841"/>
            <a:ext cx="259315" cy="338554"/>
          </a:xfrm>
          <a:prstGeom prst="rect">
            <a:avLst/>
          </a:prstGeom>
          <a:noFill/>
        </p:spPr>
        <p:txBody>
          <a:bodyPr wrap="square" rtlCol="0">
            <a:spAutoFit/>
          </a:bodyPr>
          <a:lstStyle/>
          <a:p>
            <a:r>
              <a:rPr lang="en-US" sz="1600" dirty="0"/>
              <a:t>4</a:t>
            </a:r>
          </a:p>
        </p:txBody>
      </p:sp>
      <p:graphicFrame>
        <p:nvGraphicFramePr>
          <p:cNvPr id="1694780" name="Table 1694779">
            <a:extLst>
              <a:ext uri="{FF2B5EF4-FFF2-40B4-BE49-F238E27FC236}">
                <a16:creationId xmlns:a16="http://schemas.microsoft.com/office/drawing/2014/main" id="{19402AA2-6908-3FE7-78AD-0EEB4D124833}"/>
              </a:ext>
            </a:extLst>
          </p:cNvPr>
          <p:cNvGraphicFramePr>
            <a:graphicFrameLocks noGrp="1"/>
          </p:cNvGraphicFramePr>
          <p:nvPr>
            <p:extLst>
              <p:ext uri="{D42A27DB-BD31-4B8C-83A1-F6EECF244321}">
                <p14:modId xmlns:p14="http://schemas.microsoft.com/office/powerpoint/2010/main" val="2773281192"/>
              </p:ext>
            </p:extLst>
          </p:nvPr>
        </p:nvGraphicFramePr>
        <p:xfrm>
          <a:off x="1253877" y="6268751"/>
          <a:ext cx="3179151" cy="370840"/>
        </p:xfrm>
        <a:graphic>
          <a:graphicData uri="http://schemas.openxmlformats.org/drawingml/2006/table">
            <a:tbl>
              <a:tblPr firstRow="1" bandRow="1">
                <a:tableStyleId>{5940675A-B579-460E-94D1-54222C63F5DA}</a:tableStyleId>
              </a:tblPr>
              <a:tblGrid>
                <a:gridCol w="1059717">
                  <a:extLst>
                    <a:ext uri="{9D8B030D-6E8A-4147-A177-3AD203B41FA5}">
                      <a16:colId xmlns:a16="http://schemas.microsoft.com/office/drawing/2014/main" val="492541661"/>
                    </a:ext>
                  </a:extLst>
                </a:gridCol>
                <a:gridCol w="1059717">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Set 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1694781" name="TextBox 1694780">
            <a:extLst>
              <a:ext uri="{FF2B5EF4-FFF2-40B4-BE49-F238E27FC236}">
                <a16:creationId xmlns:a16="http://schemas.microsoft.com/office/drawing/2014/main" id="{452B198B-4368-938F-4022-64B62E12DA27}"/>
              </a:ext>
            </a:extLst>
          </p:cNvPr>
          <p:cNvSpPr txBox="1"/>
          <p:nvPr/>
        </p:nvSpPr>
        <p:spPr>
          <a:xfrm>
            <a:off x="2450788" y="5926841"/>
            <a:ext cx="288862" cy="338554"/>
          </a:xfrm>
          <a:prstGeom prst="rect">
            <a:avLst/>
          </a:prstGeom>
          <a:noFill/>
        </p:spPr>
        <p:txBody>
          <a:bodyPr wrap="none" rtlCol="0">
            <a:spAutoFit/>
          </a:bodyPr>
          <a:lstStyle/>
          <a:p>
            <a:r>
              <a:rPr lang="en-US" sz="1600" dirty="0"/>
              <a:t>3</a:t>
            </a:r>
          </a:p>
        </p:txBody>
      </p:sp>
      <p:sp>
        <p:nvSpPr>
          <p:cNvPr id="1694782" name="TextBox 1694781">
            <a:extLst>
              <a:ext uri="{FF2B5EF4-FFF2-40B4-BE49-F238E27FC236}">
                <a16:creationId xmlns:a16="http://schemas.microsoft.com/office/drawing/2014/main" id="{04A1C1D2-F470-644B-6C80-DE17946A1FA4}"/>
              </a:ext>
            </a:extLst>
          </p:cNvPr>
          <p:cNvSpPr txBox="1"/>
          <p:nvPr/>
        </p:nvSpPr>
        <p:spPr>
          <a:xfrm>
            <a:off x="2933522" y="5926841"/>
            <a:ext cx="259315" cy="338554"/>
          </a:xfrm>
          <a:prstGeom prst="rect">
            <a:avLst/>
          </a:prstGeom>
          <a:noFill/>
        </p:spPr>
        <p:txBody>
          <a:bodyPr wrap="square" rtlCol="0">
            <a:spAutoFit/>
          </a:bodyPr>
          <a:lstStyle/>
          <a:p>
            <a:r>
              <a:rPr lang="en-US" sz="1600" dirty="0"/>
              <a:t>2</a:t>
            </a:r>
          </a:p>
        </p:txBody>
      </p:sp>
      <p:sp>
        <p:nvSpPr>
          <p:cNvPr id="1694783" name="TextBox 1694782">
            <a:extLst>
              <a:ext uri="{FF2B5EF4-FFF2-40B4-BE49-F238E27FC236}">
                <a16:creationId xmlns:a16="http://schemas.microsoft.com/office/drawing/2014/main" id="{AF9BD99C-2E0C-2C35-CFA7-2FA1B823F6EB}"/>
              </a:ext>
            </a:extLst>
          </p:cNvPr>
          <p:cNvSpPr txBox="1"/>
          <p:nvPr/>
        </p:nvSpPr>
        <p:spPr>
          <a:xfrm>
            <a:off x="3464594" y="5926841"/>
            <a:ext cx="288862" cy="338554"/>
          </a:xfrm>
          <a:prstGeom prst="rect">
            <a:avLst/>
          </a:prstGeom>
          <a:noFill/>
        </p:spPr>
        <p:txBody>
          <a:bodyPr wrap="none" rtlCol="0">
            <a:spAutoFit/>
          </a:bodyPr>
          <a:lstStyle/>
          <a:p>
            <a:r>
              <a:rPr lang="en-US" sz="1600" dirty="0"/>
              <a:t>1</a:t>
            </a:r>
          </a:p>
        </p:txBody>
      </p:sp>
      <p:sp>
        <p:nvSpPr>
          <p:cNvPr id="1694784" name="TextBox 1694783">
            <a:extLst>
              <a:ext uri="{FF2B5EF4-FFF2-40B4-BE49-F238E27FC236}">
                <a16:creationId xmlns:a16="http://schemas.microsoft.com/office/drawing/2014/main" id="{1E71EDEE-8843-2415-C7B8-0674EA24E9C7}"/>
              </a:ext>
            </a:extLst>
          </p:cNvPr>
          <p:cNvSpPr txBox="1"/>
          <p:nvPr/>
        </p:nvSpPr>
        <p:spPr>
          <a:xfrm>
            <a:off x="3947328" y="5926841"/>
            <a:ext cx="259315" cy="338554"/>
          </a:xfrm>
          <a:prstGeom prst="rect">
            <a:avLst/>
          </a:prstGeom>
          <a:noFill/>
        </p:spPr>
        <p:txBody>
          <a:bodyPr wrap="square" rtlCol="0">
            <a:spAutoFit/>
          </a:bodyPr>
          <a:lstStyle/>
          <a:p>
            <a:r>
              <a:rPr lang="en-US" sz="1600" dirty="0"/>
              <a:t>0</a:t>
            </a:r>
          </a:p>
        </p:txBody>
      </p:sp>
    </p:spTree>
    <p:extLst>
      <p:ext uri="{BB962C8B-B14F-4D97-AF65-F5344CB8AC3E}">
        <p14:creationId xmlns:p14="http://schemas.microsoft.com/office/powerpoint/2010/main" val="4187355634"/>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Rectangle 203"/>
          <p:cNvSpPr/>
          <p:nvPr/>
        </p:nvSpPr>
        <p:spPr>
          <a:xfrm>
            <a:off x="300654" y="4228440"/>
            <a:ext cx="11510346" cy="1753660"/>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203" name="Rectangle 202"/>
          <p:cNvSpPr/>
          <p:nvPr/>
        </p:nvSpPr>
        <p:spPr>
          <a:xfrm>
            <a:off x="3009830" y="1439432"/>
            <a:ext cx="8343970" cy="1686611"/>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23" name="Rectangle 22"/>
          <p:cNvSpPr/>
          <p:nvPr/>
        </p:nvSpPr>
        <p:spPr>
          <a:xfrm>
            <a:off x="138607" y="1447956"/>
            <a:ext cx="2803133" cy="1675502"/>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51206" name="Title 6"/>
          <p:cNvSpPr>
            <a:spLocks noGrp="1"/>
          </p:cNvSpPr>
          <p:nvPr>
            <p:ph type="title"/>
          </p:nvPr>
        </p:nvSpPr>
        <p:spPr>
          <a:xfrm>
            <a:off x="609600" y="274638"/>
            <a:ext cx="7850147" cy="1143000"/>
          </a:xfrm>
        </p:spPr>
        <p:txBody>
          <a:bodyPr>
            <a:normAutofit/>
          </a:bodyPr>
          <a:lstStyle/>
          <a:p>
            <a:pPr>
              <a:lnSpc>
                <a:spcPct val="85000"/>
              </a:lnSpc>
            </a:pPr>
            <a:r>
              <a:rPr lang="en-US" dirty="0"/>
              <a:t>4-Block Cache </a:t>
            </a:r>
            <a:r>
              <a:rPr lang="en-US" altLang="zh-CN" dirty="0"/>
              <a:t>(Valid Bit Omitted)</a:t>
            </a:r>
            <a:endParaRPr lang="en-US" dirty="0"/>
          </a:p>
        </p:txBody>
      </p:sp>
      <p:grpSp>
        <p:nvGrpSpPr>
          <p:cNvPr id="6" name="Group 3"/>
          <p:cNvGrpSpPr>
            <a:grpSpLocks/>
          </p:cNvGrpSpPr>
          <p:nvPr/>
        </p:nvGrpSpPr>
        <p:grpSpPr bwMode="auto">
          <a:xfrm>
            <a:off x="1673096" y="1828800"/>
            <a:ext cx="990600" cy="1219200"/>
            <a:chOff x="1344" y="1056"/>
            <a:chExt cx="624" cy="768"/>
          </a:xfrm>
        </p:grpSpPr>
        <p:sp>
          <p:nvSpPr>
            <p:cNvPr id="7"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8"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0"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1"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grpSp>
        <p:nvGrpSpPr>
          <p:cNvPr id="12" name="Group 36"/>
          <p:cNvGrpSpPr>
            <a:grpSpLocks/>
          </p:cNvGrpSpPr>
          <p:nvPr/>
        </p:nvGrpSpPr>
        <p:grpSpPr bwMode="auto">
          <a:xfrm>
            <a:off x="1063496" y="1828800"/>
            <a:ext cx="609600" cy="1219200"/>
            <a:chOff x="1344" y="1056"/>
            <a:chExt cx="624" cy="768"/>
          </a:xfrm>
        </p:grpSpPr>
        <p:sp>
          <p:nvSpPr>
            <p:cNvPr id="13"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4"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5"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7" name="Text Box 41"/>
          <p:cNvSpPr txBox="1">
            <a:spLocks noChangeArrowheads="1"/>
          </p:cNvSpPr>
          <p:nvPr/>
        </p:nvSpPr>
        <p:spPr bwMode="auto">
          <a:xfrm>
            <a:off x="1063497" y="140867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8" name="Text Box 42"/>
          <p:cNvSpPr txBox="1">
            <a:spLocks noChangeArrowheads="1"/>
          </p:cNvSpPr>
          <p:nvPr/>
        </p:nvSpPr>
        <p:spPr bwMode="auto">
          <a:xfrm>
            <a:off x="1825497" y="1408678"/>
            <a:ext cx="620683" cy="369332"/>
          </a:xfrm>
          <a:prstGeom prst="rect">
            <a:avLst/>
          </a:prstGeom>
          <a:noFill/>
          <a:ln w="12700">
            <a:noFill/>
            <a:miter lim="800000"/>
            <a:headEnd/>
            <a:tailEnd/>
          </a:ln>
          <a:effectLst/>
        </p:spPr>
        <p:txBody>
          <a:bodyPr wrap="none">
            <a:spAutoFit/>
          </a:bodyPr>
          <a:lstStyle/>
          <a:p>
            <a:r>
              <a:rPr lang="en-US"/>
              <a:t>Data</a:t>
            </a:r>
          </a:p>
        </p:txBody>
      </p:sp>
      <p:sp>
        <p:nvSpPr>
          <p:cNvPr id="19" name="Rectangle 44" descr="5%"/>
          <p:cNvSpPr>
            <a:spLocks noChangeArrowheads="1"/>
          </p:cNvSpPr>
          <p:nvPr/>
        </p:nvSpPr>
        <p:spPr bwMode="auto">
          <a:xfrm>
            <a:off x="1673096" y="182880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0" name="Rectangle 52" descr="5%"/>
          <p:cNvSpPr>
            <a:spLocks noChangeArrowheads="1"/>
          </p:cNvSpPr>
          <p:nvPr/>
        </p:nvSpPr>
        <p:spPr bwMode="auto">
          <a:xfrm>
            <a:off x="1673096" y="274320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21" name="Rectangle 54" descr="5%"/>
          <p:cNvSpPr>
            <a:spLocks noChangeArrowheads="1"/>
          </p:cNvSpPr>
          <p:nvPr/>
        </p:nvSpPr>
        <p:spPr bwMode="auto">
          <a:xfrm>
            <a:off x="1673096" y="213360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22" name="Rectangle 62" descr="5%"/>
          <p:cNvSpPr>
            <a:spLocks noChangeArrowheads="1"/>
          </p:cNvSpPr>
          <p:nvPr/>
        </p:nvSpPr>
        <p:spPr bwMode="auto">
          <a:xfrm>
            <a:off x="1673096" y="243840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24" name="Text Box 95"/>
          <p:cNvSpPr txBox="1">
            <a:spLocks noChangeArrowheads="1"/>
          </p:cNvSpPr>
          <p:nvPr/>
        </p:nvSpPr>
        <p:spPr bwMode="auto">
          <a:xfrm>
            <a:off x="577030" y="141763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25" name="Text Box 19"/>
          <p:cNvSpPr txBox="1">
            <a:spLocks noChangeArrowheads="1"/>
          </p:cNvSpPr>
          <p:nvPr/>
        </p:nvSpPr>
        <p:spPr bwMode="auto">
          <a:xfrm>
            <a:off x="750908" y="178697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26" name="Text Box 106"/>
          <p:cNvSpPr txBox="1">
            <a:spLocks noChangeArrowheads="1"/>
          </p:cNvSpPr>
          <p:nvPr/>
        </p:nvSpPr>
        <p:spPr bwMode="auto">
          <a:xfrm>
            <a:off x="750908" y="207756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B050"/>
                </a:solidFill>
              </a:rPr>
              <a:t>1</a:t>
            </a:r>
          </a:p>
        </p:txBody>
      </p:sp>
      <p:sp>
        <p:nvSpPr>
          <p:cNvPr id="27" name="Text Box 107"/>
          <p:cNvSpPr txBox="1">
            <a:spLocks noChangeArrowheads="1"/>
          </p:cNvSpPr>
          <p:nvPr/>
        </p:nvSpPr>
        <p:spPr bwMode="auto">
          <a:xfrm>
            <a:off x="750908" y="239657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2</a:t>
            </a:r>
          </a:p>
        </p:txBody>
      </p:sp>
      <p:sp>
        <p:nvSpPr>
          <p:cNvPr id="28" name="Text Box 108"/>
          <p:cNvSpPr txBox="1">
            <a:spLocks noChangeArrowheads="1"/>
          </p:cNvSpPr>
          <p:nvPr/>
        </p:nvSpPr>
        <p:spPr bwMode="auto">
          <a:xfrm>
            <a:off x="750908" y="2724379"/>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bg1">
                    <a:lumMod val="50000"/>
                  </a:schemeClr>
                </a:solidFill>
              </a:rPr>
              <a:t>3</a:t>
            </a:r>
          </a:p>
        </p:txBody>
      </p:sp>
      <p:grpSp>
        <p:nvGrpSpPr>
          <p:cNvPr id="50" name="Group 3"/>
          <p:cNvGrpSpPr>
            <a:grpSpLocks/>
          </p:cNvGrpSpPr>
          <p:nvPr/>
        </p:nvGrpSpPr>
        <p:grpSpPr bwMode="auto">
          <a:xfrm>
            <a:off x="4764062" y="1832697"/>
            <a:ext cx="990600" cy="1219200"/>
            <a:chOff x="1344" y="1056"/>
            <a:chExt cx="624" cy="768"/>
          </a:xfrm>
        </p:grpSpPr>
        <p:sp>
          <p:nvSpPr>
            <p:cNvPr id="51"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52"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53"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54"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grpSp>
        <p:nvGrpSpPr>
          <p:cNvPr id="55" name="Group 36"/>
          <p:cNvGrpSpPr>
            <a:grpSpLocks/>
          </p:cNvGrpSpPr>
          <p:nvPr/>
        </p:nvGrpSpPr>
        <p:grpSpPr bwMode="auto">
          <a:xfrm>
            <a:off x="3925862" y="1832697"/>
            <a:ext cx="838200" cy="1219200"/>
            <a:chOff x="1344" y="1056"/>
            <a:chExt cx="624" cy="768"/>
          </a:xfrm>
        </p:grpSpPr>
        <p:sp>
          <p:nvSpPr>
            <p:cNvPr id="56"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57"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58"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59"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60" name="Text Box 41"/>
          <p:cNvSpPr txBox="1">
            <a:spLocks noChangeArrowheads="1"/>
          </p:cNvSpPr>
          <p:nvPr/>
        </p:nvSpPr>
        <p:spPr bwMode="auto">
          <a:xfrm>
            <a:off x="4154463" y="1412575"/>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61" name="Text Box 42"/>
          <p:cNvSpPr txBox="1">
            <a:spLocks noChangeArrowheads="1"/>
          </p:cNvSpPr>
          <p:nvPr/>
        </p:nvSpPr>
        <p:spPr bwMode="auto">
          <a:xfrm>
            <a:off x="4916463" y="1412575"/>
            <a:ext cx="620683" cy="369332"/>
          </a:xfrm>
          <a:prstGeom prst="rect">
            <a:avLst/>
          </a:prstGeom>
          <a:noFill/>
          <a:ln w="12700">
            <a:noFill/>
            <a:miter lim="800000"/>
            <a:headEnd/>
            <a:tailEnd/>
          </a:ln>
          <a:effectLst/>
        </p:spPr>
        <p:txBody>
          <a:bodyPr wrap="none">
            <a:spAutoFit/>
          </a:bodyPr>
          <a:lstStyle/>
          <a:p>
            <a:r>
              <a:rPr lang="en-US"/>
              <a:t>Data</a:t>
            </a:r>
          </a:p>
        </p:txBody>
      </p:sp>
      <p:sp>
        <p:nvSpPr>
          <p:cNvPr id="68" name="Text Box 95"/>
          <p:cNvSpPr txBox="1">
            <a:spLocks noChangeArrowheads="1"/>
          </p:cNvSpPr>
          <p:nvPr/>
        </p:nvSpPr>
        <p:spPr bwMode="auto">
          <a:xfrm>
            <a:off x="3465487" y="1412575"/>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69" name="Line 94"/>
          <p:cNvSpPr>
            <a:spLocks noChangeShapeType="1"/>
          </p:cNvSpPr>
          <p:nvPr/>
        </p:nvSpPr>
        <p:spPr bwMode="auto">
          <a:xfrm flipV="1">
            <a:off x="3694087" y="2442296"/>
            <a:ext cx="2060574" cy="6259"/>
          </a:xfrm>
          <a:prstGeom prst="line">
            <a:avLst/>
          </a:prstGeom>
          <a:noFill/>
          <a:ln w="28575">
            <a:solidFill>
              <a:schemeClr val="tx1"/>
            </a:solidFill>
            <a:round/>
            <a:headEnd/>
            <a:tailEnd/>
          </a:ln>
        </p:spPr>
        <p:txBody>
          <a:bodyPr>
            <a:prstTxWarp prst="textNoShape">
              <a:avLst/>
            </a:prstTxWarp>
          </a:bodyPr>
          <a:lstStyle/>
          <a:p>
            <a:endParaRPr lang="en-US"/>
          </a:p>
        </p:txBody>
      </p:sp>
      <p:sp>
        <p:nvSpPr>
          <p:cNvPr id="70" name="Text Box 19"/>
          <p:cNvSpPr txBox="1">
            <a:spLocks noChangeArrowheads="1"/>
          </p:cNvSpPr>
          <p:nvPr/>
        </p:nvSpPr>
        <p:spPr bwMode="auto">
          <a:xfrm>
            <a:off x="3639365" y="1801741"/>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71" name="Text Box 106"/>
          <p:cNvSpPr txBox="1">
            <a:spLocks noChangeArrowheads="1"/>
          </p:cNvSpPr>
          <p:nvPr/>
        </p:nvSpPr>
        <p:spPr bwMode="auto">
          <a:xfrm>
            <a:off x="3639365" y="2072501"/>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72" name="Text Box 107"/>
          <p:cNvSpPr txBox="1">
            <a:spLocks noChangeArrowheads="1"/>
          </p:cNvSpPr>
          <p:nvPr/>
        </p:nvSpPr>
        <p:spPr bwMode="auto">
          <a:xfrm>
            <a:off x="3639365" y="2446599"/>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73" name="Text Box 108"/>
          <p:cNvSpPr txBox="1">
            <a:spLocks noChangeArrowheads="1"/>
          </p:cNvSpPr>
          <p:nvPr/>
        </p:nvSpPr>
        <p:spPr bwMode="auto">
          <a:xfrm>
            <a:off x="3639365" y="2719316"/>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74" name="Rectangle 43" descr="5%"/>
          <p:cNvSpPr>
            <a:spLocks noChangeArrowheads="1"/>
          </p:cNvSpPr>
          <p:nvPr/>
        </p:nvSpPr>
        <p:spPr bwMode="auto">
          <a:xfrm>
            <a:off x="4760887" y="1828801"/>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75" name="Rectangle 61" descr="5%"/>
          <p:cNvSpPr>
            <a:spLocks noChangeArrowheads="1"/>
          </p:cNvSpPr>
          <p:nvPr/>
        </p:nvSpPr>
        <p:spPr bwMode="auto">
          <a:xfrm>
            <a:off x="4757459" y="2144824"/>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76" name="Rectangle 43" descr="5%"/>
          <p:cNvSpPr>
            <a:spLocks noChangeArrowheads="1"/>
          </p:cNvSpPr>
          <p:nvPr/>
        </p:nvSpPr>
        <p:spPr bwMode="auto">
          <a:xfrm>
            <a:off x="4764062" y="2445011"/>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77" name="Rectangle 61" descr="5%"/>
          <p:cNvSpPr>
            <a:spLocks noChangeArrowheads="1"/>
          </p:cNvSpPr>
          <p:nvPr/>
        </p:nvSpPr>
        <p:spPr bwMode="auto">
          <a:xfrm>
            <a:off x="4766862" y="2744165"/>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83" name="Line 6"/>
          <p:cNvSpPr>
            <a:spLocks noChangeShapeType="1"/>
          </p:cNvSpPr>
          <p:nvPr/>
        </p:nvSpPr>
        <p:spPr bwMode="auto">
          <a:xfrm>
            <a:off x="8451323" y="2137496"/>
            <a:ext cx="990600" cy="0"/>
          </a:xfrm>
          <a:prstGeom prst="line">
            <a:avLst/>
          </a:prstGeom>
          <a:noFill/>
          <a:ln w="12700">
            <a:solidFill>
              <a:schemeClr val="tx1"/>
            </a:solidFill>
            <a:round/>
            <a:headEnd/>
            <a:tailEnd/>
          </a:ln>
          <a:effectLst/>
        </p:spPr>
        <p:txBody>
          <a:bodyPr wrap="none" anchor="ctr"/>
          <a:lstStyle/>
          <a:p>
            <a:endParaRPr lang="en-US"/>
          </a:p>
        </p:txBody>
      </p:sp>
      <p:sp>
        <p:nvSpPr>
          <p:cNvPr id="86" name="Rectangle 37"/>
          <p:cNvSpPr>
            <a:spLocks noChangeArrowheads="1"/>
          </p:cNvSpPr>
          <p:nvPr/>
        </p:nvSpPr>
        <p:spPr bwMode="auto">
          <a:xfrm>
            <a:off x="7613123" y="1832696"/>
            <a:ext cx="838200" cy="616927"/>
          </a:xfrm>
          <a:prstGeom prst="rect">
            <a:avLst/>
          </a:prstGeom>
          <a:noFill/>
          <a:ln w="12700">
            <a:solidFill>
              <a:schemeClr val="tx1"/>
            </a:solidFill>
            <a:miter lim="800000"/>
            <a:headEnd/>
            <a:tailEnd/>
          </a:ln>
          <a:effectLst/>
        </p:spPr>
        <p:txBody>
          <a:bodyPr wrap="none" anchor="ctr"/>
          <a:lstStyle/>
          <a:p>
            <a:endParaRPr lang="en-US"/>
          </a:p>
        </p:txBody>
      </p:sp>
      <p:sp>
        <p:nvSpPr>
          <p:cNvPr id="88" name="Line 39"/>
          <p:cNvSpPr>
            <a:spLocks noChangeShapeType="1"/>
          </p:cNvSpPr>
          <p:nvPr/>
        </p:nvSpPr>
        <p:spPr bwMode="auto">
          <a:xfrm flipV="1">
            <a:off x="7613123" y="2136739"/>
            <a:ext cx="3666024" cy="757"/>
          </a:xfrm>
          <a:prstGeom prst="line">
            <a:avLst/>
          </a:prstGeom>
          <a:noFill/>
          <a:ln w="12700">
            <a:solidFill>
              <a:schemeClr val="tx1"/>
            </a:solidFill>
            <a:round/>
            <a:headEnd/>
            <a:tailEnd/>
          </a:ln>
          <a:effectLst/>
        </p:spPr>
        <p:txBody>
          <a:bodyPr wrap="none" anchor="ctr"/>
          <a:lstStyle/>
          <a:p>
            <a:endParaRPr lang="en-US"/>
          </a:p>
        </p:txBody>
      </p:sp>
      <p:sp>
        <p:nvSpPr>
          <p:cNvPr id="90" name="Text Box 41"/>
          <p:cNvSpPr txBox="1">
            <a:spLocks noChangeArrowheads="1"/>
          </p:cNvSpPr>
          <p:nvPr/>
        </p:nvSpPr>
        <p:spPr bwMode="auto">
          <a:xfrm>
            <a:off x="7841724" y="1412574"/>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91" name="Text Box 42"/>
          <p:cNvSpPr txBox="1">
            <a:spLocks noChangeArrowheads="1"/>
          </p:cNvSpPr>
          <p:nvPr/>
        </p:nvSpPr>
        <p:spPr bwMode="auto">
          <a:xfrm>
            <a:off x="8603724" y="1412574"/>
            <a:ext cx="620683" cy="369332"/>
          </a:xfrm>
          <a:prstGeom prst="rect">
            <a:avLst/>
          </a:prstGeom>
          <a:noFill/>
          <a:ln w="12700">
            <a:noFill/>
            <a:miter lim="800000"/>
            <a:headEnd/>
            <a:tailEnd/>
          </a:ln>
          <a:effectLst/>
        </p:spPr>
        <p:txBody>
          <a:bodyPr wrap="none">
            <a:spAutoFit/>
          </a:bodyPr>
          <a:lstStyle/>
          <a:p>
            <a:r>
              <a:rPr lang="en-US" dirty="0"/>
              <a:t>Data</a:t>
            </a:r>
          </a:p>
        </p:txBody>
      </p:sp>
      <p:sp>
        <p:nvSpPr>
          <p:cNvPr id="98" name="Text Box 95"/>
          <p:cNvSpPr txBox="1">
            <a:spLocks noChangeArrowheads="1"/>
          </p:cNvSpPr>
          <p:nvPr/>
        </p:nvSpPr>
        <p:spPr bwMode="auto">
          <a:xfrm>
            <a:off x="7168099" y="1412574"/>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00" name="Text Box 19"/>
          <p:cNvSpPr txBox="1">
            <a:spLocks noChangeArrowheads="1"/>
          </p:cNvSpPr>
          <p:nvPr/>
        </p:nvSpPr>
        <p:spPr bwMode="auto">
          <a:xfrm>
            <a:off x="7341977" y="180174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01" name="Text Box 106"/>
          <p:cNvSpPr txBox="1">
            <a:spLocks noChangeArrowheads="1"/>
          </p:cNvSpPr>
          <p:nvPr/>
        </p:nvSpPr>
        <p:spPr bwMode="auto">
          <a:xfrm>
            <a:off x="7341977" y="207250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104" name="Rectangle 43" descr="5%"/>
          <p:cNvSpPr>
            <a:spLocks noChangeArrowheads="1"/>
          </p:cNvSpPr>
          <p:nvPr/>
        </p:nvSpPr>
        <p:spPr bwMode="auto">
          <a:xfrm>
            <a:off x="8453821" y="1824612"/>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05" name="Rectangle 61" descr="5%"/>
          <p:cNvSpPr>
            <a:spLocks noChangeArrowheads="1"/>
          </p:cNvSpPr>
          <p:nvPr/>
        </p:nvSpPr>
        <p:spPr bwMode="auto">
          <a:xfrm>
            <a:off x="8459747" y="2136739"/>
            <a:ext cx="1008802"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06" name="Rectangle 43" descr="5%"/>
          <p:cNvSpPr>
            <a:spLocks noChangeArrowheads="1"/>
          </p:cNvSpPr>
          <p:nvPr/>
        </p:nvSpPr>
        <p:spPr bwMode="auto">
          <a:xfrm>
            <a:off x="10288547" y="1818257"/>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07" name="Rectangle 61" descr="5%"/>
          <p:cNvSpPr>
            <a:spLocks noChangeArrowheads="1"/>
          </p:cNvSpPr>
          <p:nvPr/>
        </p:nvSpPr>
        <p:spPr bwMode="auto">
          <a:xfrm>
            <a:off x="10294242" y="2132843"/>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grpSp>
        <p:nvGrpSpPr>
          <p:cNvPr id="110" name="Group 109"/>
          <p:cNvGrpSpPr/>
          <p:nvPr/>
        </p:nvGrpSpPr>
        <p:grpSpPr>
          <a:xfrm>
            <a:off x="245537" y="4228440"/>
            <a:ext cx="3205938" cy="1753660"/>
            <a:chOff x="307495" y="507036"/>
            <a:chExt cx="3205938" cy="1753660"/>
          </a:xfrm>
        </p:grpSpPr>
        <p:sp>
          <p:nvSpPr>
            <p:cNvPr id="111" name="Rectangle 43" descr="5%"/>
            <p:cNvSpPr>
              <a:spLocks noChangeArrowheads="1"/>
            </p:cNvSpPr>
            <p:nvPr/>
          </p:nvSpPr>
          <p:spPr bwMode="auto">
            <a:xfrm>
              <a:off x="2519658" y="923262"/>
              <a:ext cx="990600" cy="1220242"/>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grpSp>
          <p:nvGrpSpPr>
            <p:cNvPr id="112" name="Group 3"/>
            <p:cNvGrpSpPr>
              <a:grpSpLocks/>
            </p:cNvGrpSpPr>
            <p:nvPr/>
          </p:nvGrpSpPr>
          <p:grpSpPr bwMode="auto">
            <a:xfrm>
              <a:off x="2522833" y="927158"/>
              <a:ext cx="990600" cy="1219200"/>
              <a:chOff x="1344" y="1056"/>
              <a:chExt cx="624" cy="768"/>
            </a:xfrm>
          </p:grpSpPr>
          <p:sp>
            <p:nvSpPr>
              <p:cNvPr id="138"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39"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40"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41"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grpSp>
          <p:nvGrpSpPr>
            <p:cNvPr id="114" name="Group 36"/>
            <p:cNvGrpSpPr>
              <a:grpSpLocks/>
            </p:cNvGrpSpPr>
            <p:nvPr/>
          </p:nvGrpSpPr>
          <p:grpSpPr bwMode="auto">
            <a:xfrm>
              <a:off x="1684633" y="927158"/>
              <a:ext cx="838200" cy="1219200"/>
              <a:chOff x="1344" y="1056"/>
              <a:chExt cx="624" cy="768"/>
            </a:xfrm>
          </p:grpSpPr>
          <p:sp>
            <p:nvSpPr>
              <p:cNvPr id="134"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35"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36"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37"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15" name="Text Box 41"/>
            <p:cNvSpPr txBox="1">
              <a:spLocks noChangeArrowheads="1"/>
            </p:cNvSpPr>
            <p:nvPr/>
          </p:nvSpPr>
          <p:spPr bwMode="auto">
            <a:xfrm>
              <a:off x="1913234" y="507036"/>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16" name="Text Box 42"/>
            <p:cNvSpPr txBox="1">
              <a:spLocks noChangeArrowheads="1"/>
            </p:cNvSpPr>
            <p:nvPr/>
          </p:nvSpPr>
          <p:spPr bwMode="auto">
            <a:xfrm>
              <a:off x="2675234" y="507036"/>
              <a:ext cx="620683" cy="369332"/>
            </a:xfrm>
            <a:prstGeom prst="rect">
              <a:avLst/>
            </a:prstGeom>
            <a:noFill/>
            <a:ln w="12700">
              <a:noFill/>
              <a:miter lim="800000"/>
              <a:headEnd/>
              <a:tailEnd/>
            </a:ln>
            <a:effectLst/>
          </p:spPr>
          <p:txBody>
            <a:bodyPr wrap="none">
              <a:spAutoFit/>
            </a:bodyPr>
            <a:lstStyle/>
            <a:p>
              <a:r>
                <a:rPr lang="en-US"/>
                <a:t>Data</a:t>
              </a:r>
            </a:p>
          </p:txBody>
        </p:sp>
        <p:grpSp>
          <p:nvGrpSpPr>
            <p:cNvPr id="117" name="Group 64"/>
            <p:cNvGrpSpPr>
              <a:grpSpLocks/>
            </p:cNvGrpSpPr>
            <p:nvPr/>
          </p:nvGrpSpPr>
          <p:grpSpPr bwMode="auto">
            <a:xfrm>
              <a:off x="1303633" y="927158"/>
              <a:ext cx="381000" cy="1219200"/>
              <a:chOff x="1344" y="1056"/>
              <a:chExt cx="624" cy="768"/>
            </a:xfrm>
          </p:grpSpPr>
          <p:sp>
            <p:nvSpPr>
              <p:cNvPr id="130"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31"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32"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33"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19" name="Text Box 95"/>
            <p:cNvSpPr txBox="1">
              <a:spLocks noChangeArrowheads="1"/>
            </p:cNvSpPr>
            <p:nvPr/>
          </p:nvSpPr>
          <p:spPr bwMode="auto">
            <a:xfrm>
              <a:off x="833076" y="507036"/>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20" name="Text Box 109"/>
            <p:cNvSpPr txBox="1">
              <a:spLocks noChangeArrowheads="1"/>
            </p:cNvSpPr>
            <p:nvPr/>
          </p:nvSpPr>
          <p:spPr bwMode="auto">
            <a:xfrm>
              <a:off x="307495" y="507036"/>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21" name="Text Box 110"/>
            <p:cNvSpPr txBox="1">
              <a:spLocks noChangeArrowheads="1"/>
            </p:cNvSpPr>
            <p:nvPr/>
          </p:nvSpPr>
          <p:spPr bwMode="auto">
            <a:xfrm>
              <a:off x="515160" y="888426"/>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22" name="Text Box 111"/>
            <p:cNvSpPr txBox="1">
              <a:spLocks noChangeArrowheads="1"/>
            </p:cNvSpPr>
            <p:nvPr/>
          </p:nvSpPr>
          <p:spPr bwMode="auto">
            <a:xfrm>
              <a:off x="515160" y="120713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123" name="Text Box 19"/>
            <p:cNvSpPr txBox="1">
              <a:spLocks noChangeArrowheads="1"/>
            </p:cNvSpPr>
            <p:nvPr/>
          </p:nvSpPr>
          <p:spPr bwMode="auto">
            <a:xfrm>
              <a:off x="968154" y="1333803"/>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24" name="Text Box 110"/>
            <p:cNvSpPr txBox="1">
              <a:spLocks noChangeArrowheads="1"/>
            </p:cNvSpPr>
            <p:nvPr/>
          </p:nvSpPr>
          <p:spPr bwMode="auto">
            <a:xfrm>
              <a:off x="520181" y="1533858"/>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2</a:t>
              </a:r>
            </a:p>
          </p:txBody>
        </p:sp>
        <p:sp>
          <p:nvSpPr>
            <p:cNvPr id="125" name="Text Box 111"/>
            <p:cNvSpPr txBox="1">
              <a:spLocks noChangeArrowheads="1"/>
            </p:cNvSpPr>
            <p:nvPr/>
          </p:nvSpPr>
          <p:spPr bwMode="auto">
            <a:xfrm>
              <a:off x="515160" y="1860586"/>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3</a:t>
              </a:r>
            </a:p>
          </p:txBody>
        </p:sp>
        <p:sp>
          <p:nvSpPr>
            <p:cNvPr id="126" name="TextBox 125"/>
            <p:cNvSpPr txBox="1"/>
            <p:nvPr/>
          </p:nvSpPr>
          <p:spPr>
            <a:xfrm>
              <a:off x="1746429" y="907365"/>
              <a:ext cx="652743" cy="369332"/>
            </a:xfrm>
            <a:prstGeom prst="rect">
              <a:avLst/>
            </a:prstGeom>
            <a:noFill/>
          </p:spPr>
          <p:txBody>
            <a:bodyPr wrap="none" rtlCol="0" anchor="ctr">
              <a:spAutoFit/>
            </a:bodyPr>
            <a:lstStyle/>
            <a:p>
              <a:r>
                <a:rPr lang="en-US" dirty="0">
                  <a:solidFill>
                    <a:srgbClr val="FF0000"/>
                  </a:solidFill>
                </a:rPr>
                <a:t>0101</a:t>
              </a:r>
            </a:p>
          </p:txBody>
        </p:sp>
        <p:sp>
          <p:nvSpPr>
            <p:cNvPr id="127" name="TextBox 126"/>
            <p:cNvSpPr txBox="1"/>
            <p:nvPr/>
          </p:nvSpPr>
          <p:spPr>
            <a:xfrm>
              <a:off x="1746429" y="1213400"/>
              <a:ext cx="652743" cy="369332"/>
            </a:xfrm>
            <a:prstGeom prst="rect">
              <a:avLst/>
            </a:prstGeom>
            <a:noFill/>
          </p:spPr>
          <p:txBody>
            <a:bodyPr wrap="none" rtlCol="0" anchor="ctr">
              <a:spAutoFit/>
            </a:bodyPr>
            <a:lstStyle/>
            <a:p>
              <a:r>
                <a:rPr lang="en-US" dirty="0">
                  <a:solidFill>
                    <a:srgbClr val="FF0000"/>
                  </a:solidFill>
                </a:rPr>
                <a:t>1110</a:t>
              </a:r>
            </a:p>
          </p:txBody>
        </p:sp>
        <p:sp>
          <p:nvSpPr>
            <p:cNvPr id="128" name="TextBox 127"/>
            <p:cNvSpPr txBox="1"/>
            <p:nvPr/>
          </p:nvSpPr>
          <p:spPr>
            <a:xfrm>
              <a:off x="1746429" y="1526927"/>
              <a:ext cx="652743" cy="369332"/>
            </a:xfrm>
            <a:prstGeom prst="rect">
              <a:avLst/>
            </a:prstGeom>
            <a:noFill/>
          </p:spPr>
          <p:txBody>
            <a:bodyPr wrap="none" rtlCol="0">
              <a:spAutoFit/>
            </a:bodyPr>
            <a:lstStyle/>
            <a:p>
              <a:r>
                <a:rPr lang="en-US" dirty="0">
                  <a:solidFill>
                    <a:srgbClr val="FF0000"/>
                  </a:solidFill>
                </a:rPr>
                <a:t>1010</a:t>
              </a:r>
            </a:p>
          </p:txBody>
        </p:sp>
        <p:sp>
          <p:nvSpPr>
            <p:cNvPr id="129" name="TextBox 128"/>
            <p:cNvSpPr txBox="1"/>
            <p:nvPr/>
          </p:nvSpPr>
          <p:spPr>
            <a:xfrm>
              <a:off x="1746429" y="1814850"/>
              <a:ext cx="652743" cy="369332"/>
            </a:xfrm>
            <a:prstGeom prst="rect">
              <a:avLst/>
            </a:prstGeom>
            <a:noFill/>
          </p:spPr>
          <p:txBody>
            <a:bodyPr wrap="none" rtlCol="0">
              <a:spAutoFit/>
            </a:bodyPr>
            <a:lstStyle/>
            <a:p>
              <a:r>
                <a:rPr lang="en-US" dirty="0">
                  <a:solidFill>
                    <a:srgbClr val="FF0000"/>
                  </a:solidFill>
                </a:rPr>
                <a:t>0011</a:t>
              </a:r>
            </a:p>
          </p:txBody>
        </p:sp>
      </p:grpSp>
      <p:sp>
        <p:nvSpPr>
          <p:cNvPr id="143" name="Rectangle 43" descr="5%"/>
          <p:cNvSpPr>
            <a:spLocks noChangeArrowheads="1"/>
          </p:cNvSpPr>
          <p:nvPr/>
        </p:nvSpPr>
        <p:spPr bwMode="auto">
          <a:xfrm>
            <a:off x="5277517" y="5149329"/>
            <a:ext cx="990600" cy="308696"/>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 name="Rectangle 37"/>
          <p:cNvSpPr>
            <a:spLocks noChangeArrowheads="1"/>
          </p:cNvSpPr>
          <p:nvPr/>
        </p:nvSpPr>
        <p:spPr bwMode="auto">
          <a:xfrm>
            <a:off x="4437211" y="5149329"/>
            <a:ext cx="838200" cy="312128"/>
          </a:xfrm>
          <a:prstGeom prst="rect">
            <a:avLst/>
          </a:prstGeom>
          <a:noFill/>
          <a:ln w="12700">
            <a:solidFill>
              <a:schemeClr val="tx1"/>
            </a:solidFill>
            <a:miter lim="800000"/>
            <a:headEnd/>
            <a:tailEnd/>
          </a:ln>
          <a:effectLst/>
        </p:spPr>
        <p:txBody>
          <a:bodyPr wrap="none" anchor="ctr"/>
          <a:lstStyle/>
          <a:p>
            <a:endParaRPr lang="en-US"/>
          </a:p>
        </p:txBody>
      </p:sp>
      <p:sp>
        <p:nvSpPr>
          <p:cNvPr id="147" name="Text Box 41"/>
          <p:cNvSpPr txBox="1">
            <a:spLocks noChangeArrowheads="1"/>
          </p:cNvSpPr>
          <p:nvPr/>
        </p:nvSpPr>
        <p:spPr bwMode="auto">
          <a:xfrm>
            <a:off x="4665812" y="4800600"/>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48" name="Text Box 42"/>
          <p:cNvSpPr txBox="1">
            <a:spLocks noChangeArrowheads="1"/>
          </p:cNvSpPr>
          <p:nvPr/>
        </p:nvSpPr>
        <p:spPr bwMode="auto">
          <a:xfrm>
            <a:off x="5427812" y="4800600"/>
            <a:ext cx="620683" cy="369332"/>
          </a:xfrm>
          <a:prstGeom prst="rect">
            <a:avLst/>
          </a:prstGeom>
          <a:noFill/>
          <a:ln w="12700">
            <a:noFill/>
            <a:miter lim="800000"/>
            <a:headEnd/>
            <a:tailEnd/>
          </a:ln>
          <a:effectLst/>
        </p:spPr>
        <p:txBody>
          <a:bodyPr wrap="none">
            <a:spAutoFit/>
          </a:bodyPr>
          <a:lstStyle/>
          <a:p>
            <a:r>
              <a:rPr lang="en-US"/>
              <a:t>Data</a:t>
            </a:r>
          </a:p>
        </p:txBody>
      </p:sp>
      <p:sp>
        <p:nvSpPr>
          <p:cNvPr id="151" name="Text Box 95"/>
          <p:cNvSpPr txBox="1">
            <a:spLocks noChangeArrowheads="1"/>
          </p:cNvSpPr>
          <p:nvPr/>
        </p:nvSpPr>
        <p:spPr bwMode="auto">
          <a:xfrm>
            <a:off x="3810000" y="5119011"/>
            <a:ext cx="651525" cy="369332"/>
          </a:xfrm>
          <a:prstGeom prst="rect">
            <a:avLst/>
          </a:prstGeom>
          <a:noFill/>
          <a:ln w="12700">
            <a:noFill/>
            <a:miter lim="800000"/>
            <a:headEnd/>
            <a:tailEnd/>
          </a:ln>
          <a:effectLst/>
        </p:spPr>
        <p:txBody>
          <a:bodyPr wrap="none">
            <a:spAutoFit/>
          </a:bodyPr>
          <a:lstStyle/>
          <a:p>
            <a:r>
              <a:rPr lang="en-US" altLang="zh-CN" dirty="0"/>
              <a:t>Set 0</a:t>
            </a:r>
            <a:endParaRPr lang="en-US" dirty="0"/>
          </a:p>
        </p:txBody>
      </p:sp>
      <p:sp>
        <p:nvSpPr>
          <p:cNvPr id="174" name="Rectangle 43" descr="5%"/>
          <p:cNvSpPr>
            <a:spLocks noChangeArrowheads="1"/>
          </p:cNvSpPr>
          <p:nvPr/>
        </p:nvSpPr>
        <p:spPr bwMode="auto">
          <a:xfrm>
            <a:off x="7102297" y="5149329"/>
            <a:ext cx="990600" cy="308696"/>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75" name="Rectangle 43" descr="5%"/>
          <p:cNvSpPr>
            <a:spLocks noChangeArrowheads="1"/>
          </p:cNvSpPr>
          <p:nvPr/>
        </p:nvSpPr>
        <p:spPr bwMode="auto">
          <a:xfrm>
            <a:off x="8939329" y="5149329"/>
            <a:ext cx="990600" cy="308696"/>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76" name="Rectangle 43" descr="5%"/>
          <p:cNvSpPr>
            <a:spLocks noChangeArrowheads="1"/>
          </p:cNvSpPr>
          <p:nvPr/>
        </p:nvSpPr>
        <p:spPr bwMode="auto">
          <a:xfrm>
            <a:off x="10770737" y="5149329"/>
            <a:ext cx="990600" cy="308696"/>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77" name="Rectangle 37"/>
          <p:cNvSpPr>
            <a:spLocks noChangeArrowheads="1"/>
          </p:cNvSpPr>
          <p:nvPr/>
        </p:nvSpPr>
        <p:spPr bwMode="auto">
          <a:xfrm>
            <a:off x="9450347" y="1828800"/>
            <a:ext cx="838200" cy="616927"/>
          </a:xfrm>
          <a:prstGeom prst="rect">
            <a:avLst/>
          </a:prstGeom>
          <a:noFill/>
          <a:ln w="12700">
            <a:solidFill>
              <a:schemeClr val="tx1"/>
            </a:solidFill>
            <a:miter lim="800000"/>
            <a:headEnd/>
            <a:tailEnd/>
          </a:ln>
          <a:effectLst/>
        </p:spPr>
        <p:txBody>
          <a:bodyPr wrap="none" anchor="ctr"/>
          <a:lstStyle/>
          <a:p>
            <a:endParaRPr lang="en-US"/>
          </a:p>
        </p:txBody>
      </p:sp>
      <p:sp>
        <p:nvSpPr>
          <p:cNvPr id="178" name="Rectangle 37"/>
          <p:cNvSpPr>
            <a:spLocks noChangeArrowheads="1"/>
          </p:cNvSpPr>
          <p:nvPr/>
        </p:nvSpPr>
        <p:spPr bwMode="auto">
          <a:xfrm>
            <a:off x="6266107" y="5149329"/>
            <a:ext cx="838200" cy="312128"/>
          </a:xfrm>
          <a:prstGeom prst="rect">
            <a:avLst/>
          </a:prstGeom>
          <a:noFill/>
          <a:ln w="12700">
            <a:solidFill>
              <a:schemeClr val="tx1"/>
            </a:solidFill>
            <a:miter lim="800000"/>
            <a:headEnd/>
            <a:tailEnd/>
          </a:ln>
          <a:effectLst/>
        </p:spPr>
        <p:txBody>
          <a:bodyPr wrap="none" anchor="ctr"/>
          <a:lstStyle/>
          <a:p>
            <a:endParaRPr lang="en-US"/>
          </a:p>
        </p:txBody>
      </p:sp>
      <p:sp>
        <p:nvSpPr>
          <p:cNvPr id="179" name="Rectangle 37"/>
          <p:cNvSpPr>
            <a:spLocks noChangeArrowheads="1"/>
          </p:cNvSpPr>
          <p:nvPr/>
        </p:nvSpPr>
        <p:spPr bwMode="auto">
          <a:xfrm>
            <a:off x="8097013" y="5149329"/>
            <a:ext cx="838200" cy="312128"/>
          </a:xfrm>
          <a:prstGeom prst="rect">
            <a:avLst/>
          </a:prstGeom>
          <a:noFill/>
          <a:ln w="12700">
            <a:solidFill>
              <a:schemeClr val="tx1"/>
            </a:solidFill>
            <a:miter lim="800000"/>
            <a:headEnd/>
            <a:tailEnd/>
          </a:ln>
          <a:effectLst/>
        </p:spPr>
        <p:txBody>
          <a:bodyPr wrap="none" anchor="ctr"/>
          <a:lstStyle/>
          <a:p>
            <a:endParaRPr lang="en-US"/>
          </a:p>
        </p:txBody>
      </p:sp>
      <p:sp>
        <p:nvSpPr>
          <p:cNvPr id="180" name="Rectangle 37"/>
          <p:cNvSpPr>
            <a:spLocks noChangeArrowheads="1"/>
          </p:cNvSpPr>
          <p:nvPr/>
        </p:nvSpPr>
        <p:spPr bwMode="auto">
          <a:xfrm>
            <a:off x="9927919" y="5149329"/>
            <a:ext cx="838200" cy="312128"/>
          </a:xfrm>
          <a:prstGeom prst="rect">
            <a:avLst/>
          </a:prstGeom>
          <a:noFill/>
          <a:ln w="12700">
            <a:solidFill>
              <a:schemeClr val="tx1"/>
            </a:solidFill>
            <a:miter lim="800000"/>
            <a:headEnd/>
            <a:tailEnd/>
          </a:ln>
          <a:effectLst/>
        </p:spPr>
        <p:txBody>
          <a:bodyPr wrap="none" anchor="ctr"/>
          <a:lstStyle/>
          <a:p>
            <a:endParaRPr lang="en-US"/>
          </a:p>
        </p:txBody>
      </p:sp>
      <p:sp>
        <p:nvSpPr>
          <p:cNvPr id="182" name="Text Box 41"/>
          <p:cNvSpPr txBox="1">
            <a:spLocks noChangeArrowheads="1"/>
          </p:cNvSpPr>
          <p:nvPr/>
        </p:nvSpPr>
        <p:spPr bwMode="auto">
          <a:xfrm>
            <a:off x="6393142" y="4800600"/>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83" name="Text Box 42"/>
          <p:cNvSpPr txBox="1">
            <a:spLocks noChangeArrowheads="1"/>
          </p:cNvSpPr>
          <p:nvPr/>
        </p:nvSpPr>
        <p:spPr bwMode="auto">
          <a:xfrm>
            <a:off x="7155142" y="4800600"/>
            <a:ext cx="620683" cy="369332"/>
          </a:xfrm>
          <a:prstGeom prst="rect">
            <a:avLst/>
          </a:prstGeom>
          <a:noFill/>
          <a:ln w="12700">
            <a:noFill/>
            <a:miter lim="800000"/>
            <a:headEnd/>
            <a:tailEnd/>
          </a:ln>
          <a:effectLst/>
        </p:spPr>
        <p:txBody>
          <a:bodyPr wrap="none">
            <a:spAutoFit/>
          </a:bodyPr>
          <a:lstStyle/>
          <a:p>
            <a:r>
              <a:rPr lang="en-US" dirty="0"/>
              <a:t>Data</a:t>
            </a:r>
          </a:p>
        </p:txBody>
      </p:sp>
      <p:sp>
        <p:nvSpPr>
          <p:cNvPr id="184" name="Text Box 41"/>
          <p:cNvSpPr txBox="1">
            <a:spLocks noChangeArrowheads="1"/>
          </p:cNvSpPr>
          <p:nvPr/>
        </p:nvSpPr>
        <p:spPr bwMode="auto">
          <a:xfrm>
            <a:off x="8252688" y="4800600"/>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85" name="Text Box 42"/>
          <p:cNvSpPr txBox="1">
            <a:spLocks noChangeArrowheads="1"/>
          </p:cNvSpPr>
          <p:nvPr/>
        </p:nvSpPr>
        <p:spPr bwMode="auto">
          <a:xfrm>
            <a:off x="9014688" y="4800600"/>
            <a:ext cx="620683" cy="369332"/>
          </a:xfrm>
          <a:prstGeom prst="rect">
            <a:avLst/>
          </a:prstGeom>
          <a:noFill/>
          <a:ln w="12700">
            <a:noFill/>
            <a:miter lim="800000"/>
            <a:headEnd/>
            <a:tailEnd/>
          </a:ln>
          <a:effectLst/>
        </p:spPr>
        <p:txBody>
          <a:bodyPr wrap="none">
            <a:spAutoFit/>
          </a:bodyPr>
          <a:lstStyle/>
          <a:p>
            <a:r>
              <a:rPr lang="en-US" dirty="0"/>
              <a:t>Data</a:t>
            </a:r>
          </a:p>
        </p:txBody>
      </p:sp>
      <p:sp>
        <p:nvSpPr>
          <p:cNvPr id="186" name="Text Box 41"/>
          <p:cNvSpPr txBox="1">
            <a:spLocks noChangeArrowheads="1"/>
          </p:cNvSpPr>
          <p:nvPr/>
        </p:nvSpPr>
        <p:spPr bwMode="auto">
          <a:xfrm>
            <a:off x="10209372" y="4800600"/>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87" name="Text Box 42"/>
          <p:cNvSpPr txBox="1">
            <a:spLocks noChangeArrowheads="1"/>
          </p:cNvSpPr>
          <p:nvPr/>
        </p:nvSpPr>
        <p:spPr bwMode="auto">
          <a:xfrm>
            <a:off x="10971372" y="4800600"/>
            <a:ext cx="620683" cy="369332"/>
          </a:xfrm>
          <a:prstGeom prst="rect">
            <a:avLst/>
          </a:prstGeom>
          <a:noFill/>
          <a:ln w="12700">
            <a:noFill/>
            <a:miter lim="800000"/>
            <a:headEnd/>
            <a:tailEnd/>
          </a:ln>
          <a:effectLst/>
        </p:spPr>
        <p:txBody>
          <a:bodyPr wrap="none">
            <a:spAutoFit/>
          </a:bodyPr>
          <a:lstStyle/>
          <a:p>
            <a:r>
              <a:rPr lang="en-US"/>
              <a:t>Data</a:t>
            </a:r>
          </a:p>
        </p:txBody>
      </p:sp>
      <p:sp>
        <p:nvSpPr>
          <p:cNvPr id="188" name="Text Box 109"/>
          <p:cNvSpPr txBox="1">
            <a:spLocks noChangeArrowheads="1"/>
          </p:cNvSpPr>
          <p:nvPr/>
        </p:nvSpPr>
        <p:spPr bwMode="auto">
          <a:xfrm>
            <a:off x="4857455" y="5442692"/>
            <a:ext cx="762260"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 0</a:t>
            </a:r>
          </a:p>
        </p:txBody>
      </p:sp>
      <p:sp>
        <p:nvSpPr>
          <p:cNvPr id="189" name="Text Box 109"/>
          <p:cNvSpPr txBox="1">
            <a:spLocks noChangeArrowheads="1"/>
          </p:cNvSpPr>
          <p:nvPr/>
        </p:nvSpPr>
        <p:spPr bwMode="auto">
          <a:xfrm>
            <a:off x="6745187" y="5442692"/>
            <a:ext cx="762260"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 1</a:t>
            </a:r>
          </a:p>
        </p:txBody>
      </p:sp>
      <p:sp>
        <p:nvSpPr>
          <p:cNvPr id="190" name="Text Box 109"/>
          <p:cNvSpPr txBox="1">
            <a:spLocks noChangeArrowheads="1"/>
          </p:cNvSpPr>
          <p:nvPr/>
        </p:nvSpPr>
        <p:spPr bwMode="auto">
          <a:xfrm>
            <a:off x="8628521" y="5442692"/>
            <a:ext cx="762260"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 2</a:t>
            </a:r>
          </a:p>
        </p:txBody>
      </p:sp>
      <p:sp>
        <p:nvSpPr>
          <p:cNvPr id="191" name="Text Box 109"/>
          <p:cNvSpPr txBox="1">
            <a:spLocks noChangeArrowheads="1"/>
          </p:cNvSpPr>
          <p:nvPr/>
        </p:nvSpPr>
        <p:spPr bwMode="auto">
          <a:xfrm>
            <a:off x="10419659" y="5442692"/>
            <a:ext cx="762260"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 3</a:t>
            </a:r>
          </a:p>
        </p:txBody>
      </p:sp>
      <p:sp>
        <p:nvSpPr>
          <p:cNvPr id="192" name="Text Box 41"/>
          <p:cNvSpPr txBox="1">
            <a:spLocks noChangeArrowheads="1"/>
          </p:cNvSpPr>
          <p:nvPr/>
        </p:nvSpPr>
        <p:spPr bwMode="auto">
          <a:xfrm>
            <a:off x="9605892" y="1421534"/>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93" name="Text Box 42"/>
          <p:cNvSpPr txBox="1">
            <a:spLocks noChangeArrowheads="1"/>
          </p:cNvSpPr>
          <p:nvPr/>
        </p:nvSpPr>
        <p:spPr bwMode="auto">
          <a:xfrm>
            <a:off x="10367892" y="1421534"/>
            <a:ext cx="620683" cy="369332"/>
          </a:xfrm>
          <a:prstGeom prst="rect">
            <a:avLst/>
          </a:prstGeom>
          <a:noFill/>
          <a:ln w="12700">
            <a:noFill/>
            <a:miter lim="800000"/>
            <a:headEnd/>
            <a:tailEnd/>
          </a:ln>
          <a:effectLst/>
        </p:spPr>
        <p:txBody>
          <a:bodyPr wrap="none">
            <a:spAutoFit/>
          </a:bodyPr>
          <a:lstStyle/>
          <a:p>
            <a:r>
              <a:rPr lang="en-US" dirty="0"/>
              <a:t>Data</a:t>
            </a:r>
          </a:p>
        </p:txBody>
      </p:sp>
      <p:sp>
        <p:nvSpPr>
          <p:cNvPr id="2" name="Right Arrow 1"/>
          <p:cNvSpPr/>
          <p:nvPr/>
        </p:nvSpPr>
        <p:spPr>
          <a:xfrm>
            <a:off x="5999756" y="2187304"/>
            <a:ext cx="838295" cy="48463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dirty="0"/>
          </a:p>
        </p:txBody>
      </p:sp>
      <p:sp>
        <p:nvSpPr>
          <p:cNvPr id="3" name="Rectangle 2"/>
          <p:cNvSpPr/>
          <p:nvPr/>
        </p:nvSpPr>
        <p:spPr>
          <a:xfrm>
            <a:off x="5905165" y="1911504"/>
            <a:ext cx="892424" cy="369332"/>
          </a:xfrm>
          <a:prstGeom prst="rect">
            <a:avLst/>
          </a:prstGeom>
        </p:spPr>
        <p:txBody>
          <a:bodyPr wrap="none">
            <a:spAutoFit/>
          </a:bodyPr>
          <a:lstStyle/>
          <a:p>
            <a:r>
              <a:rPr lang="en-US" dirty="0"/>
              <a:t>Redraw</a:t>
            </a:r>
          </a:p>
        </p:txBody>
      </p:sp>
      <p:sp>
        <p:nvSpPr>
          <p:cNvPr id="195" name="Right Arrow 194"/>
          <p:cNvSpPr/>
          <p:nvPr/>
        </p:nvSpPr>
        <p:spPr>
          <a:xfrm>
            <a:off x="3591333" y="4687677"/>
            <a:ext cx="838295" cy="48463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dirty="0"/>
          </a:p>
        </p:txBody>
      </p:sp>
      <p:sp>
        <p:nvSpPr>
          <p:cNvPr id="196" name="Rectangle 195"/>
          <p:cNvSpPr/>
          <p:nvPr/>
        </p:nvSpPr>
        <p:spPr>
          <a:xfrm>
            <a:off x="3496742" y="4411877"/>
            <a:ext cx="892424" cy="369332"/>
          </a:xfrm>
          <a:prstGeom prst="rect">
            <a:avLst/>
          </a:prstGeom>
        </p:spPr>
        <p:txBody>
          <a:bodyPr wrap="none">
            <a:spAutoFit/>
          </a:bodyPr>
          <a:lstStyle/>
          <a:p>
            <a:r>
              <a:rPr lang="en-US" dirty="0"/>
              <a:t>Redraw</a:t>
            </a:r>
          </a:p>
        </p:txBody>
      </p:sp>
      <p:sp>
        <p:nvSpPr>
          <p:cNvPr id="197" name="Text Box 109"/>
          <p:cNvSpPr txBox="1">
            <a:spLocks noChangeArrowheads="1"/>
          </p:cNvSpPr>
          <p:nvPr/>
        </p:nvSpPr>
        <p:spPr bwMode="auto">
          <a:xfrm>
            <a:off x="8214149" y="2439385"/>
            <a:ext cx="762260"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 0</a:t>
            </a:r>
          </a:p>
        </p:txBody>
      </p:sp>
      <p:sp>
        <p:nvSpPr>
          <p:cNvPr id="198" name="Text Box 109"/>
          <p:cNvSpPr txBox="1">
            <a:spLocks noChangeArrowheads="1"/>
          </p:cNvSpPr>
          <p:nvPr/>
        </p:nvSpPr>
        <p:spPr bwMode="auto">
          <a:xfrm>
            <a:off x="9942487" y="2433752"/>
            <a:ext cx="762260"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 1</a:t>
            </a:r>
          </a:p>
        </p:txBody>
      </p:sp>
      <p:sp>
        <p:nvSpPr>
          <p:cNvPr id="4" name="TextBox 3"/>
          <p:cNvSpPr txBox="1"/>
          <p:nvPr/>
        </p:nvSpPr>
        <p:spPr>
          <a:xfrm>
            <a:off x="1231672" y="1122402"/>
            <a:ext cx="1629613" cy="369332"/>
          </a:xfrm>
          <a:prstGeom prst="rect">
            <a:avLst/>
          </a:prstGeom>
          <a:noFill/>
        </p:spPr>
        <p:txBody>
          <a:bodyPr wrap="none" rtlCol="0">
            <a:spAutoFit/>
          </a:bodyPr>
          <a:lstStyle/>
          <a:p>
            <a:r>
              <a:rPr lang="en-US" b="1" dirty="0"/>
              <a:t>Direct-Mapped</a:t>
            </a:r>
          </a:p>
        </p:txBody>
      </p:sp>
      <p:sp>
        <p:nvSpPr>
          <p:cNvPr id="200" name="TextBox 199"/>
          <p:cNvSpPr txBox="1"/>
          <p:nvPr/>
        </p:nvSpPr>
        <p:spPr>
          <a:xfrm>
            <a:off x="5794148" y="1122402"/>
            <a:ext cx="2236831" cy="369332"/>
          </a:xfrm>
          <a:prstGeom prst="rect">
            <a:avLst/>
          </a:prstGeom>
          <a:noFill/>
        </p:spPr>
        <p:txBody>
          <a:bodyPr wrap="none" rtlCol="0">
            <a:spAutoFit/>
          </a:bodyPr>
          <a:lstStyle/>
          <a:p>
            <a:r>
              <a:rPr lang="en-US" b="1" dirty="0"/>
              <a:t>2-way Set Associative</a:t>
            </a:r>
          </a:p>
        </p:txBody>
      </p:sp>
      <p:sp>
        <p:nvSpPr>
          <p:cNvPr id="201" name="TextBox 200"/>
          <p:cNvSpPr txBox="1"/>
          <p:nvPr/>
        </p:nvSpPr>
        <p:spPr>
          <a:xfrm>
            <a:off x="4094816" y="3893885"/>
            <a:ext cx="4119333" cy="369332"/>
          </a:xfrm>
          <a:prstGeom prst="rect">
            <a:avLst/>
          </a:prstGeom>
          <a:noFill/>
        </p:spPr>
        <p:txBody>
          <a:bodyPr wrap="none" rtlCol="0">
            <a:spAutoFit/>
          </a:bodyPr>
          <a:lstStyle/>
          <a:p>
            <a:r>
              <a:rPr lang="en-US" b="1" dirty="0"/>
              <a:t>Fully Associative (4-way Set Associative)</a:t>
            </a:r>
          </a:p>
        </p:txBody>
      </p:sp>
      <p:sp>
        <p:nvSpPr>
          <p:cNvPr id="205" name="Rectangle 204"/>
          <p:cNvSpPr/>
          <p:nvPr/>
        </p:nvSpPr>
        <p:spPr>
          <a:xfrm>
            <a:off x="5562600" y="3369288"/>
            <a:ext cx="4381555" cy="33404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grpSp>
        <p:nvGrpSpPr>
          <p:cNvPr id="206" name="Group 23"/>
          <p:cNvGrpSpPr/>
          <p:nvPr/>
        </p:nvGrpSpPr>
        <p:grpSpPr>
          <a:xfrm>
            <a:off x="5562601" y="3108171"/>
            <a:ext cx="4447323" cy="347478"/>
            <a:chOff x="1447800" y="1473200"/>
            <a:chExt cx="6329300" cy="494520"/>
          </a:xfrm>
        </p:grpSpPr>
        <p:sp>
          <p:nvSpPr>
            <p:cNvPr id="207" name="TextBox 206"/>
            <p:cNvSpPr txBox="1"/>
            <p:nvPr/>
          </p:nvSpPr>
          <p:spPr>
            <a:xfrm>
              <a:off x="7366000" y="1473200"/>
              <a:ext cx="411100" cy="481821"/>
            </a:xfrm>
            <a:prstGeom prst="rect">
              <a:avLst/>
            </a:prstGeom>
            <a:noFill/>
          </p:spPr>
          <p:txBody>
            <a:bodyPr wrap="none" rtlCol="0">
              <a:spAutoFit/>
            </a:bodyPr>
            <a:lstStyle/>
            <a:p>
              <a:r>
                <a:rPr lang="en-US" sz="1600" dirty="0"/>
                <a:t>0</a:t>
              </a:r>
            </a:p>
          </p:txBody>
        </p:sp>
        <p:sp>
          <p:nvSpPr>
            <p:cNvPr id="208" name="TextBox 207"/>
            <p:cNvSpPr txBox="1"/>
            <p:nvPr/>
          </p:nvSpPr>
          <p:spPr>
            <a:xfrm>
              <a:off x="1447800" y="1485900"/>
              <a:ext cx="411100" cy="481820"/>
            </a:xfrm>
            <a:prstGeom prst="rect">
              <a:avLst/>
            </a:prstGeom>
            <a:noFill/>
          </p:spPr>
          <p:txBody>
            <a:bodyPr wrap="none" rtlCol="0">
              <a:spAutoFit/>
            </a:bodyPr>
            <a:lstStyle/>
            <a:p>
              <a:r>
                <a:rPr lang="en-US" sz="1600" dirty="0"/>
                <a:t>5</a:t>
              </a:r>
            </a:p>
          </p:txBody>
        </p:sp>
      </p:grpSp>
      <p:cxnSp>
        <p:nvCxnSpPr>
          <p:cNvPr id="209" name="Straight Connector 208"/>
          <p:cNvCxnSpPr/>
          <p:nvPr/>
        </p:nvCxnSpPr>
        <p:spPr>
          <a:xfrm>
            <a:off x="8524723" y="3364868"/>
            <a:ext cx="0" cy="33846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10" name="TextBox 209"/>
          <p:cNvSpPr txBox="1"/>
          <p:nvPr/>
        </p:nvSpPr>
        <p:spPr>
          <a:xfrm>
            <a:off x="8533297" y="3108171"/>
            <a:ext cx="288862" cy="338554"/>
          </a:xfrm>
          <a:prstGeom prst="rect">
            <a:avLst/>
          </a:prstGeom>
          <a:noFill/>
        </p:spPr>
        <p:txBody>
          <a:bodyPr wrap="none" rtlCol="0">
            <a:spAutoFit/>
          </a:bodyPr>
          <a:lstStyle/>
          <a:p>
            <a:r>
              <a:rPr lang="en-US" sz="1600" dirty="0"/>
              <a:t>1</a:t>
            </a:r>
          </a:p>
        </p:txBody>
      </p:sp>
      <p:sp>
        <p:nvSpPr>
          <p:cNvPr id="211" name="TextBox 210"/>
          <p:cNvSpPr txBox="1"/>
          <p:nvPr/>
        </p:nvSpPr>
        <p:spPr>
          <a:xfrm>
            <a:off x="7956919" y="3108171"/>
            <a:ext cx="288862" cy="338554"/>
          </a:xfrm>
          <a:prstGeom prst="rect">
            <a:avLst/>
          </a:prstGeom>
          <a:noFill/>
        </p:spPr>
        <p:txBody>
          <a:bodyPr wrap="none" rtlCol="0">
            <a:spAutoFit/>
          </a:bodyPr>
          <a:lstStyle/>
          <a:p>
            <a:r>
              <a:rPr lang="en-US" sz="1600" dirty="0"/>
              <a:t>2</a:t>
            </a:r>
          </a:p>
        </p:txBody>
      </p:sp>
      <p:cxnSp>
        <p:nvCxnSpPr>
          <p:cNvPr id="212" name="Straight Connector 211"/>
          <p:cNvCxnSpPr/>
          <p:nvPr/>
        </p:nvCxnSpPr>
        <p:spPr>
          <a:xfrm>
            <a:off x="7636181" y="3373792"/>
            <a:ext cx="0" cy="32953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13" name="TextBox 212"/>
          <p:cNvSpPr txBox="1"/>
          <p:nvPr/>
        </p:nvSpPr>
        <p:spPr>
          <a:xfrm>
            <a:off x="7331381" y="3108171"/>
            <a:ext cx="288862" cy="338554"/>
          </a:xfrm>
          <a:prstGeom prst="rect">
            <a:avLst/>
          </a:prstGeom>
          <a:noFill/>
        </p:spPr>
        <p:txBody>
          <a:bodyPr wrap="none" rtlCol="0">
            <a:spAutoFit/>
          </a:bodyPr>
          <a:lstStyle/>
          <a:p>
            <a:r>
              <a:rPr lang="en-US" sz="1600" dirty="0"/>
              <a:t>3</a:t>
            </a:r>
          </a:p>
        </p:txBody>
      </p:sp>
      <p:sp>
        <p:nvSpPr>
          <p:cNvPr id="214" name="TextBox 213"/>
          <p:cNvSpPr txBox="1"/>
          <p:nvPr/>
        </p:nvSpPr>
        <p:spPr>
          <a:xfrm>
            <a:off x="8617274" y="3364468"/>
            <a:ext cx="752194" cy="369332"/>
          </a:xfrm>
          <a:prstGeom prst="rect">
            <a:avLst/>
          </a:prstGeom>
          <a:noFill/>
        </p:spPr>
        <p:txBody>
          <a:bodyPr wrap="none" rtlCol="0">
            <a:spAutoFit/>
          </a:bodyPr>
          <a:lstStyle/>
          <a:p>
            <a:r>
              <a:rPr lang="en-US" i="1" dirty="0">
                <a:solidFill>
                  <a:srgbClr val="0000FF"/>
                </a:solidFill>
              </a:rPr>
              <a:t>Offset</a:t>
            </a:r>
            <a:endParaRPr lang="en-US" i="1" dirty="0"/>
          </a:p>
        </p:txBody>
      </p:sp>
      <p:sp>
        <p:nvSpPr>
          <p:cNvPr id="215" name="TextBox 214"/>
          <p:cNvSpPr txBox="1"/>
          <p:nvPr/>
        </p:nvSpPr>
        <p:spPr>
          <a:xfrm>
            <a:off x="6039062" y="3364468"/>
            <a:ext cx="514500" cy="369332"/>
          </a:xfrm>
          <a:prstGeom prst="rect">
            <a:avLst/>
          </a:prstGeom>
          <a:noFill/>
        </p:spPr>
        <p:txBody>
          <a:bodyPr wrap="none" rtlCol="0">
            <a:spAutoFit/>
          </a:bodyPr>
          <a:lstStyle/>
          <a:p>
            <a:r>
              <a:rPr lang="en-US" i="1" dirty="0">
                <a:solidFill>
                  <a:srgbClr val="0000FF"/>
                </a:solidFill>
              </a:rPr>
              <a:t>Tag</a:t>
            </a:r>
            <a:endParaRPr lang="en-US" sz="2000" i="1" dirty="0">
              <a:solidFill>
                <a:srgbClr val="0000FF"/>
              </a:solidFill>
            </a:endParaRPr>
          </a:p>
        </p:txBody>
      </p:sp>
      <p:sp>
        <p:nvSpPr>
          <p:cNvPr id="216" name="TextBox 215"/>
          <p:cNvSpPr txBox="1"/>
          <p:nvPr/>
        </p:nvSpPr>
        <p:spPr>
          <a:xfrm>
            <a:off x="7563062" y="3364468"/>
            <a:ext cx="1028295" cy="369332"/>
          </a:xfrm>
          <a:prstGeom prst="rect">
            <a:avLst/>
          </a:prstGeom>
          <a:noFill/>
        </p:spPr>
        <p:txBody>
          <a:bodyPr wrap="none" rtlCol="0">
            <a:spAutoFit/>
          </a:bodyPr>
          <a:lstStyle/>
          <a:p>
            <a:r>
              <a:rPr lang="en-US" i="1" dirty="0">
                <a:solidFill>
                  <a:srgbClr val="0000FF"/>
                </a:solidFill>
              </a:rPr>
              <a:t>Set Index</a:t>
            </a:r>
          </a:p>
        </p:txBody>
      </p:sp>
      <p:grpSp>
        <p:nvGrpSpPr>
          <p:cNvPr id="217" name="Group 216"/>
          <p:cNvGrpSpPr/>
          <p:nvPr/>
        </p:nvGrpSpPr>
        <p:grpSpPr>
          <a:xfrm>
            <a:off x="159297" y="3108171"/>
            <a:ext cx="4447324" cy="625629"/>
            <a:chOff x="32819" y="805566"/>
            <a:chExt cx="6329301" cy="890378"/>
          </a:xfrm>
        </p:grpSpPr>
        <p:sp>
          <p:nvSpPr>
            <p:cNvPr id="218" name="Rectangle 217"/>
            <p:cNvSpPr/>
            <p:nvPr/>
          </p:nvSpPr>
          <p:spPr>
            <a:xfrm>
              <a:off x="32819" y="1177180"/>
              <a:ext cx="6235700" cy="475396"/>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grpSp>
          <p:nvGrpSpPr>
            <p:cNvPr id="219" name="Group 23"/>
            <p:cNvGrpSpPr/>
            <p:nvPr/>
          </p:nvGrpSpPr>
          <p:grpSpPr>
            <a:xfrm>
              <a:off x="32820" y="805566"/>
              <a:ext cx="6329300" cy="494520"/>
              <a:chOff x="1447800" y="1473200"/>
              <a:chExt cx="6329300" cy="494520"/>
            </a:xfrm>
          </p:grpSpPr>
          <p:sp>
            <p:nvSpPr>
              <p:cNvPr id="229" name="TextBox 228"/>
              <p:cNvSpPr txBox="1"/>
              <p:nvPr/>
            </p:nvSpPr>
            <p:spPr>
              <a:xfrm>
                <a:off x="7366000" y="1473200"/>
                <a:ext cx="411100" cy="481821"/>
              </a:xfrm>
              <a:prstGeom prst="rect">
                <a:avLst/>
              </a:prstGeom>
              <a:noFill/>
            </p:spPr>
            <p:txBody>
              <a:bodyPr wrap="none" rtlCol="0">
                <a:spAutoFit/>
              </a:bodyPr>
              <a:lstStyle/>
              <a:p>
                <a:r>
                  <a:rPr lang="en-US" sz="1600" dirty="0"/>
                  <a:t>0</a:t>
                </a:r>
              </a:p>
            </p:txBody>
          </p:sp>
          <p:sp>
            <p:nvSpPr>
              <p:cNvPr id="230" name="TextBox 229"/>
              <p:cNvSpPr txBox="1"/>
              <p:nvPr/>
            </p:nvSpPr>
            <p:spPr>
              <a:xfrm>
                <a:off x="1447800" y="1485900"/>
                <a:ext cx="411100" cy="481820"/>
              </a:xfrm>
              <a:prstGeom prst="rect">
                <a:avLst/>
              </a:prstGeom>
              <a:noFill/>
            </p:spPr>
            <p:txBody>
              <a:bodyPr wrap="none" rtlCol="0">
                <a:spAutoFit/>
              </a:bodyPr>
              <a:lstStyle/>
              <a:p>
                <a:r>
                  <a:rPr lang="en-US" sz="1600" dirty="0"/>
                  <a:t>5</a:t>
                </a:r>
              </a:p>
            </p:txBody>
          </p:sp>
        </p:grpSp>
        <p:cxnSp>
          <p:nvCxnSpPr>
            <p:cNvPr id="220" name="Straight Connector 219"/>
            <p:cNvCxnSpPr/>
            <p:nvPr/>
          </p:nvCxnSpPr>
          <p:spPr>
            <a:xfrm>
              <a:off x="4248426" y="1170890"/>
              <a:ext cx="0" cy="4816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21" name="TextBox 220"/>
            <p:cNvSpPr txBox="1"/>
            <p:nvPr/>
          </p:nvSpPr>
          <p:spPr>
            <a:xfrm>
              <a:off x="4260628" y="805566"/>
              <a:ext cx="411100" cy="481820"/>
            </a:xfrm>
            <a:prstGeom prst="rect">
              <a:avLst/>
            </a:prstGeom>
            <a:noFill/>
          </p:spPr>
          <p:txBody>
            <a:bodyPr wrap="none" rtlCol="0">
              <a:spAutoFit/>
            </a:bodyPr>
            <a:lstStyle/>
            <a:p>
              <a:r>
                <a:rPr lang="en-US" sz="1600" dirty="0"/>
                <a:t>1</a:t>
              </a:r>
            </a:p>
          </p:txBody>
        </p:sp>
        <p:sp>
          <p:nvSpPr>
            <p:cNvPr id="222" name="TextBox 221"/>
            <p:cNvSpPr txBox="1"/>
            <p:nvPr/>
          </p:nvSpPr>
          <p:spPr>
            <a:xfrm>
              <a:off x="4375757" y="1170321"/>
              <a:ext cx="1070500" cy="525623"/>
            </a:xfrm>
            <a:prstGeom prst="rect">
              <a:avLst/>
            </a:prstGeom>
            <a:noFill/>
          </p:spPr>
          <p:txBody>
            <a:bodyPr wrap="none" rtlCol="0">
              <a:spAutoFit/>
            </a:bodyPr>
            <a:lstStyle/>
            <a:p>
              <a:r>
                <a:rPr lang="en-US" i="1" dirty="0">
                  <a:solidFill>
                    <a:srgbClr val="0000FF"/>
                  </a:solidFill>
                </a:rPr>
                <a:t>Offset</a:t>
              </a:r>
              <a:endParaRPr lang="en-US" i="1" dirty="0"/>
            </a:p>
          </p:txBody>
        </p:sp>
        <p:sp>
          <p:nvSpPr>
            <p:cNvPr id="223" name="TextBox 222"/>
            <p:cNvSpPr txBox="1"/>
            <p:nvPr/>
          </p:nvSpPr>
          <p:spPr>
            <a:xfrm>
              <a:off x="3905026" y="805566"/>
              <a:ext cx="411100" cy="481820"/>
            </a:xfrm>
            <a:prstGeom prst="rect">
              <a:avLst/>
            </a:prstGeom>
            <a:noFill/>
          </p:spPr>
          <p:txBody>
            <a:bodyPr wrap="none" rtlCol="0">
              <a:spAutoFit/>
            </a:bodyPr>
            <a:lstStyle/>
            <a:p>
              <a:r>
                <a:rPr lang="en-US" sz="1600" dirty="0"/>
                <a:t>2</a:t>
              </a:r>
            </a:p>
          </p:txBody>
        </p:sp>
        <p:cxnSp>
          <p:nvCxnSpPr>
            <p:cNvPr id="224" name="Straight Connector 223"/>
            <p:cNvCxnSpPr/>
            <p:nvPr/>
          </p:nvCxnSpPr>
          <p:spPr>
            <a:xfrm>
              <a:off x="2192614" y="1183590"/>
              <a:ext cx="0" cy="4689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25" name="TextBox 224"/>
            <p:cNvSpPr txBox="1"/>
            <p:nvPr/>
          </p:nvSpPr>
          <p:spPr>
            <a:xfrm>
              <a:off x="2231172" y="805566"/>
              <a:ext cx="411100" cy="481820"/>
            </a:xfrm>
            <a:prstGeom prst="rect">
              <a:avLst/>
            </a:prstGeom>
            <a:noFill/>
          </p:spPr>
          <p:txBody>
            <a:bodyPr wrap="none" rtlCol="0">
              <a:spAutoFit/>
            </a:bodyPr>
            <a:lstStyle/>
            <a:p>
              <a:r>
                <a:rPr lang="en-US" sz="1600" dirty="0"/>
                <a:t>3</a:t>
              </a:r>
            </a:p>
          </p:txBody>
        </p:sp>
        <p:sp>
          <p:nvSpPr>
            <p:cNvPr id="226" name="TextBox 225"/>
            <p:cNvSpPr txBox="1"/>
            <p:nvPr/>
          </p:nvSpPr>
          <p:spPr>
            <a:xfrm>
              <a:off x="1823869" y="805566"/>
              <a:ext cx="411100" cy="481820"/>
            </a:xfrm>
            <a:prstGeom prst="rect">
              <a:avLst/>
            </a:prstGeom>
            <a:noFill/>
          </p:spPr>
          <p:txBody>
            <a:bodyPr wrap="none" rtlCol="0">
              <a:spAutoFit/>
            </a:bodyPr>
            <a:lstStyle/>
            <a:p>
              <a:r>
                <a:rPr lang="en-US" sz="1600" dirty="0"/>
                <a:t>4</a:t>
              </a:r>
            </a:p>
          </p:txBody>
        </p:sp>
        <p:sp>
          <p:nvSpPr>
            <p:cNvPr id="227" name="TextBox 226"/>
            <p:cNvSpPr txBox="1"/>
            <p:nvPr/>
          </p:nvSpPr>
          <p:spPr>
            <a:xfrm>
              <a:off x="706521" y="1170321"/>
              <a:ext cx="732221" cy="525623"/>
            </a:xfrm>
            <a:prstGeom prst="rect">
              <a:avLst/>
            </a:prstGeom>
            <a:noFill/>
          </p:spPr>
          <p:txBody>
            <a:bodyPr wrap="none" rtlCol="0">
              <a:spAutoFit/>
            </a:bodyPr>
            <a:lstStyle/>
            <a:p>
              <a:r>
                <a:rPr lang="en-US" i="1" dirty="0">
                  <a:solidFill>
                    <a:srgbClr val="0000FF"/>
                  </a:solidFill>
                </a:rPr>
                <a:t>Tag</a:t>
              </a:r>
            </a:p>
          </p:txBody>
        </p:sp>
        <p:sp>
          <p:nvSpPr>
            <p:cNvPr id="228" name="TextBox 227"/>
            <p:cNvSpPr txBox="1"/>
            <p:nvPr/>
          </p:nvSpPr>
          <p:spPr>
            <a:xfrm>
              <a:off x="2463674" y="1170321"/>
              <a:ext cx="1463439" cy="525623"/>
            </a:xfrm>
            <a:prstGeom prst="rect">
              <a:avLst/>
            </a:prstGeom>
            <a:noFill/>
          </p:spPr>
          <p:txBody>
            <a:bodyPr wrap="none" rtlCol="0">
              <a:spAutoFit/>
            </a:bodyPr>
            <a:lstStyle/>
            <a:p>
              <a:r>
                <a:rPr lang="en-US" i="1" dirty="0">
                  <a:solidFill>
                    <a:srgbClr val="0000FF"/>
                  </a:solidFill>
                </a:rPr>
                <a:t>Set Index</a:t>
              </a:r>
            </a:p>
          </p:txBody>
        </p:sp>
      </p:grpSp>
      <p:sp>
        <p:nvSpPr>
          <p:cNvPr id="231" name="Rectangle 230"/>
          <p:cNvSpPr/>
          <p:nvPr/>
        </p:nvSpPr>
        <p:spPr>
          <a:xfrm>
            <a:off x="3429000" y="6188688"/>
            <a:ext cx="4381555" cy="33404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grpSp>
        <p:nvGrpSpPr>
          <p:cNvPr id="232" name="Group 23"/>
          <p:cNvGrpSpPr/>
          <p:nvPr/>
        </p:nvGrpSpPr>
        <p:grpSpPr>
          <a:xfrm>
            <a:off x="3429001" y="5927571"/>
            <a:ext cx="4447323" cy="347478"/>
            <a:chOff x="1447800" y="1473200"/>
            <a:chExt cx="6329300" cy="494520"/>
          </a:xfrm>
        </p:grpSpPr>
        <p:sp>
          <p:nvSpPr>
            <p:cNvPr id="233" name="TextBox 232"/>
            <p:cNvSpPr txBox="1"/>
            <p:nvPr/>
          </p:nvSpPr>
          <p:spPr>
            <a:xfrm>
              <a:off x="7366000" y="1473200"/>
              <a:ext cx="411100" cy="481821"/>
            </a:xfrm>
            <a:prstGeom prst="rect">
              <a:avLst/>
            </a:prstGeom>
            <a:noFill/>
          </p:spPr>
          <p:txBody>
            <a:bodyPr wrap="none" rtlCol="0">
              <a:spAutoFit/>
            </a:bodyPr>
            <a:lstStyle/>
            <a:p>
              <a:r>
                <a:rPr lang="en-US" sz="1600" dirty="0"/>
                <a:t>0</a:t>
              </a:r>
            </a:p>
          </p:txBody>
        </p:sp>
        <p:sp>
          <p:nvSpPr>
            <p:cNvPr id="234" name="TextBox 233"/>
            <p:cNvSpPr txBox="1"/>
            <p:nvPr/>
          </p:nvSpPr>
          <p:spPr>
            <a:xfrm>
              <a:off x="1447800" y="1485900"/>
              <a:ext cx="411100" cy="481820"/>
            </a:xfrm>
            <a:prstGeom prst="rect">
              <a:avLst/>
            </a:prstGeom>
            <a:noFill/>
          </p:spPr>
          <p:txBody>
            <a:bodyPr wrap="none" rtlCol="0">
              <a:spAutoFit/>
            </a:bodyPr>
            <a:lstStyle/>
            <a:p>
              <a:r>
                <a:rPr lang="en-US" sz="1600" dirty="0"/>
                <a:t>5</a:t>
              </a:r>
            </a:p>
          </p:txBody>
        </p:sp>
      </p:grpSp>
      <p:cxnSp>
        <p:nvCxnSpPr>
          <p:cNvPr id="235" name="Straight Connector 234"/>
          <p:cNvCxnSpPr/>
          <p:nvPr/>
        </p:nvCxnSpPr>
        <p:spPr>
          <a:xfrm>
            <a:off x="6391123" y="6184268"/>
            <a:ext cx="0" cy="33846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36" name="TextBox 235"/>
          <p:cNvSpPr txBox="1"/>
          <p:nvPr/>
        </p:nvSpPr>
        <p:spPr>
          <a:xfrm>
            <a:off x="6399697" y="5927571"/>
            <a:ext cx="288862" cy="338554"/>
          </a:xfrm>
          <a:prstGeom prst="rect">
            <a:avLst/>
          </a:prstGeom>
          <a:noFill/>
        </p:spPr>
        <p:txBody>
          <a:bodyPr wrap="none" rtlCol="0">
            <a:spAutoFit/>
          </a:bodyPr>
          <a:lstStyle/>
          <a:p>
            <a:r>
              <a:rPr lang="en-US" sz="1600" dirty="0"/>
              <a:t>1</a:t>
            </a:r>
          </a:p>
        </p:txBody>
      </p:sp>
      <p:sp>
        <p:nvSpPr>
          <p:cNvPr id="237" name="TextBox 236"/>
          <p:cNvSpPr txBox="1"/>
          <p:nvPr/>
        </p:nvSpPr>
        <p:spPr>
          <a:xfrm>
            <a:off x="6128119" y="5927571"/>
            <a:ext cx="288862" cy="338554"/>
          </a:xfrm>
          <a:prstGeom prst="rect">
            <a:avLst/>
          </a:prstGeom>
          <a:noFill/>
        </p:spPr>
        <p:txBody>
          <a:bodyPr wrap="none" rtlCol="0">
            <a:spAutoFit/>
          </a:bodyPr>
          <a:lstStyle/>
          <a:p>
            <a:r>
              <a:rPr lang="en-US" sz="1600" dirty="0"/>
              <a:t>2</a:t>
            </a:r>
          </a:p>
        </p:txBody>
      </p:sp>
      <p:sp>
        <p:nvSpPr>
          <p:cNvPr id="238" name="TextBox 237"/>
          <p:cNvSpPr txBox="1"/>
          <p:nvPr/>
        </p:nvSpPr>
        <p:spPr>
          <a:xfrm>
            <a:off x="6549377" y="6183868"/>
            <a:ext cx="752194" cy="369332"/>
          </a:xfrm>
          <a:prstGeom prst="rect">
            <a:avLst/>
          </a:prstGeom>
          <a:noFill/>
        </p:spPr>
        <p:txBody>
          <a:bodyPr wrap="none" rtlCol="0">
            <a:spAutoFit/>
          </a:bodyPr>
          <a:lstStyle/>
          <a:p>
            <a:r>
              <a:rPr lang="en-US" i="1" dirty="0">
                <a:solidFill>
                  <a:srgbClr val="0000FF"/>
                </a:solidFill>
              </a:rPr>
              <a:t>Offset</a:t>
            </a:r>
            <a:endParaRPr lang="en-US" i="1" dirty="0"/>
          </a:p>
        </p:txBody>
      </p:sp>
      <p:sp>
        <p:nvSpPr>
          <p:cNvPr id="239" name="TextBox 238"/>
          <p:cNvSpPr txBox="1"/>
          <p:nvPr/>
        </p:nvSpPr>
        <p:spPr>
          <a:xfrm>
            <a:off x="4644440" y="6183868"/>
            <a:ext cx="514500" cy="369332"/>
          </a:xfrm>
          <a:prstGeom prst="rect">
            <a:avLst/>
          </a:prstGeom>
          <a:noFill/>
        </p:spPr>
        <p:txBody>
          <a:bodyPr wrap="none" rtlCol="0">
            <a:spAutoFit/>
          </a:bodyPr>
          <a:lstStyle/>
          <a:p>
            <a:r>
              <a:rPr lang="en-US" i="1" dirty="0">
                <a:solidFill>
                  <a:srgbClr val="0000FF"/>
                </a:solidFill>
              </a:rPr>
              <a:t>Tag</a:t>
            </a:r>
            <a:endParaRPr lang="en-US" sz="2000" i="1" dirty="0">
              <a:solidFill>
                <a:srgbClr val="0000FF"/>
              </a:solidFill>
            </a:endParaRPr>
          </a:p>
        </p:txBody>
      </p:sp>
      <p:sp>
        <p:nvSpPr>
          <p:cNvPr id="240" name="Rectangle 239"/>
          <p:cNvSpPr/>
          <p:nvPr/>
        </p:nvSpPr>
        <p:spPr>
          <a:xfrm>
            <a:off x="170502" y="3677344"/>
            <a:ext cx="3715697" cy="338554"/>
          </a:xfrm>
          <a:prstGeom prst="rect">
            <a:avLst/>
          </a:prstGeom>
        </p:spPr>
        <p:txBody>
          <a:bodyPr wrap="square">
            <a:spAutoFit/>
          </a:bodyPr>
          <a:lstStyle/>
          <a:p>
            <a:pPr lvl="1"/>
            <a:r>
              <a:rPr lang="en-US" sz="1600" dirty="0"/>
              <a:t># cache blocks = 1 way * 4 sets = 4</a:t>
            </a:r>
          </a:p>
        </p:txBody>
      </p:sp>
      <p:sp>
        <p:nvSpPr>
          <p:cNvPr id="241" name="Rectangle 240"/>
          <p:cNvSpPr/>
          <p:nvPr/>
        </p:nvSpPr>
        <p:spPr>
          <a:xfrm>
            <a:off x="6021093" y="3675011"/>
            <a:ext cx="3898204" cy="338554"/>
          </a:xfrm>
          <a:prstGeom prst="rect">
            <a:avLst/>
          </a:prstGeom>
        </p:spPr>
        <p:txBody>
          <a:bodyPr wrap="square">
            <a:spAutoFit/>
          </a:bodyPr>
          <a:lstStyle/>
          <a:p>
            <a:pPr lvl="1"/>
            <a:r>
              <a:rPr lang="en-US" sz="1600" dirty="0"/>
              <a:t># cache blocks = 2 way</a:t>
            </a:r>
            <a:r>
              <a:rPr lang="en-US" altLang="zh-CN" sz="1600" dirty="0"/>
              <a:t>s</a:t>
            </a:r>
            <a:r>
              <a:rPr lang="en-US" sz="1600" dirty="0"/>
              <a:t> * 2 sets = 4</a:t>
            </a:r>
          </a:p>
        </p:txBody>
      </p:sp>
      <p:sp>
        <p:nvSpPr>
          <p:cNvPr id="242" name="Rectangle 241"/>
          <p:cNvSpPr/>
          <p:nvPr/>
        </p:nvSpPr>
        <p:spPr>
          <a:xfrm>
            <a:off x="7642043" y="6194642"/>
            <a:ext cx="3898204" cy="338554"/>
          </a:xfrm>
          <a:prstGeom prst="rect">
            <a:avLst/>
          </a:prstGeom>
        </p:spPr>
        <p:txBody>
          <a:bodyPr wrap="square">
            <a:spAutoFit/>
          </a:bodyPr>
          <a:lstStyle/>
          <a:p>
            <a:pPr lvl="1"/>
            <a:r>
              <a:rPr lang="en-US" sz="1600" dirty="0"/>
              <a:t># cache blocks= 4 way</a:t>
            </a:r>
            <a:r>
              <a:rPr lang="en-US" altLang="zh-CN" sz="1600" dirty="0"/>
              <a:t>s</a:t>
            </a:r>
            <a:r>
              <a:rPr lang="en-US" sz="1600" dirty="0"/>
              <a:t> * 1 set = 4</a:t>
            </a:r>
          </a:p>
        </p:txBody>
      </p:sp>
      <p:sp>
        <p:nvSpPr>
          <p:cNvPr id="30" name="Slide Number Placeholder 5">
            <a:extLst>
              <a:ext uri="{FF2B5EF4-FFF2-40B4-BE49-F238E27FC236}">
                <a16:creationId xmlns:a16="http://schemas.microsoft.com/office/drawing/2014/main" id="{22DB865F-EBAE-7E8B-7786-9E9883B9E507}"/>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27</a:t>
            </a:fld>
            <a:endParaRPr lang="en-US" dirty="0"/>
          </a:p>
        </p:txBody>
      </p:sp>
      <p:sp>
        <p:nvSpPr>
          <p:cNvPr id="39" name="TextBox 38">
            <a:extLst>
              <a:ext uri="{FF2B5EF4-FFF2-40B4-BE49-F238E27FC236}">
                <a16:creationId xmlns:a16="http://schemas.microsoft.com/office/drawing/2014/main" id="{40B3EFA6-8A8B-9B72-1B25-B41D7B0B1B3A}"/>
              </a:ext>
            </a:extLst>
          </p:cNvPr>
          <p:cNvSpPr txBox="1"/>
          <p:nvPr/>
        </p:nvSpPr>
        <p:spPr>
          <a:xfrm>
            <a:off x="8285218" y="-1848"/>
            <a:ext cx="3895633" cy="1569660"/>
          </a:xfrm>
          <a:prstGeom prst="rect">
            <a:avLst/>
          </a:prstGeom>
          <a:solidFill>
            <a:schemeClr val="bg1">
              <a:lumMod val="95000"/>
            </a:schemeClr>
          </a:solidFill>
          <a:ln/>
        </p:spPr>
        <p:style>
          <a:lnRef idx="1">
            <a:schemeClr val="dk1"/>
          </a:lnRef>
          <a:fillRef idx="2">
            <a:schemeClr val="dk1"/>
          </a:fillRef>
          <a:effectRef idx="1">
            <a:schemeClr val="dk1"/>
          </a:effectRef>
          <a:fontRef idx="minor">
            <a:schemeClr val="dk1"/>
          </a:fontRef>
        </p:style>
        <p:txBody>
          <a:bodyPr wrap="square">
            <a:spAutoFit/>
          </a:bodyPr>
          <a:lstStyle/>
          <a:p>
            <a:pPr>
              <a:spcBef>
                <a:spcPct val="0"/>
              </a:spcBef>
            </a:pPr>
            <a:r>
              <a:rPr lang="en-US" sz="1600" dirty="0">
                <a:latin typeface="Calibri" charset="0"/>
              </a:rPr>
              <a:t>Higher associativity </a:t>
            </a:r>
            <a:r>
              <a:rPr lang="en-US" sz="1600" dirty="0">
                <a:latin typeface="Calibri" charset="0"/>
                <a:sym typeface="Wingdings" panose="05000000000000000000" pitchFamily="2" charset="2"/>
              </a:rPr>
              <a:t> </a:t>
            </a:r>
            <a:r>
              <a:rPr lang="en-US" sz="1600" dirty="0">
                <a:latin typeface="Calibri" charset="0"/>
              </a:rPr>
              <a:t>More ways </a:t>
            </a:r>
            <a:r>
              <a:rPr lang="en-US" sz="1600" dirty="0">
                <a:latin typeface="Calibri" charset="0"/>
                <a:sym typeface="Wingdings" panose="05000000000000000000" pitchFamily="2" charset="2"/>
              </a:rPr>
              <a:t> fewer cache sets  </a:t>
            </a:r>
            <a:r>
              <a:rPr lang="en-US" altLang="zh-CN" sz="1600" dirty="0">
                <a:latin typeface="Calibri" charset="0"/>
                <a:sym typeface="Wingdings" panose="05000000000000000000" pitchFamily="2" charset="2"/>
              </a:rPr>
              <a:t>cache structure is more “short (vertically) and fat (horizontally)”</a:t>
            </a:r>
          </a:p>
          <a:p>
            <a:pPr>
              <a:spcBef>
                <a:spcPct val="0"/>
              </a:spcBef>
            </a:pPr>
            <a:r>
              <a:rPr lang="en-US" sz="1600" dirty="0">
                <a:latin typeface="Calibri" charset="0"/>
              </a:rPr>
              <a:t>Lower associativity </a:t>
            </a:r>
            <a:r>
              <a:rPr lang="en-US" sz="1600" dirty="0">
                <a:latin typeface="Calibri" charset="0"/>
                <a:sym typeface="Wingdings" panose="05000000000000000000" pitchFamily="2" charset="2"/>
              </a:rPr>
              <a:t> </a:t>
            </a:r>
            <a:r>
              <a:rPr lang="en-US" sz="1600" dirty="0">
                <a:latin typeface="Calibri" charset="0"/>
              </a:rPr>
              <a:t>Fewer ways </a:t>
            </a:r>
            <a:r>
              <a:rPr lang="en-US" sz="1600" dirty="0">
                <a:latin typeface="Calibri" charset="0"/>
                <a:sym typeface="Wingdings" panose="05000000000000000000" pitchFamily="2" charset="2"/>
              </a:rPr>
              <a:t> more cache sets </a:t>
            </a:r>
            <a:r>
              <a:rPr lang="en-US" sz="1600" dirty="0">
                <a:latin typeface="Calibri" charset="0"/>
              </a:rPr>
              <a:t> </a:t>
            </a:r>
            <a:r>
              <a:rPr lang="en-US" sz="1600" dirty="0">
                <a:latin typeface="Calibri" charset="0"/>
                <a:sym typeface="Wingdings" panose="05000000000000000000" pitchFamily="2" charset="2"/>
              </a:rPr>
              <a:t> </a:t>
            </a:r>
            <a:r>
              <a:rPr lang="en-US" altLang="zh-CN" sz="1600" dirty="0">
                <a:latin typeface="Calibri" charset="0"/>
                <a:sym typeface="Wingdings" panose="05000000000000000000" pitchFamily="2" charset="2"/>
              </a:rPr>
              <a:t>cache structure is more “tall (vertically) and skinny (horizontally)”</a:t>
            </a:r>
          </a:p>
        </p:txBody>
      </p:sp>
      <p:sp>
        <p:nvSpPr>
          <p:cNvPr id="5" name="Text Box 110">
            <a:extLst>
              <a:ext uri="{FF2B5EF4-FFF2-40B4-BE49-F238E27FC236}">
                <a16:creationId xmlns:a16="http://schemas.microsoft.com/office/drawing/2014/main" id="{442345FE-B82A-497C-5995-A67F11F836D3}"/>
              </a:ext>
            </a:extLst>
          </p:cNvPr>
          <p:cNvSpPr txBox="1">
            <a:spLocks noChangeArrowheads="1"/>
          </p:cNvSpPr>
          <p:nvPr/>
        </p:nvSpPr>
        <p:spPr bwMode="auto">
          <a:xfrm>
            <a:off x="279075" y="2194029"/>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0</a:t>
            </a:r>
          </a:p>
        </p:txBody>
      </p:sp>
      <p:sp>
        <p:nvSpPr>
          <p:cNvPr id="9" name="Text Box 109">
            <a:extLst>
              <a:ext uri="{FF2B5EF4-FFF2-40B4-BE49-F238E27FC236}">
                <a16:creationId xmlns:a16="http://schemas.microsoft.com/office/drawing/2014/main" id="{46D434D3-2B5F-82A5-289A-FFEEB68E6D50}"/>
              </a:ext>
            </a:extLst>
          </p:cNvPr>
          <p:cNvSpPr txBox="1">
            <a:spLocks noChangeArrowheads="1"/>
          </p:cNvSpPr>
          <p:nvPr/>
        </p:nvSpPr>
        <p:spPr bwMode="auto">
          <a:xfrm>
            <a:off x="97049" y="1386607"/>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29" name="Text Box 109">
            <a:extLst>
              <a:ext uri="{FF2B5EF4-FFF2-40B4-BE49-F238E27FC236}">
                <a16:creationId xmlns:a16="http://schemas.microsoft.com/office/drawing/2014/main" id="{9B1E1115-E1A1-3518-2227-9F2DA5C7384C}"/>
              </a:ext>
            </a:extLst>
          </p:cNvPr>
          <p:cNvSpPr txBox="1">
            <a:spLocks noChangeArrowheads="1"/>
          </p:cNvSpPr>
          <p:nvPr/>
        </p:nvSpPr>
        <p:spPr bwMode="auto">
          <a:xfrm>
            <a:off x="2994631" y="1415891"/>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31" name="Text Box 110">
            <a:extLst>
              <a:ext uri="{FF2B5EF4-FFF2-40B4-BE49-F238E27FC236}">
                <a16:creationId xmlns:a16="http://schemas.microsoft.com/office/drawing/2014/main" id="{05513E86-7947-2FB1-1970-D1E18CC53275}"/>
              </a:ext>
            </a:extLst>
          </p:cNvPr>
          <p:cNvSpPr txBox="1">
            <a:spLocks noChangeArrowheads="1"/>
          </p:cNvSpPr>
          <p:nvPr/>
        </p:nvSpPr>
        <p:spPr bwMode="auto">
          <a:xfrm>
            <a:off x="3165083" y="2042603"/>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0</a:t>
            </a:r>
          </a:p>
        </p:txBody>
      </p:sp>
      <p:sp>
        <p:nvSpPr>
          <p:cNvPr id="32" name="Text Box 111">
            <a:extLst>
              <a:ext uri="{FF2B5EF4-FFF2-40B4-BE49-F238E27FC236}">
                <a16:creationId xmlns:a16="http://schemas.microsoft.com/office/drawing/2014/main" id="{1D189D3F-B326-F291-45CC-5F6555768EC9}"/>
              </a:ext>
            </a:extLst>
          </p:cNvPr>
          <p:cNvSpPr txBox="1">
            <a:spLocks noChangeArrowheads="1"/>
          </p:cNvSpPr>
          <p:nvPr/>
        </p:nvSpPr>
        <p:spPr bwMode="auto">
          <a:xfrm>
            <a:off x="3165083" y="2487076"/>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mj-lt"/>
              </a:rPr>
              <a:t>1</a:t>
            </a:r>
          </a:p>
        </p:txBody>
      </p:sp>
    </p:spTree>
    <p:extLst>
      <p:ext uri="{BB962C8B-B14F-4D97-AF65-F5344CB8AC3E}">
        <p14:creationId xmlns:p14="http://schemas.microsoft.com/office/powerpoint/2010/main" val="2942901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Bookshelf Analogy</a:t>
            </a:r>
          </a:p>
        </p:txBody>
      </p:sp>
      <p:graphicFrame>
        <p:nvGraphicFramePr>
          <p:cNvPr id="5" name="Table 4">
            <a:extLst>
              <a:ext uri="{FF2B5EF4-FFF2-40B4-BE49-F238E27FC236}">
                <a16:creationId xmlns:a16="http://schemas.microsoft.com/office/drawing/2014/main" id="{3C3948C0-C237-0167-7021-0B76650EA009}"/>
              </a:ext>
            </a:extLst>
          </p:cNvPr>
          <p:cNvGraphicFramePr>
            <a:graphicFrameLocks noGrp="1"/>
          </p:cNvGraphicFramePr>
          <p:nvPr>
            <p:extLst>
              <p:ext uri="{D42A27DB-BD31-4B8C-83A1-F6EECF244321}">
                <p14:modId xmlns:p14="http://schemas.microsoft.com/office/powerpoint/2010/main" val="3382679295"/>
              </p:ext>
            </p:extLst>
          </p:nvPr>
        </p:nvGraphicFramePr>
        <p:xfrm>
          <a:off x="367505" y="1151584"/>
          <a:ext cx="4863616" cy="1285961"/>
        </p:xfrm>
        <a:graphic>
          <a:graphicData uri="http://schemas.openxmlformats.org/drawingml/2006/table">
            <a:tbl>
              <a:tblPr firstRow="1" bandRow="1">
                <a:tableStyleId>{5940675A-B579-460E-94D1-54222C63F5DA}</a:tableStyleId>
              </a:tblPr>
              <a:tblGrid>
                <a:gridCol w="607952">
                  <a:extLst>
                    <a:ext uri="{9D8B030D-6E8A-4147-A177-3AD203B41FA5}">
                      <a16:colId xmlns:a16="http://schemas.microsoft.com/office/drawing/2014/main" val="2104001195"/>
                    </a:ext>
                  </a:extLst>
                </a:gridCol>
                <a:gridCol w="607952">
                  <a:extLst>
                    <a:ext uri="{9D8B030D-6E8A-4147-A177-3AD203B41FA5}">
                      <a16:colId xmlns:a16="http://schemas.microsoft.com/office/drawing/2014/main" val="997814801"/>
                    </a:ext>
                  </a:extLst>
                </a:gridCol>
                <a:gridCol w="523177">
                  <a:extLst>
                    <a:ext uri="{9D8B030D-6E8A-4147-A177-3AD203B41FA5}">
                      <a16:colId xmlns:a16="http://schemas.microsoft.com/office/drawing/2014/main" val="3935272740"/>
                    </a:ext>
                  </a:extLst>
                </a:gridCol>
                <a:gridCol w="692727">
                  <a:extLst>
                    <a:ext uri="{9D8B030D-6E8A-4147-A177-3AD203B41FA5}">
                      <a16:colId xmlns:a16="http://schemas.microsoft.com/office/drawing/2014/main" val="3931643109"/>
                    </a:ext>
                  </a:extLst>
                </a:gridCol>
                <a:gridCol w="607952">
                  <a:extLst>
                    <a:ext uri="{9D8B030D-6E8A-4147-A177-3AD203B41FA5}">
                      <a16:colId xmlns:a16="http://schemas.microsoft.com/office/drawing/2014/main" val="1848931642"/>
                    </a:ext>
                  </a:extLst>
                </a:gridCol>
                <a:gridCol w="607952">
                  <a:extLst>
                    <a:ext uri="{9D8B030D-6E8A-4147-A177-3AD203B41FA5}">
                      <a16:colId xmlns:a16="http://schemas.microsoft.com/office/drawing/2014/main" val="1981732371"/>
                    </a:ext>
                  </a:extLst>
                </a:gridCol>
                <a:gridCol w="607952">
                  <a:extLst>
                    <a:ext uri="{9D8B030D-6E8A-4147-A177-3AD203B41FA5}">
                      <a16:colId xmlns:a16="http://schemas.microsoft.com/office/drawing/2014/main" val="4267955522"/>
                    </a:ext>
                  </a:extLst>
                </a:gridCol>
                <a:gridCol w="607952">
                  <a:extLst>
                    <a:ext uri="{9D8B030D-6E8A-4147-A177-3AD203B41FA5}">
                      <a16:colId xmlns:a16="http://schemas.microsoft.com/office/drawing/2014/main" val="2845156104"/>
                    </a:ext>
                  </a:extLst>
                </a:gridCol>
              </a:tblGrid>
              <a:tr h="1285961">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2678955"/>
                  </a:ext>
                </a:extLst>
              </a:tr>
            </a:tbl>
          </a:graphicData>
        </a:graphic>
      </p:graphicFrame>
      <p:graphicFrame>
        <p:nvGraphicFramePr>
          <p:cNvPr id="6" name="Table 5">
            <a:extLst>
              <a:ext uri="{FF2B5EF4-FFF2-40B4-BE49-F238E27FC236}">
                <a16:creationId xmlns:a16="http://schemas.microsoft.com/office/drawing/2014/main" id="{BD15E11A-7F42-A9B0-A6CA-0E1B8F707CAD}"/>
              </a:ext>
            </a:extLst>
          </p:cNvPr>
          <p:cNvGraphicFramePr>
            <a:graphicFrameLocks noGrp="1"/>
          </p:cNvGraphicFramePr>
          <p:nvPr>
            <p:extLst>
              <p:ext uri="{D42A27DB-BD31-4B8C-83A1-F6EECF244321}">
                <p14:modId xmlns:p14="http://schemas.microsoft.com/office/powerpoint/2010/main" val="2088957305"/>
              </p:ext>
            </p:extLst>
          </p:nvPr>
        </p:nvGraphicFramePr>
        <p:xfrm>
          <a:off x="367505" y="2578146"/>
          <a:ext cx="4863616" cy="1285961"/>
        </p:xfrm>
        <a:graphic>
          <a:graphicData uri="http://schemas.openxmlformats.org/drawingml/2006/table">
            <a:tbl>
              <a:tblPr firstRow="1" bandRow="1">
                <a:tableStyleId>{5940675A-B579-460E-94D1-54222C63F5DA}</a:tableStyleId>
              </a:tblPr>
              <a:tblGrid>
                <a:gridCol w="1215904">
                  <a:extLst>
                    <a:ext uri="{9D8B030D-6E8A-4147-A177-3AD203B41FA5}">
                      <a16:colId xmlns:a16="http://schemas.microsoft.com/office/drawing/2014/main" val="2104001195"/>
                    </a:ext>
                  </a:extLst>
                </a:gridCol>
                <a:gridCol w="1215904">
                  <a:extLst>
                    <a:ext uri="{9D8B030D-6E8A-4147-A177-3AD203B41FA5}">
                      <a16:colId xmlns:a16="http://schemas.microsoft.com/office/drawing/2014/main" val="3935272740"/>
                    </a:ext>
                  </a:extLst>
                </a:gridCol>
                <a:gridCol w="1215904">
                  <a:extLst>
                    <a:ext uri="{9D8B030D-6E8A-4147-A177-3AD203B41FA5}">
                      <a16:colId xmlns:a16="http://schemas.microsoft.com/office/drawing/2014/main" val="1848931642"/>
                    </a:ext>
                  </a:extLst>
                </a:gridCol>
                <a:gridCol w="1215904">
                  <a:extLst>
                    <a:ext uri="{9D8B030D-6E8A-4147-A177-3AD203B41FA5}">
                      <a16:colId xmlns:a16="http://schemas.microsoft.com/office/drawing/2014/main" val="4267955522"/>
                    </a:ext>
                  </a:extLst>
                </a:gridCol>
              </a:tblGrid>
              <a:tr h="1285961">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2678955"/>
                  </a:ext>
                </a:extLst>
              </a:tr>
            </a:tbl>
          </a:graphicData>
        </a:graphic>
      </p:graphicFrame>
      <p:sp>
        <p:nvSpPr>
          <p:cNvPr id="7" name="Rectangle 6">
            <a:extLst>
              <a:ext uri="{FF2B5EF4-FFF2-40B4-BE49-F238E27FC236}">
                <a16:creationId xmlns:a16="http://schemas.microsoft.com/office/drawing/2014/main" id="{52D308C5-7D85-40CD-9C57-FE3A00369658}"/>
              </a:ext>
            </a:extLst>
          </p:cNvPr>
          <p:cNvSpPr/>
          <p:nvPr/>
        </p:nvSpPr>
        <p:spPr>
          <a:xfrm>
            <a:off x="506386" y="1343094"/>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8" name="Rectangle 7">
            <a:extLst>
              <a:ext uri="{FF2B5EF4-FFF2-40B4-BE49-F238E27FC236}">
                <a16:creationId xmlns:a16="http://schemas.microsoft.com/office/drawing/2014/main" id="{74A99293-8DE4-7D56-1FFF-14A020580BDE}"/>
              </a:ext>
            </a:extLst>
          </p:cNvPr>
          <p:cNvSpPr/>
          <p:nvPr/>
        </p:nvSpPr>
        <p:spPr>
          <a:xfrm>
            <a:off x="1115986" y="1343094"/>
            <a:ext cx="304800" cy="1078215"/>
          </a:xfrm>
          <a:prstGeom prst="rect">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9" name="Rectangle 8">
            <a:extLst>
              <a:ext uri="{FF2B5EF4-FFF2-40B4-BE49-F238E27FC236}">
                <a16:creationId xmlns:a16="http://schemas.microsoft.com/office/drawing/2014/main" id="{CC12FB59-3A6A-F023-0AA8-C9CB3EBEBA2C}"/>
              </a:ext>
            </a:extLst>
          </p:cNvPr>
          <p:cNvSpPr/>
          <p:nvPr/>
        </p:nvSpPr>
        <p:spPr>
          <a:xfrm>
            <a:off x="2962104" y="1326563"/>
            <a:ext cx="304800" cy="1078215"/>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0" name="Rectangle 9">
            <a:extLst>
              <a:ext uri="{FF2B5EF4-FFF2-40B4-BE49-F238E27FC236}">
                <a16:creationId xmlns:a16="http://schemas.microsoft.com/office/drawing/2014/main" id="{C8202ECC-BF19-EF52-F629-97B6AF6DD2DA}"/>
              </a:ext>
            </a:extLst>
          </p:cNvPr>
          <p:cNvSpPr/>
          <p:nvPr/>
        </p:nvSpPr>
        <p:spPr>
          <a:xfrm>
            <a:off x="3568240" y="1356949"/>
            <a:ext cx="304800" cy="1078215"/>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1" name="Rectangle 10">
            <a:extLst>
              <a:ext uri="{FF2B5EF4-FFF2-40B4-BE49-F238E27FC236}">
                <a16:creationId xmlns:a16="http://schemas.microsoft.com/office/drawing/2014/main" id="{4FFAF9BE-A552-B95B-0A38-05011E555874}"/>
              </a:ext>
            </a:extLst>
          </p:cNvPr>
          <p:cNvSpPr/>
          <p:nvPr/>
        </p:nvSpPr>
        <p:spPr>
          <a:xfrm>
            <a:off x="523704" y="276802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2" name="Rectangle 11">
            <a:extLst>
              <a:ext uri="{FF2B5EF4-FFF2-40B4-BE49-F238E27FC236}">
                <a16:creationId xmlns:a16="http://schemas.microsoft.com/office/drawing/2014/main" id="{A25A5DD5-AB07-68AB-CBBE-F1BB1FBEBD88}"/>
              </a:ext>
            </a:extLst>
          </p:cNvPr>
          <p:cNvSpPr/>
          <p:nvPr/>
        </p:nvSpPr>
        <p:spPr>
          <a:xfrm>
            <a:off x="1133304" y="276802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3" name="Rectangle 12">
            <a:extLst>
              <a:ext uri="{FF2B5EF4-FFF2-40B4-BE49-F238E27FC236}">
                <a16:creationId xmlns:a16="http://schemas.microsoft.com/office/drawing/2014/main" id="{CA17E9B6-57BD-F174-D531-94AF777D0142}"/>
              </a:ext>
            </a:extLst>
          </p:cNvPr>
          <p:cNvSpPr/>
          <p:nvPr/>
        </p:nvSpPr>
        <p:spPr>
          <a:xfrm>
            <a:off x="2025653" y="2768025"/>
            <a:ext cx="304800" cy="1078215"/>
          </a:xfrm>
          <a:prstGeom prst="rect">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4" name="Rectangle 13">
            <a:extLst>
              <a:ext uri="{FF2B5EF4-FFF2-40B4-BE49-F238E27FC236}">
                <a16:creationId xmlns:a16="http://schemas.microsoft.com/office/drawing/2014/main" id="{306EA1D7-C5B0-977A-CB31-A332A294164A}"/>
              </a:ext>
            </a:extLst>
          </p:cNvPr>
          <p:cNvSpPr/>
          <p:nvPr/>
        </p:nvSpPr>
        <p:spPr>
          <a:xfrm>
            <a:off x="3601145" y="2775006"/>
            <a:ext cx="304800" cy="1078215"/>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graphicFrame>
        <p:nvGraphicFramePr>
          <p:cNvPr id="15" name="Table 14">
            <a:extLst>
              <a:ext uri="{FF2B5EF4-FFF2-40B4-BE49-F238E27FC236}">
                <a16:creationId xmlns:a16="http://schemas.microsoft.com/office/drawing/2014/main" id="{CA53513C-8A60-EB59-3647-B2508DABD76E}"/>
              </a:ext>
            </a:extLst>
          </p:cNvPr>
          <p:cNvGraphicFramePr>
            <a:graphicFrameLocks noGrp="1"/>
          </p:cNvGraphicFramePr>
          <p:nvPr>
            <p:extLst>
              <p:ext uri="{D42A27DB-BD31-4B8C-83A1-F6EECF244321}">
                <p14:modId xmlns:p14="http://schemas.microsoft.com/office/powerpoint/2010/main" val="245837272"/>
              </p:ext>
            </p:extLst>
          </p:nvPr>
        </p:nvGraphicFramePr>
        <p:xfrm>
          <a:off x="364041" y="3993822"/>
          <a:ext cx="4863616" cy="1285961"/>
        </p:xfrm>
        <a:graphic>
          <a:graphicData uri="http://schemas.openxmlformats.org/drawingml/2006/table">
            <a:tbl>
              <a:tblPr firstRow="1" bandRow="1">
                <a:tableStyleId>{5940675A-B579-460E-94D1-54222C63F5DA}</a:tableStyleId>
              </a:tblPr>
              <a:tblGrid>
                <a:gridCol w="2431808">
                  <a:extLst>
                    <a:ext uri="{9D8B030D-6E8A-4147-A177-3AD203B41FA5}">
                      <a16:colId xmlns:a16="http://schemas.microsoft.com/office/drawing/2014/main" val="2104001195"/>
                    </a:ext>
                  </a:extLst>
                </a:gridCol>
                <a:gridCol w="2431808">
                  <a:extLst>
                    <a:ext uri="{9D8B030D-6E8A-4147-A177-3AD203B41FA5}">
                      <a16:colId xmlns:a16="http://schemas.microsoft.com/office/drawing/2014/main" val="1848931642"/>
                    </a:ext>
                  </a:extLst>
                </a:gridCol>
              </a:tblGrid>
              <a:tr h="1285961">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2678955"/>
                  </a:ext>
                </a:extLst>
              </a:tr>
            </a:tbl>
          </a:graphicData>
        </a:graphic>
      </p:graphicFrame>
      <p:graphicFrame>
        <p:nvGraphicFramePr>
          <p:cNvPr id="16" name="Table 15">
            <a:extLst>
              <a:ext uri="{FF2B5EF4-FFF2-40B4-BE49-F238E27FC236}">
                <a16:creationId xmlns:a16="http://schemas.microsoft.com/office/drawing/2014/main" id="{4C30BD33-E62D-BC26-2DDD-0C762318F237}"/>
              </a:ext>
            </a:extLst>
          </p:cNvPr>
          <p:cNvGraphicFramePr>
            <a:graphicFrameLocks noGrp="1"/>
          </p:cNvGraphicFramePr>
          <p:nvPr>
            <p:extLst>
              <p:ext uri="{D42A27DB-BD31-4B8C-83A1-F6EECF244321}">
                <p14:modId xmlns:p14="http://schemas.microsoft.com/office/powerpoint/2010/main" val="1034667770"/>
              </p:ext>
            </p:extLst>
          </p:nvPr>
        </p:nvGraphicFramePr>
        <p:xfrm>
          <a:off x="364041" y="5404739"/>
          <a:ext cx="4863616" cy="1285961"/>
        </p:xfrm>
        <a:graphic>
          <a:graphicData uri="http://schemas.openxmlformats.org/drawingml/2006/table">
            <a:tbl>
              <a:tblPr firstRow="1" bandRow="1">
                <a:tableStyleId>{5940675A-B579-460E-94D1-54222C63F5DA}</a:tableStyleId>
              </a:tblPr>
              <a:tblGrid>
                <a:gridCol w="4863616">
                  <a:extLst>
                    <a:ext uri="{9D8B030D-6E8A-4147-A177-3AD203B41FA5}">
                      <a16:colId xmlns:a16="http://schemas.microsoft.com/office/drawing/2014/main" val="2104001195"/>
                    </a:ext>
                  </a:extLst>
                </a:gridCol>
              </a:tblGrid>
              <a:tr h="1285961">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2678955"/>
                  </a:ext>
                </a:extLst>
              </a:tr>
            </a:tbl>
          </a:graphicData>
        </a:graphic>
      </p:graphicFrame>
      <p:sp>
        <p:nvSpPr>
          <p:cNvPr id="17" name="Rectangle 16">
            <a:extLst>
              <a:ext uri="{FF2B5EF4-FFF2-40B4-BE49-F238E27FC236}">
                <a16:creationId xmlns:a16="http://schemas.microsoft.com/office/drawing/2014/main" id="{49705862-2C6B-7C4C-9E60-25FDC06FE9C9}"/>
              </a:ext>
            </a:extLst>
          </p:cNvPr>
          <p:cNvSpPr/>
          <p:nvPr/>
        </p:nvSpPr>
        <p:spPr>
          <a:xfrm>
            <a:off x="1183527" y="4185808"/>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8" name="Rectangle 17">
            <a:extLst>
              <a:ext uri="{FF2B5EF4-FFF2-40B4-BE49-F238E27FC236}">
                <a16:creationId xmlns:a16="http://schemas.microsoft.com/office/drawing/2014/main" id="{459F76CD-05C3-BD5C-3249-6A4F68F9EAF7}"/>
              </a:ext>
            </a:extLst>
          </p:cNvPr>
          <p:cNvSpPr/>
          <p:nvPr/>
        </p:nvSpPr>
        <p:spPr>
          <a:xfrm>
            <a:off x="1793127" y="4185808"/>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1" name="Rectangle 20">
            <a:extLst>
              <a:ext uri="{FF2B5EF4-FFF2-40B4-BE49-F238E27FC236}">
                <a16:creationId xmlns:a16="http://schemas.microsoft.com/office/drawing/2014/main" id="{0CC07826-7DE8-0E59-1E76-B47D09C2A0AF}"/>
              </a:ext>
            </a:extLst>
          </p:cNvPr>
          <p:cNvSpPr/>
          <p:nvPr/>
        </p:nvSpPr>
        <p:spPr>
          <a:xfrm>
            <a:off x="1631791" y="559077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2" name="Rectangle 21">
            <a:extLst>
              <a:ext uri="{FF2B5EF4-FFF2-40B4-BE49-F238E27FC236}">
                <a16:creationId xmlns:a16="http://schemas.microsoft.com/office/drawing/2014/main" id="{1CBE6055-C9B7-A64C-576B-F0A112991A29}"/>
              </a:ext>
            </a:extLst>
          </p:cNvPr>
          <p:cNvSpPr/>
          <p:nvPr/>
        </p:nvSpPr>
        <p:spPr>
          <a:xfrm>
            <a:off x="2241391" y="559077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3" name="Rectangle 22">
            <a:extLst>
              <a:ext uri="{FF2B5EF4-FFF2-40B4-BE49-F238E27FC236}">
                <a16:creationId xmlns:a16="http://schemas.microsoft.com/office/drawing/2014/main" id="{AF2BFFCB-8554-110A-7651-652879B3164A}"/>
              </a:ext>
            </a:extLst>
          </p:cNvPr>
          <p:cNvSpPr/>
          <p:nvPr/>
        </p:nvSpPr>
        <p:spPr>
          <a:xfrm>
            <a:off x="2921032" y="559077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4" name="Rectangle 23">
            <a:extLst>
              <a:ext uri="{FF2B5EF4-FFF2-40B4-BE49-F238E27FC236}">
                <a16:creationId xmlns:a16="http://schemas.microsoft.com/office/drawing/2014/main" id="{14E7A86D-15F8-7729-72A4-38F8A7A67103}"/>
              </a:ext>
            </a:extLst>
          </p:cNvPr>
          <p:cNvSpPr/>
          <p:nvPr/>
        </p:nvSpPr>
        <p:spPr>
          <a:xfrm>
            <a:off x="3492010" y="559077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5" name="Rectangle 4">
            <a:extLst>
              <a:ext uri="{FF2B5EF4-FFF2-40B4-BE49-F238E27FC236}">
                <a16:creationId xmlns:a16="http://schemas.microsoft.com/office/drawing/2014/main" id="{BDA06B11-6E2B-530A-DCB0-DDE08E2AFA60}"/>
              </a:ext>
            </a:extLst>
          </p:cNvPr>
          <p:cNvSpPr>
            <a:spLocks noChangeArrowheads="1"/>
          </p:cNvSpPr>
          <p:nvPr/>
        </p:nvSpPr>
        <p:spPr bwMode="auto">
          <a:xfrm>
            <a:off x="6412714" y="1086103"/>
            <a:ext cx="4230015" cy="267817"/>
          </a:xfrm>
          <a:prstGeom prst="rect">
            <a:avLst/>
          </a:prstGeom>
          <a:noFill/>
          <a:ln w="19050">
            <a:solidFill>
              <a:schemeClr val="tx1"/>
            </a:solidFill>
            <a:miter lim="800000"/>
            <a:headEnd/>
            <a:tailEnd/>
          </a:ln>
        </p:spPr>
        <p:txBody>
          <a:bodyPr wrap="none" anchor="ctr">
            <a:prstTxWarp prst="textNoShape">
              <a:avLst/>
            </a:prstTxWarp>
          </a:bodyPr>
          <a:lstStyle/>
          <a:p>
            <a:endParaRPr lang="en-US" sz="3200">
              <a:latin typeface="Calibri" charset="0"/>
            </a:endParaRPr>
          </a:p>
        </p:txBody>
      </p:sp>
      <p:sp>
        <p:nvSpPr>
          <p:cNvPr id="26" name="Line 5">
            <a:extLst>
              <a:ext uri="{FF2B5EF4-FFF2-40B4-BE49-F238E27FC236}">
                <a16:creationId xmlns:a16="http://schemas.microsoft.com/office/drawing/2014/main" id="{2FFA1597-EBDE-7925-2D80-6A7C61DB2896}"/>
              </a:ext>
            </a:extLst>
          </p:cNvPr>
          <p:cNvSpPr>
            <a:spLocks noChangeShapeType="1"/>
          </p:cNvSpPr>
          <p:nvPr/>
        </p:nvSpPr>
        <p:spPr bwMode="auto">
          <a:xfrm>
            <a:off x="9466346" y="1086103"/>
            <a:ext cx="0" cy="262633"/>
          </a:xfrm>
          <a:prstGeom prst="line">
            <a:avLst/>
          </a:prstGeom>
          <a:noFill/>
          <a:ln w="19050">
            <a:solidFill>
              <a:schemeClr val="tx1"/>
            </a:solidFill>
            <a:round/>
            <a:headEnd/>
            <a:tailEnd/>
          </a:ln>
        </p:spPr>
        <p:txBody>
          <a:bodyPr>
            <a:prstTxWarp prst="textNoShape">
              <a:avLst/>
            </a:prstTxWarp>
          </a:bodyPr>
          <a:lstStyle/>
          <a:p>
            <a:endParaRPr lang="en-US" sz="2800"/>
          </a:p>
        </p:txBody>
      </p:sp>
      <p:sp>
        <p:nvSpPr>
          <p:cNvPr id="27" name="Line 6">
            <a:extLst>
              <a:ext uri="{FF2B5EF4-FFF2-40B4-BE49-F238E27FC236}">
                <a16:creationId xmlns:a16="http://schemas.microsoft.com/office/drawing/2014/main" id="{39D542A6-0DAF-D5C5-57E5-B2DEB6F540AF}"/>
              </a:ext>
            </a:extLst>
          </p:cNvPr>
          <p:cNvSpPr>
            <a:spLocks noChangeShapeType="1"/>
          </p:cNvSpPr>
          <p:nvPr/>
        </p:nvSpPr>
        <p:spPr bwMode="auto">
          <a:xfrm>
            <a:off x="7097242" y="1086103"/>
            <a:ext cx="0" cy="262633"/>
          </a:xfrm>
          <a:prstGeom prst="line">
            <a:avLst/>
          </a:prstGeom>
          <a:noFill/>
          <a:ln w="19050">
            <a:solidFill>
              <a:schemeClr val="tx1"/>
            </a:solidFill>
            <a:round/>
            <a:headEnd/>
            <a:tailEnd/>
          </a:ln>
        </p:spPr>
        <p:txBody>
          <a:bodyPr>
            <a:prstTxWarp prst="textNoShape">
              <a:avLst/>
            </a:prstTxWarp>
          </a:bodyPr>
          <a:lstStyle/>
          <a:p>
            <a:endParaRPr lang="en-US" sz="2800"/>
          </a:p>
        </p:txBody>
      </p:sp>
      <p:sp>
        <p:nvSpPr>
          <p:cNvPr id="31" name="TextBox 30">
            <a:extLst>
              <a:ext uri="{FF2B5EF4-FFF2-40B4-BE49-F238E27FC236}">
                <a16:creationId xmlns:a16="http://schemas.microsoft.com/office/drawing/2014/main" id="{64E57ABE-0D12-C0A4-950E-2038F6658620}"/>
              </a:ext>
            </a:extLst>
          </p:cNvPr>
          <p:cNvSpPr txBox="1"/>
          <p:nvPr/>
        </p:nvSpPr>
        <p:spPr>
          <a:xfrm>
            <a:off x="6506290" y="1054369"/>
            <a:ext cx="514564" cy="338554"/>
          </a:xfrm>
          <a:prstGeom prst="rect">
            <a:avLst/>
          </a:prstGeom>
          <a:noFill/>
        </p:spPr>
        <p:txBody>
          <a:bodyPr wrap="none" rtlCol="0">
            <a:spAutoFit/>
          </a:bodyPr>
          <a:lstStyle/>
          <a:p>
            <a:r>
              <a:rPr lang="en-US" sz="1600" dirty="0">
                <a:solidFill>
                  <a:srgbClr val="0000FF"/>
                </a:solidFill>
              </a:rPr>
              <a:t>Tag</a:t>
            </a:r>
            <a:endParaRPr lang="en-US" dirty="0">
              <a:solidFill>
                <a:srgbClr val="0000FF"/>
              </a:solidFill>
            </a:endParaRPr>
          </a:p>
        </p:txBody>
      </p:sp>
      <p:sp>
        <p:nvSpPr>
          <p:cNvPr id="37" name="TextBox 36">
            <a:extLst>
              <a:ext uri="{FF2B5EF4-FFF2-40B4-BE49-F238E27FC236}">
                <a16:creationId xmlns:a16="http://schemas.microsoft.com/office/drawing/2014/main" id="{ACB41DAA-ABCB-9DC1-D064-A5ADED35B02D}"/>
              </a:ext>
            </a:extLst>
          </p:cNvPr>
          <p:cNvSpPr txBox="1"/>
          <p:nvPr/>
        </p:nvSpPr>
        <p:spPr>
          <a:xfrm>
            <a:off x="7926749" y="1048142"/>
            <a:ext cx="686406" cy="338554"/>
          </a:xfrm>
          <a:prstGeom prst="rect">
            <a:avLst/>
          </a:prstGeom>
          <a:noFill/>
        </p:spPr>
        <p:txBody>
          <a:bodyPr wrap="none" rtlCol="0">
            <a:spAutoFit/>
          </a:bodyPr>
          <a:lstStyle/>
          <a:p>
            <a:r>
              <a:rPr lang="en-US" sz="1600" dirty="0">
                <a:solidFill>
                  <a:srgbClr val="0000FF"/>
                </a:solidFill>
              </a:rPr>
              <a:t>Index</a:t>
            </a:r>
            <a:endParaRPr lang="en-US" dirty="0">
              <a:solidFill>
                <a:srgbClr val="0000FF"/>
              </a:solidFill>
            </a:endParaRPr>
          </a:p>
        </p:txBody>
      </p:sp>
      <p:sp>
        <p:nvSpPr>
          <p:cNvPr id="38" name="TextBox 37">
            <a:extLst>
              <a:ext uri="{FF2B5EF4-FFF2-40B4-BE49-F238E27FC236}">
                <a16:creationId xmlns:a16="http://schemas.microsoft.com/office/drawing/2014/main" id="{DE325FF1-740E-2982-A06B-132D32F08EE1}"/>
              </a:ext>
            </a:extLst>
          </p:cNvPr>
          <p:cNvSpPr txBox="1"/>
          <p:nvPr/>
        </p:nvSpPr>
        <p:spPr>
          <a:xfrm>
            <a:off x="9636230" y="1057162"/>
            <a:ext cx="730777" cy="338554"/>
          </a:xfrm>
          <a:prstGeom prst="rect">
            <a:avLst/>
          </a:prstGeom>
          <a:noFill/>
        </p:spPr>
        <p:txBody>
          <a:bodyPr wrap="none" rtlCol="0">
            <a:spAutoFit/>
          </a:bodyPr>
          <a:lstStyle/>
          <a:p>
            <a:r>
              <a:rPr lang="en-US" sz="1600" dirty="0">
                <a:solidFill>
                  <a:srgbClr val="0000FF"/>
                </a:solidFill>
              </a:rPr>
              <a:t>Offset</a:t>
            </a:r>
            <a:endParaRPr lang="en-US" dirty="0">
              <a:solidFill>
                <a:srgbClr val="0000FF"/>
              </a:solidFill>
            </a:endParaRPr>
          </a:p>
        </p:txBody>
      </p:sp>
      <p:grpSp>
        <p:nvGrpSpPr>
          <p:cNvPr id="52" name="Group 51">
            <a:extLst>
              <a:ext uri="{FF2B5EF4-FFF2-40B4-BE49-F238E27FC236}">
                <a16:creationId xmlns:a16="http://schemas.microsoft.com/office/drawing/2014/main" id="{BA33218B-9556-6D69-BE1A-2C4442A144CC}"/>
              </a:ext>
            </a:extLst>
          </p:cNvPr>
          <p:cNvGrpSpPr/>
          <p:nvPr/>
        </p:nvGrpSpPr>
        <p:grpSpPr>
          <a:xfrm>
            <a:off x="6412714" y="2624033"/>
            <a:ext cx="4230015" cy="267817"/>
            <a:chOff x="838200" y="3657599"/>
            <a:chExt cx="7067810" cy="737229"/>
          </a:xfrm>
        </p:grpSpPr>
        <p:sp>
          <p:nvSpPr>
            <p:cNvPr id="53" name="Rectangle 4">
              <a:extLst>
                <a:ext uri="{FF2B5EF4-FFF2-40B4-BE49-F238E27FC236}">
                  <a16:creationId xmlns:a16="http://schemas.microsoft.com/office/drawing/2014/main" id="{A211EA0E-E873-F73B-7458-EAD16B7223D8}"/>
                </a:ext>
              </a:extLst>
            </p:cNvPr>
            <p:cNvSpPr>
              <a:spLocks noChangeArrowheads="1"/>
            </p:cNvSpPr>
            <p:nvPr/>
          </p:nvSpPr>
          <p:spPr bwMode="auto">
            <a:xfrm>
              <a:off x="838200" y="3657600"/>
              <a:ext cx="7067810" cy="737228"/>
            </a:xfrm>
            <a:prstGeom prst="rect">
              <a:avLst/>
            </a:prstGeom>
            <a:noFill/>
            <a:ln w="19050">
              <a:solidFill>
                <a:schemeClr val="tx1"/>
              </a:solidFill>
              <a:miter lim="800000"/>
              <a:headEnd/>
              <a:tailEnd/>
            </a:ln>
          </p:spPr>
          <p:txBody>
            <a:bodyPr wrap="none" anchor="ctr">
              <a:prstTxWarp prst="textNoShape">
                <a:avLst/>
              </a:prstTxWarp>
            </a:bodyPr>
            <a:lstStyle/>
            <a:p>
              <a:endParaRPr lang="en-US" sz="3200">
                <a:latin typeface="Calibri" charset="0"/>
              </a:endParaRPr>
            </a:p>
          </p:txBody>
        </p:sp>
        <p:sp>
          <p:nvSpPr>
            <p:cNvPr id="54" name="Line 5">
              <a:extLst>
                <a:ext uri="{FF2B5EF4-FFF2-40B4-BE49-F238E27FC236}">
                  <a16:creationId xmlns:a16="http://schemas.microsoft.com/office/drawing/2014/main" id="{336DC8B1-F911-5083-E27D-B6D6FEA0F72C}"/>
                </a:ext>
              </a:extLst>
            </p:cNvPr>
            <p:cNvSpPr>
              <a:spLocks noChangeShapeType="1"/>
            </p:cNvSpPr>
            <p:nvPr/>
          </p:nvSpPr>
          <p:spPr bwMode="auto">
            <a:xfrm>
              <a:off x="5940425" y="3657599"/>
              <a:ext cx="0" cy="722959"/>
            </a:xfrm>
            <a:prstGeom prst="line">
              <a:avLst/>
            </a:prstGeom>
            <a:noFill/>
            <a:ln w="19050">
              <a:solidFill>
                <a:schemeClr val="tx1"/>
              </a:solidFill>
              <a:round/>
              <a:headEnd/>
              <a:tailEnd/>
            </a:ln>
          </p:spPr>
          <p:txBody>
            <a:bodyPr>
              <a:prstTxWarp prst="textNoShape">
                <a:avLst/>
              </a:prstTxWarp>
            </a:bodyPr>
            <a:lstStyle/>
            <a:p>
              <a:endParaRPr lang="en-US" sz="2800"/>
            </a:p>
          </p:txBody>
        </p:sp>
        <p:sp>
          <p:nvSpPr>
            <p:cNvPr id="55" name="Line 6">
              <a:extLst>
                <a:ext uri="{FF2B5EF4-FFF2-40B4-BE49-F238E27FC236}">
                  <a16:creationId xmlns:a16="http://schemas.microsoft.com/office/drawing/2014/main" id="{34879FF3-BB27-D539-30CA-AFD98AAB91CC}"/>
                </a:ext>
              </a:extLst>
            </p:cNvPr>
            <p:cNvSpPr>
              <a:spLocks noChangeShapeType="1"/>
            </p:cNvSpPr>
            <p:nvPr/>
          </p:nvSpPr>
          <p:spPr bwMode="auto">
            <a:xfrm>
              <a:off x="3186253" y="3657599"/>
              <a:ext cx="0" cy="722959"/>
            </a:xfrm>
            <a:prstGeom prst="line">
              <a:avLst/>
            </a:prstGeom>
            <a:noFill/>
            <a:ln w="19050">
              <a:solidFill>
                <a:schemeClr val="tx1"/>
              </a:solidFill>
              <a:round/>
              <a:headEnd/>
              <a:tailEnd/>
            </a:ln>
          </p:spPr>
          <p:txBody>
            <a:bodyPr>
              <a:prstTxWarp prst="textNoShape">
                <a:avLst/>
              </a:prstTxWarp>
            </a:bodyPr>
            <a:lstStyle/>
            <a:p>
              <a:endParaRPr lang="en-US" sz="2800"/>
            </a:p>
          </p:txBody>
        </p:sp>
      </p:grpSp>
      <p:sp>
        <p:nvSpPr>
          <p:cNvPr id="56" name="TextBox 55">
            <a:extLst>
              <a:ext uri="{FF2B5EF4-FFF2-40B4-BE49-F238E27FC236}">
                <a16:creationId xmlns:a16="http://schemas.microsoft.com/office/drawing/2014/main" id="{DD093132-26D9-2BA0-6EE0-9C834939AA49}"/>
              </a:ext>
            </a:extLst>
          </p:cNvPr>
          <p:cNvSpPr txBox="1"/>
          <p:nvPr/>
        </p:nvSpPr>
        <p:spPr>
          <a:xfrm>
            <a:off x="6882442" y="2595092"/>
            <a:ext cx="514564" cy="338554"/>
          </a:xfrm>
          <a:prstGeom prst="rect">
            <a:avLst/>
          </a:prstGeom>
          <a:noFill/>
        </p:spPr>
        <p:txBody>
          <a:bodyPr wrap="none" rtlCol="0">
            <a:spAutoFit/>
          </a:bodyPr>
          <a:lstStyle/>
          <a:p>
            <a:r>
              <a:rPr lang="en-US" sz="1600" dirty="0">
                <a:solidFill>
                  <a:srgbClr val="0000FF"/>
                </a:solidFill>
              </a:rPr>
              <a:t>Tag</a:t>
            </a:r>
            <a:endParaRPr lang="en-US" dirty="0">
              <a:solidFill>
                <a:srgbClr val="0000FF"/>
              </a:solidFill>
            </a:endParaRPr>
          </a:p>
        </p:txBody>
      </p:sp>
      <p:sp>
        <p:nvSpPr>
          <p:cNvPr id="57" name="TextBox 56">
            <a:extLst>
              <a:ext uri="{FF2B5EF4-FFF2-40B4-BE49-F238E27FC236}">
                <a16:creationId xmlns:a16="http://schemas.microsoft.com/office/drawing/2014/main" id="{F9047ED1-EECD-9779-4B94-6F61DCDB4255}"/>
              </a:ext>
            </a:extLst>
          </p:cNvPr>
          <p:cNvSpPr txBox="1"/>
          <p:nvPr/>
        </p:nvSpPr>
        <p:spPr>
          <a:xfrm>
            <a:off x="8336320" y="2607480"/>
            <a:ext cx="686406" cy="338554"/>
          </a:xfrm>
          <a:prstGeom prst="rect">
            <a:avLst/>
          </a:prstGeom>
          <a:noFill/>
        </p:spPr>
        <p:txBody>
          <a:bodyPr wrap="none" rtlCol="0">
            <a:spAutoFit/>
          </a:bodyPr>
          <a:lstStyle/>
          <a:p>
            <a:r>
              <a:rPr lang="en-US" sz="1600" dirty="0">
                <a:solidFill>
                  <a:srgbClr val="0000FF"/>
                </a:solidFill>
              </a:rPr>
              <a:t>Index</a:t>
            </a:r>
            <a:endParaRPr lang="en-US" dirty="0">
              <a:solidFill>
                <a:srgbClr val="0000FF"/>
              </a:solidFill>
            </a:endParaRPr>
          </a:p>
        </p:txBody>
      </p:sp>
      <p:sp>
        <p:nvSpPr>
          <p:cNvPr id="58" name="TextBox 57">
            <a:extLst>
              <a:ext uri="{FF2B5EF4-FFF2-40B4-BE49-F238E27FC236}">
                <a16:creationId xmlns:a16="http://schemas.microsoft.com/office/drawing/2014/main" id="{4C5D3C96-CCAE-AD4A-71E2-EE7117E89E2B}"/>
              </a:ext>
            </a:extLst>
          </p:cNvPr>
          <p:cNvSpPr txBox="1"/>
          <p:nvPr/>
        </p:nvSpPr>
        <p:spPr>
          <a:xfrm>
            <a:off x="9636230" y="2595092"/>
            <a:ext cx="730777" cy="338554"/>
          </a:xfrm>
          <a:prstGeom prst="rect">
            <a:avLst/>
          </a:prstGeom>
          <a:noFill/>
        </p:spPr>
        <p:txBody>
          <a:bodyPr wrap="none" rtlCol="0">
            <a:spAutoFit/>
          </a:bodyPr>
          <a:lstStyle/>
          <a:p>
            <a:r>
              <a:rPr lang="en-US" sz="1600" dirty="0">
                <a:solidFill>
                  <a:srgbClr val="0000FF"/>
                </a:solidFill>
              </a:rPr>
              <a:t>Offset</a:t>
            </a:r>
            <a:endParaRPr lang="en-US" dirty="0">
              <a:solidFill>
                <a:srgbClr val="0000FF"/>
              </a:solidFill>
            </a:endParaRPr>
          </a:p>
        </p:txBody>
      </p:sp>
      <p:grpSp>
        <p:nvGrpSpPr>
          <p:cNvPr id="59" name="Group 58">
            <a:extLst>
              <a:ext uri="{FF2B5EF4-FFF2-40B4-BE49-F238E27FC236}">
                <a16:creationId xmlns:a16="http://schemas.microsoft.com/office/drawing/2014/main" id="{AD8643F0-19CB-28AA-47C1-6CB74CB9DDC5}"/>
              </a:ext>
            </a:extLst>
          </p:cNvPr>
          <p:cNvGrpSpPr/>
          <p:nvPr/>
        </p:nvGrpSpPr>
        <p:grpSpPr>
          <a:xfrm>
            <a:off x="6412714" y="4119835"/>
            <a:ext cx="4230015" cy="267817"/>
            <a:chOff x="838200" y="3657599"/>
            <a:chExt cx="7067810" cy="737229"/>
          </a:xfrm>
        </p:grpSpPr>
        <p:sp>
          <p:nvSpPr>
            <p:cNvPr id="60" name="Rectangle 4">
              <a:extLst>
                <a:ext uri="{FF2B5EF4-FFF2-40B4-BE49-F238E27FC236}">
                  <a16:creationId xmlns:a16="http://schemas.microsoft.com/office/drawing/2014/main" id="{1835617B-2686-A155-F40C-0A005DAE0838}"/>
                </a:ext>
              </a:extLst>
            </p:cNvPr>
            <p:cNvSpPr>
              <a:spLocks noChangeArrowheads="1"/>
            </p:cNvSpPr>
            <p:nvPr/>
          </p:nvSpPr>
          <p:spPr bwMode="auto">
            <a:xfrm>
              <a:off x="838200" y="3657600"/>
              <a:ext cx="7067810" cy="737228"/>
            </a:xfrm>
            <a:prstGeom prst="rect">
              <a:avLst/>
            </a:prstGeom>
            <a:noFill/>
            <a:ln w="19050">
              <a:solidFill>
                <a:schemeClr val="tx1"/>
              </a:solidFill>
              <a:miter lim="800000"/>
              <a:headEnd/>
              <a:tailEnd/>
            </a:ln>
          </p:spPr>
          <p:txBody>
            <a:bodyPr wrap="none" anchor="ctr">
              <a:prstTxWarp prst="textNoShape">
                <a:avLst/>
              </a:prstTxWarp>
            </a:bodyPr>
            <a:lstStyle/>
            <a:p>
              <a:endParaRPr lang="en-US" sz="3200">
                <a:latin typeface="Calibri" charset="0"/>
              </a:endParaRPr>
            </a:p>
          </p:txBody>
        </p:sp>
        <p:sp>
          <p:nvSpPr>
            <p:cNvPr id="61" name="Line 5">
              <a:extLst>
                <a:ext uri="{FF2B5EF4-FFF2-40B4-BE49-F238E27FC236}">
                  <a16:creationId xmlns:a16="http://schemas.microsoft.com/office/drawing/2014/main" id="{74BECB2E-1C97-EC58-FE2B-5D7450B5D2E1}"/>
                </a:ext>
              </a:extLst>
            </p:cNvPr>
            <p:cNvSpPr>
              <a:spLocks noChangeShapeType="1"/>
            </p:cNvSpPr>
            <p:nvPr/>
          </p:nvSpPr>
          <p:spPr bwMode="auto">
            <a:xfrm>
              <a:off x="5940425" y="3657599"/>
              <a:ext cx="0" cy="722959"/>
            </a:xfrm>
            <a:prstGeom prst="line">
              <a:avLst/>
            </a:prstGeom>
            <a:noFill/>
            <a:ln w="19050">
              <a:solidFill>
                <a:schemeClr val="tx1"/>
              </a:solidFill>
              <a:round/>
              <a:headEnd/>
              <a:tailEnd/>
            </a:ln>
          </p:spPr>
          <p:txBody>
            <a:bodyPr>
              <a:prstTxWarp prst="textNoShape">
                <a:avLst/>
              </a:prstTxWarp>
            </a:bodyPr>
            <a:lstStyle/>
            <a:p>
              <a:endParaRPr lang="en-US" sz="2800"/>
            </a:p>
          </p:txBody>
        </p:sp>
        <p:sp>
          <p:nvSpPr>
            <p:cNvPr id="62" name="Line 6">
              <a:extLst>
                <a:ext uri="{FF2B5EF4-FFF2-40B4-BE49-F238E27FC236}">
                  <a16:creationId xmlns:a16="http://schemas.microsoft.com/office/drawing/2014/main" id="{F0BCC82A-A906-742C-BBA7-34F6C374C0AC}"/>
                </a:ext>
              </a:extLst>
            </p:cNvPr>
            <p:cNvSpPr>
              <a:spLocks noChangeShapeType="1"/>
            </p:cNvSpPr>
            <p:nvPr/>
          </p:nvSpPr>
          <p:spPr bwMode="auto">
            <a:xfrm>
              <a:off x="4426512" y="3657599"/>
              <a:ext cx="0" cy="722959"/>
            </a:xfrm>
            <a:prstGeom prst="line">
              <a:avLst/>
            </a:prstGeom>
            <a:noFill/>
            <a:ln w="19050">
              <a:solidFill>
                <a:schemeClr val="tx1"/>
              </a:solidFill>
              <a:round/>
              <a:headEnd/>
              <a:tailEnd/>
            </a:ln>
          </p:spPr>
          <p:txBody>
            <a:bodyPr>
              <a:prstTxWarp prst="textNoShape">
                <a:avLst/>
              </a:prstTxWarp>
            </a:bodyPr>
            <a:lstStyle/>
            <a:p>
              <a:endParaRPr lang="en-US" sz="2800"/>
            </a:p>
          </p:txBody>
        </p:sp>
      </p:grpSp>
      <p:sp>
        <p:nvSpPr>
          <p:cNvPr id="63" name="TextBox 62">
            <a:extLst>
              <a:ext uri="{FF2B5EF4-FFF2-40B4-BE49-F238E27FC236}">
                <a16:creationId xmlns:a16="http://schemas.microsoft.com/office/drawing/2014/main" id="{0CD7E851-747E-CF31-1109-1E1BF05E8D87}"/>
              </a:ext>
            </a:extLst>
          </p:cNvPr>
          <p:cNvSpPr txBox="1"/>
          <p:nvPr/>
        </p:nvSpPr>
        <p:spPr>
          <a:xfrm>
            <a:off x="7286684" y="4090894"/>
            <a:ext cx="514564" cy="338554"/>
          </a:xfrm>
          <a:prstGeom prst="rect">
            <a:avLst/>
          </a:prstGeom>
          <a:noFill/>
        </p:spPr>
        <p:txBody>
          <a:bodyPr wrap="none" rtlCol="0">
            <a:spAutoFit/>
          </a:bodyPr>
          <a:lstStyle/>
          <a:p>
            <a:r>
              <a:rPr lang="en-US" sz="1600" dirty="0">
                <a:solidFill>
                  <a:srgbClr val="0000FF"/>
                </a:solidFill>
              </a:rPr>
              <a:t>Tag</a:t>
            </a:r>
            <a:endParaRPr lang="en-US" dirty="0">
              <a:solidFill>
                <a:srgbClr val="0000FF"/>
              </a:solidFill>
            </a:endParaRPr>
          </a:p>
        </p:txBody>
      </p:sp>
      <p:sp>
        <p:nvSpPr>
          <p:cNvPr id="1024" name="TextBox 1023">
            <a:extLst>
              <a:ext uri="{FF2B5EF4-FFF2-40B4-BE49-F238E27FC236}">
                <a16:creationId xmlns:a16="http://schemas.microsoft.com/office/drawing/2014/main" id="{97DD3458-0E87-F7D3-FFB7-743A35233FD8}"/>
              </a:ext>
            </a:extLst>
          </p:cNvPr>
          <p:cNvSpPr txBox="1"/>
          <p:nvPr/>
        </p:nvSpPr>
        <p:spPr>
          <a:xfrm>
            <a:off x="8611900" y="4090894"/>
            <a:ext cx="686406" cy="338554"/>
          </a:xfrm>
          <a:prstGeom prst="rect">
            <a:avLst/>
          </a:prstGeom>
          <a:noFill/>
        </p:spPr>
        <p:txBody>
          <a:bodyPr wrap="none" rtlCol="0">
            <a:spAutoFit/>
          </a:bodyPr>
          <a:lstStyle/>
          <a:p>
            <a:r>
              <a:rPr lang="en-US" sz="1600" dirty="0">
                <a:solidFill>
                  <a:srgbClr val="0000FF"/>
                </a:solidFill>
              </a:rPr>
              <a:t>Index</a:t>
            </a:r>
            <a:endParaRPr lang="en-US" dirty="0">
              <a:solidFill>
                <a:srgbClr val="0000FF"/>
              </a:solidFill>
            </a:endParaRPr>
          </a:p>
        </p:txBody>
      </p:sp>
      <p:sp>
        <p:nvSpPr>
          <p:cNvPr id="1025" name="TextBox 1024">
            <a:extLst>
              <a:ext uri="{FF2B5EF4-FFF2-40B4-BE49-F238E27FC236}">
                <a16:creationId xmlns:a16="http://schemas.microsoft.com/office/drawing/2014/main" id="{5EA39456-F6BF-99E1-F815-22787CEAC9E8}"/>
              </a:ext>
            </a:extLst>
          </p:cNvPr>
          <p:cNvSpPr txBox="1"/>
          <p:nvPr/>
        </p:nvSpPr>
        <p:spPr>
          <a:xfrm>
            <a:off x="9636230" y="4090894"/>
            <a:ext cx="730777" cy="338554"/>
          </a:xfrm>
          <a:prstGeom prst="rect">
            <a:avLst/>
          </a:prstGeom>
          <a:noFill/>
        </p:spPr>
        <p:txBody>
          <a:bodyPr wrap="none" rtlCol="0">
            <a:spAutoFit/>
          </a:bodyPr>
          <a:lstStyle/>
          <a:p>
            <a:r>
              <a:rPr lang="en-US" sz="1600" dirty="0">
                <a:solidFill>
                  <a:srgbClr val="0000FF"/>
                </a:solidFill>
              </a:rPr>
              <a:t>Offset</a:t>
            </a:r>
            <a:endParaRPr lang="en-US" dirty="0">
              <a:solidFill>
                <a:srgbClr val="0000FF"/>
              </a:solidFill>
            </a:endParaRPr>
          </a:p>
        </p:txBody>
      </p:sp>
      <p:sp>
        <p:nvSpPr>
          <p:cNvPr id="1028" name="Rectangle 4">
            <a:extLst>
              <a:ext uri="{FF2B5EF4-FFF2-40B4-BE49-F238E27FC236}">
                <a16:creationId xmlns:a16="http://schemas.microsoft.com/office/drawing/2014/main" id="{F2F866E8-7315-55C9-EB25-0842363AEEDF}"/>
              </a:ext>
            </a:extLst>
          </p:cNvPr>
          <p:cNvSpPr>
            <a:spLocks noChangeArrowheads="1"/>
          </p:cNvSpPr>
          <p:nvPr/>
        </p:nvSpPr>
        <p:spPr bwMode="auto">
          <a:xfrm>
            <a:off x="6431452" y="5355880"/>
            <a:ext cx="4230015" cy="267817"/>
          </a:xfrm>
          <a:prstGeom prst="rect">
            <a:avLst/>
          </a:prstGeom>
          <a:noFill/>
          <a:ln w="19050">
            <a:solidFill>
              <a:schemeClr val="tx1"/>
            </a:solidFill>
            <a:miter lim="800000"/>
            <a:headEnd/>
            <a:tailEnd/>
          </a:ln>
        </p:spPr>
        <p:txBody>
          <a:bodyPr wrap="none" anchor="ctr">
            <a:prstTxWarp prst="textNoShape">
              <a:avLst/>
            </a:prstTxWarp>
          </a:bodyPr>
          <a:lstStyle/>
          <a:p>
            <a:endParaRPr lang="en-US" sz="3200">
              <a:latin typeface="Calibri" charset="0"/>
            </a:endParaRPr>
          </a:p>
        </p:txBody>
      </p:sp>
      <p:sp>
        <p:nvSpPr>
          <p:cNvPr id="1029" name="Line 5">
            <a:extLst>
              <a:ext uri="{FF2B5EF4-FFF2-40B4-BE49-F238E27FC236}">
                <a16:creationId xmlns:a16="http://schemas.microsoft.com/office/drawing/2014/main" id="{63935CB1-2D55-C246-84D7-424AFF338399}"/>
              </a:ext>
            </a:extLst>
          </p:cNvPr>
          <p:cNvSpPr>
            <a:spLocks noChangeShapeType="1"/>
          </p:cNvSpPr>
          <p:nvPr/>
        </p:nvSpPr>
        <p:spPr bwMode="auto">
          <a:xfrm>
            <a:off x="9485084" y="5355880"/>
            <a:ext cx="0" cy="262633"/>
          </a:xfrm>
          <a:prstGeom prst="line">
            <a:avLst/>
          </a:prstGeom>
          <a:noFill/>
          <a:ln w="19050">
            <a:solidFill>
              <a:schemeClr val="tx1"/>
            </a:solidFill>
            <a:round/>
            <a:headEnd/>
            <a:tailEnd/>
          </a:ln>
        </p:spPr>
        <p:txBody>
          <a:bodyPr>
            <a:prstTxWarp prst="textNoShape">
              <a:avLst/>
            </a:prstTxWarp>
          </a:bodyPr>
          <a:lstStyle/>
          <a:p>
            <a:endParaRPr lang="en-US" sz="2800"/>
          </a:p>
        </p:txBody>
      </p:sp>
      <p:sp>
        <p:nvSpPr>
          <p:cNvPr id="1031" name="TextBox 1030">
            <a:extLst>
              <a:ext uri="{FF2B5EF4-FFF2-40B4-BE49-F238E27FC236}">
                <a16:creationId xmlns:a16="http://schemas.microsoft.com/office/drawing/2014/main" id="{3AB44256-ABDE-9164-6426-D3F6B4FBEC1F}"/>
              </a:ext>
            </a:extLst>
          </p:cNvPr>
          <p:cNvSpPr txBox="1"/>
          <p:nvPr/>
        </p:nvSpPr>
        <p:spPr>
          <a:xfrm>
            <a:off x="7670390" y="5317919"/>
            <a:ext cx="514564" cy="338554"/>
          </a:xfrm>
          <a:prstGeom prst="rect">
            <a:avLst/>
          </a:prstGeom>
          <a:noFill/>
        </p:spPr>
        <p:txBody>
          <a:bodyPr wrap="none" rtlCol="0">
            <a:spAutoFit/>
          </a:bodyPr>
          <a:lstStyle/>
          <a:p>
            <a:r>
              <a:rPr lang="en-US" sz="1600" dirty="0">
                <a:solidFill>
                  <a:srgbClr val="0000FF"/>
                </a:solidFill>
              </a:rPr>
              <a:t>Tag</a:t>
            </a:r>
            <a:endParaRPr lang="en-US" dirty="0">
              <a:solidFill>
                <a:srgbClr val="0000FF"/>
              </a:solidFill>
            </a:endParaRPr>
          </a:p>
        </p:txBody>
      </p:sp>
      <p:sp>
        <p:nvSpPr>
          <p:cNvPr id="1033" name="TextBox 1032">
            <a:extLst>
              <a:ext uri="{FF2B5EF4-FFF2-40B4-BE49-F238E27FC236}">
                <a16:creationId xmlns:a16="http://schemas.microsoft.com/office/drawing/2014/main" id="{109765EB-1BA4-9482-B18C-0B1588542BCA}"/>
              </a:ext>
            </a:extLst>
          </p:cNvPr>
          <p:cNvSpPr txBox="1"/>
          <p:nvPr/>
        </p:nvSpPr>
        <p:spPr>
          <a:xfrm>
            <a:off x="9654968" y="5326939"/>
            <a:ext cx="730777" cy="338554"/>
          </a:xfrm>
          <a:prstGeom prst="rect">
            <a:avLst/>
          </a:prstGeom>
          <a:noFill/>
        </p:spPr>
        <p:txBody>
          <a:bodyPr wrap="none" rtlCol="0">
            <a:spAutoFit/>
          </a:bodyPr>
          <a:lstStyle/>
          <a:p>
            <a:r>
              <a:rPr lang="en-US" sz="1600" dirty="0">
                <a:solidFill>
                  <a:srgbClr val="0000FF"/>
                </a:solidFill>
              </a:rPr>
              <a:t>Offset</a:t>
            </a:r>
            <a:endParaRPr lang="en-US" dirty="0">
              <a:solidFill>
                <a:srgbClr val="0000FF"/>
              </a:solidFill>
            </a:endParaRPr>
          </a:p>
        </p:txBody>
      </p:sp>
      <p:sp>
        <p:nvSpPr>
          <p:cNvPr id="1035" name="TextBox 1034">
            <a:extLst>
              <a:ext uri="{FF2B5EF4-FFF2-40B4-BE49-F238E27FC236}">
                <a16:creationId xmlns:a16="http://schemas.microsoft.com/office/drawing/2014/main" id="{0C606250-BB50-8341-A046-5F35E014B8F8}"/>
              </a:ext>
            </a:extLst>
          </p:cNvPr>
          <p:cNvSpPr txBox="1"/>
          <p:nvPr/>
        </p:nvSpPr>
        <p:spPr>
          <a:xfrm>
            <a:off x="5665559" y="1368211"/>
            <a:ext cx="6100996" cy="1200329"/>
          </a:xfrm>
          <a:prstGeom prst="rect">
            <a:avLst/>
          </a:prstGeom>
          <a:noFill/>
        </p:spPr>
        <p:txBody>
          <a:bodyPr wrap="square">
            <a:spAutoFit/>
          </a:bodyPr>
          <a:lstStyle/>
          <a:p>
            <a:r>
              <a:rPr lang="en-GB" b="1" dirty="0"/>
              <a:t>Direct Mapped (associativity=1): </a:t>
            </a:r>
            <a:r>
              <a:rPr lang="en-GB" dirty="0"/>
              <a:t>Each cache set contains one block. A cache block can only go in one position in the cache. It makes a cache block easy to find, but it's not inflexible about where to put it.</a:t>
            </a:r>
          </a:p>
        </p:txBody>
      </p:sp>
      <p:sp>
        <p:nvSpPr>
          <p:cNvPr id="1036" name="TextBox 1035">
            <a:extLst>
              <a:ext uri="{FF2B5EF4-FFF2-40B4-BE49-F238E27FC236}">
                <a16:creationId xmlns:a16="http://schemas.microsoft.com/office/drawing/2014/main" id="{432E76AB-A522-2B85-27B0-D60A6E49365A}"/>
              </a:ext>
            </a:extLst>
          </p:cNvPr>
          <p:cNvSpPr txBox="1"/>
          <p:nvPr/>
        </p:nvSpPr>
        <p:spPr>
          <a:xfrm>
            <a:off x="5665559" y="2885263"/>
            <a:ext cx="6100996" cy="1200329"/>
          </a:xfrm>
          <a:prstGeom prst="rect">
            <a:avLst/>
          </a:prstGeom>
          <a:noFill/>
        </p:spPr>
        <p:txBody>
          <a:bodyPr wrap="square">
            <a:spAutoFit/>
          </a:bodyPr>
          <a:lstStyle/>
          <a:p>
            <a:r>
              <a:rPr lang="en-GB" b="1" dirty="0"/>
              <a:t>Set Associative w/ low associativity:</a:t>
            </a:r>
            <a:r>
              <a:rPr lang="en-GB" dirty="0"/>
              <a:t> Each cache set contains 2 blocks. The index is used to find the set, and the tag is used to find the block within the set in case of cache hit.</a:t>
            </a:r>
            <a:endParaRPr lang="en-SE" dirty="0"/>
          </a:p>
        </p:txBody>
      </p:sp>
      <p:sp>
        <p:nvSpPr>
          <p:cNvPr id="1038" name="TextBox 1037">
            <a:extLst>
              <a:ext uri="{FF2B5EF4-FFF2-40B4-BE49-F238E27FC236}">
                <a16:creationId xmlns:a16="http://schemas.microsoft.com/office/drawing/2014/main" id="{CD56647F-B82C-CD1A-45BA-0113B90B779E}"/>
              </a:ext>
            </a:extLst>
          </p:cNvPr>
          <p:cNvSpPr txBox="1"/>
          <p:nvPr/>
        </p:nvSpPr>
        <p:spPr>
          <a:xfrm>
            <a:off x="5706101" y="4376782"/>
            <a:ext cx="6100996" cy="923330"/>
          </a:xfrm>
          <a:prstGeom prst="rect">
            <a:avLst/>
          </a:prstGeom>
          <a:noFill/>
        </p:spPr>
        <p:txBody>
          <a:bodyPr wrap="square">
            <a:spAutoFit/>
          </a:bodyPr>
          <a:lstStyle/>
          <a:p>
            <a:r>
              <a:rPr lang="en-GB" b="1" dirty="0"/>
              <a:t>Set Associative w/ high associativity: </a:t>
            </a:r>
            <a:r>
              <a:rPr lang="en-GB" dirty="0"/>
              <a:t>Each cache set contains 4 blocks, so there are fewer sets. As such, fewer index bits are needed.</a:t>
            </a:r>
          </a:p>
        </p:txBody>
      </p:sp>
      <p:sp>
        <p:nvSpPr>
          <p:cNvPr id="1040" name="TextBox 1039">
            <a:extLst>
              <a:ext uri="{FF2B5EF4-FFF2-40B4-BE49-F238E27FC236}">
                <a16:creationId xmlns:a16="http://schemas.microsoft.com/office/drawing/2014/main" id="{535DB92C-2BE9-A7AD-335B-A3638AC9115B}"/>
              </a:ext>
            </a:extLst>
          </p:cNvPr>
          <p:cNvSpPr txBox="1"/>
          <p:nvPr/>
        </p:nvSpPr>
        <p:spPr>
          <a:xfrm>
            <a:off x="5724839" y="5628275"/>
            <a:ext cx="6100996" cy="1200329"/>
          </a:xfrm>
          <a:prstGeom prst="rect">
            <a:avLst/>
          </a:prstGeom>
          <a:noFill/>
        </p:spPr>
        <p:txBody>
          <a:bodyPr wrap="square">
            <a:spAutoFit/>
          </a:bodyPr>
          <a:lstStyle/>
          <a:p>
            <a:r>
              <a:rPr lang="en-GB" b="1" dirty="0"/>
              <a:t>Fully Associative: </a:t>
            </a:r>
            <a:r>
              <a:rPr lang="en-GB" dirty="0"/>
              <a:t>No index is needed, since a cache block can go anywhere in the cache. Every tag must be compared when finding a block in the cache, but block placement is very flexible.</a:t>
            </a:r>
          </a:p>
        </p:txBody>
      </p:sp>
      <p:sp>
        <p:nvSpPr>
          <p:cNvPr id="4" name="Rectangle 3">
            <a:extLst>
              <a:ext uri="{FF2B5EF4-FFF2-40B4-BE49-F238E27FC236}">
                <a16:creationId xmlns:a16="http://schemas.microsoft.com/office/drawing/2014/main" id="{99A1D2F5-7206-F103-6F64-AB7379DEAEAD}"/>
              </a:ext>
            </a:extLst>
          </p:cNvPr>
          <p:cNvSpPr/>
          <p:nvPr/>
        </p:nvSpPr>
        <p:spPr>
          <a:xfrm>
            <a:off x="3604364" y="4182068"/>
            <a:ext cx="304800" cy="1078215"/>
          </a:xfrm>
          <a:prstGeom prst="rect">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8" name="Rectangle 27">
            <a:extLst>
              <a:ext uri="{FF2B5EF4-FFF2-40B4-BE49-F238E27FC236}">
                <a16:creationId xmlns:a16="http://schemas.microsoft.com/office/drawing/2014/main" id="{DE660041-344B-19DF-1D4E-6746706DEE1C}"/>
              </a:ext>
            </a:extLst>
          </p:cNvPr>
          <p:cNvSpPr/>
          <p:nvPr/>
        </p:nvSpPr>
        <p:spPr>
          <a:xfrm>
            <a:off x="4210500" y="4201568"/>
            <a:ext cx="304800" cy="1078215"/>
          </a:xfrm>
          <a:prstGeom prst="rect">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3" name="Slide Number Placeholder 5">
            <a:extLst>
              <a:ext uri="{FF2B5EF4-FFF2-40B4-BE49-F238E27FC236}">
                <a16:creationId xmlns:a16="http://schemas.microsoft.com/office/drawing/2014/main" id="{6CF98905-45CB-126D-44FF-EE7546678289}"/>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28</a:t>
            </a:fld>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3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03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8"/>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3"/>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02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02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03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28"/>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6"/>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21"/>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2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23"/>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2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028"/>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029"/>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031"/>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1033"/>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0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7" grpId="0" animBg="1"/>
      <p:bldP spid="18" grpId="0" animBg="1"/>
      <p:bldP spid="21" grpId="0" animBg="1"/>
      <p:bldP spid="22" grpId="0" animBg="1"/>
      <p:bldP spid="23" grpId="0" animBg="1"/>
      <p:bldP spid="24" grpId="0" animBg="1"/>
      <p:bldP spid="25" grpId="0" animBg="1"/>
      <p:bldP spid="26" grpId="0" animBg="1"/>
      <p:bldP spid="27" grpId="0" animBg="1"/>
      <p:bldP spid="31" grpId="0"/>
      <p:bldP spid="37" grpId="0"/>
      <p:bldP spid="38" grpId="0"/>
      <p:bldP spid="56" grpId="0"/>
      <p:bldP spid="57" grpId="0"/>
      <p:bldP spid="58" grpId="0"/>
      <p:bldP spid="63" grpId="0"/>
      <p:bldP spid="1024" grpId="0"/>
      <p:bldP spid="1025" grpId="0"/>
      <p:bldP spid="1028" grpId="0" animBg="1"/>
      <p:bldP spid="1029" grpId="0" animBg="1"/>
      <p:bldP spid="1031" grpId="0"/>
      <p:bldP spid="1033" grpId="0"/>
      <p:bldP spid="1035" grpId="0"/>
      <p:bldP spid="1036" grpId="0"/>
      <p:bldP spid="1038" grpId="0"/>
      <p:bldP spid="1040" grpId="0"/>
      <p:bldP spid="4" grpId="0" animBg="1"/>
      <p:bldP spid="2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4F4676-5906-7E6C-EFA8-46DB1C2736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C92D3D-371A-8433-6EC4-D96AA3BB12D6}"/>
              </a:ext>
            </a:extLst>
          </p:cNvPr>
          <p:cNvSpPr>
            <a:spLocks noGrp="1"/>
          </p:cNvSpPr>
          <p:nvPr>
            <p:ph type="title"/>
          </p:nvPr>
        </p:nvSpPr>
        <p:spPr/>
        <p:txBody>
          <a:bodyPr/>
          <a:lstStyle/>
          <a:p>
            <a:r>
              <a:rPr lang="en-US" dirty="0"/>
              <a:t>Bookshelf Analogy</a:t>
            </a:r>
          </a:p>
        </p:txBody>
      </p:sp>
      <p:graphicFrame>
        <p:nvGraphicFramePr>
          <p:cNvPr id="5" name="Table 4">
            <a:extLst>
              <a:ext uri="{FF2B5EF4-FFF2-40B4-BE49-F238E27FC236}">
                <a16:creationId xmlns:a16="http://schemas.microsoft.com/office/drawing/2014/main" id="{A50031CB-8F31-C9DE-D566-3C428F87B04C}"/>
              </a:ext>
            </a:extLst>
          </p:cNvPr>
          <p:cNvGraphicFramePr>
            <a:graphicFrameLocks noGrp="1"/>
          </p:cNvGraphicFramePr>
          <p:nvPr/>
        </p:nvGraphicFramePr>
        <p:xfrm>
          <a:off x="367505" y="1151584"/>
          <a:ext cx="4863616" cy="1285961"/>
        </p:xfrm>
        <a:graphic>
          <a:graphicData uri="http://schemas.openxmlformats.org/drawingml/2006/table">
            <a:tbl>
              <a:tblPr firstRow="1" bandRow="1">
                <a:tableStyleId>{5940675A-B579-460E-94D1-54222C63F5DA}</a:tableStyleId>
              </a:tblPr>
              <a:tblGrid>
                <a:gridCol w="607952">
                  <a:extLst>
                    <a:ext uri="{9D8B030D-6E8A-4147-A177-3AD203B41FA5}">
                      <a16:colId xmlns:a16="http://schemas.microsoft.com/office/drawing/2014/main" val="2104001195"/>
                    </a:ext>
                  </a:extLst>
                </a:gridCol>
                <a:gridCol w="607952">
                  <a:extLst>
                    <a:ext uri="{9D8B030D-6E8A-4147-A177-3AD203B41FA5}">
                      <a16:colId xmlns:a16="http://schemas.microsoft.com/office/drawing/2014/main" val="997814801"/>
                    </a:ext>
                  </a:extLst>
                </a:gridCol>
                <a:gridCol w="523177">
                  <a:extLst>
                    <a:ext uri="{9D8B030D-6E8A-4147-A177-3AD203B41FA5}">
                      <a16:colId xmlns:a16="http://schemas.microsoft.com/office/drawing/2014/main" val="3935272740"/>
                    </a:ext>
                  </a:extLst>
                </a:gridCol>
                <a:gridCol w="692727">
                  <a:extLst>
                    <a:ext uri="{9D8B030D-6E8A-4147-A177-3AD203B41FA5}">
                      <a16:colId xmlns:a16="http://schemas.microsoft.com/office/drawing/2014/main" val="3931643109"/>
                    </a:ext>
                  </a:extLst>
                </a:gridCol>
                <a:gridCol w="607952">
                  <a:extLst>
                    <a:ext uri="{9D8B030D-6E8A-4147-A177-3AD203B41FA5}">
                      <a16:colId xmlns:a16="http://schemas.microsoft.com/office/drawing/2014/main" val="1848931642"/>
                    </a:ext>
                  </a:extLst>
                </a:gridCol>
                <a:gridCol w="607952">
                  <a:extLst>
                    <a:ext uri="{9D8B030D-6E8A-4147-A177-3AD203B41FA5}">
                      <a16:colId xmlns:a16="http://schemas.microsoft.com/office/drawing/2014/main" val="1981732371"/>
                    </a:ext>
                  </a:extLst>
                </a:gridCol>
                <a:gridCol w="607952">
                  <a:extLst>
                    <a:ext uri="{9D8B030D-6E8A-4147-A177-3AD203B41FA5}">
                      <a16:colId xmlns:a16="http://schemas.microsoft.com/office/drawing/2014/main" val="4267955522"/>
                    </a:ext>
                  </a:extLst>
                </a:gridCol>
                <a:gridCol w="607952">
                  <a:extLst>
                    <a:ext uri="{9D8B030D-6E8A-4147-A177-3AD203B41FA5}">
                      <a16:colId xmlns:a16="http://schemas.microsoft.com/office/drawing/2014/main" val="2845156104"/>
                    </a:ext>
                  </a:extLst>
                </a:gridCol>
              </a:tblGrid>
              <a:tr h="1285961">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2678955"/>
                  </a:ext>
                </a:extLst>
              </a:tr>
            </a:tbl>
          </a:graphicData>
        </a:graphic>
      </p:graphicFrame>
      <p:graphicFrame>
        <p:nvGraphicFramePr>
          <p:cNvPr id="6" name="Table 5">
            <a:extLst>
              <a:ext uri="{FF2B5EF4-FFF2-40B4-BE49-F238E27FC236}">
                <a16:creationId xmlns:a16="http://schemas.microsoft.com/office/drawing/2014/main" id="{3089CAF5-D88D-A0E2-6D18-9EEA35F64029}"/>
              </a:ext>
            </a:extLst>
          </p:cNvPr>
          <p:cNvGraphicFramePr>
            <a:graphicFrameLocks noGrp="1"/>
          </p:cNvGraphicFramePr>
          <p:nvPr/>
        </p:nvGraphicFramePr>
        <p:xfrm>
          <a:off x="367505" y="2578146"/>
          <a:ext cx="4863616" cy="1285961"/>
        </p:xfrm>
        <a:graphic>
          <a:graphicData uri="http://schemas.openxmlformats.org/drawingml/2006/table">
            <a:tbl>
              <a:tblPr firstRow="1" bandRow="1">
                <a:tableStyleId>{5940675A-B579-460E-94D1-54222C63F5DA}</a:tableStyleId>
              </a:tblPr>
              <a:tblGrid>
                <a:gridCol w="1215904">
                  <a:extLst>
                    <a:ext uri="{9D8B030D-6E8A-4147-A177-3AD203B41FA5}">
                      <a16:colId xmlns:a16="http://schemas.microsoft.com/office/drawing/2014/main" val="2104001195"/>
                    </a:ext>
                  </a:extLst>
                </a:gridCol>
                <a:gridCol w="1215904">
                  <a:extLst>
                    <a:ext uri="{9D8B030D-6E8A-4147-A177-3AD203B41FA5}">
                      <a16:colId xmlns:a16="http://schemas.microsoft.com/office/drawing/2014/main" val="3935272740"/>
                    </a:ext>
                  </a:extLst>
                </a:gridCol>
                <a:gridCol w="1215904">
                  <a:extLst>
                    <a:ext uri="{9D8B030D-6E8A-4147-A177-3AD203B41FA5}">
                      <a16:colId xmlns:a16="http://schemas.microsoft.com/office/drawing/2014/main" val="1848931642"/>
                    </a:ext>
                  </a:extLst>
                </a:gridCol>
                <a:gridCol w="1215904">
                  <a:extLst>
                    <a:ext uri="{9D8B030D-6E8A-4147-A177-3AD203B41FA5}">
                      <a16:colId xmlns:a16="http://schemas.microsoft.com/office/drawing/2014/main" val="4267955522"/>
                    </a:ext>
                  </a:extLst>
                </a:gridCol>
              </a:tblGrid>
              <a:tr h="1285961">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2678955"/>
                  </a:ext>
                </a:extLst>
              </a:tr>
            </a:tbl>
          </a:graphicData>
        </a:graphic>
      </p:graphicFrame>
      <p:sp>
        <p:nvSpPr>
          <p:cNvPr id="7" name="Rectangle 6">
            <a:extLst>
              <a:ext uri="{FF2B5EF4-FFF2-40B4-BE49-F238E27FC236}">
                <a16:creationId xmlns:a16="http://schemas.microsoft.com/office/drawing/2014/main" id="{384BEC89-0819-8A36-05CE-FD5F5790B437}"/>
              </a:ext>
            </a:extLst>
          </p:cNvPr>
          <p:cNvSpPr/>
          <p:nvPr/>
        </p:nvSpPr>
        <p:spPr>
          <a:xfrm>
            <a:off x="506386" y="1343094"/>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8" name="Rectangle 7">
            <a:extLst>
              <a:ext uri="{FF2B5EF4-FFF2-40B4-BE49-F238E27FC236}">
                <a16:creationId xmlns:a16="http://schemas.microsoft.com/office/drawing/2014/main" id="{8B2A63A3-612B-9902-2F8D-18C74AC82EDB}"/>
              </a:ext>
            </a:extLst>
          </p:cNvPr>
          <p:cNvSpPr/>
          <p:nvPr/>
        </p:nvSpPr>
        <p:spPr>
          <a:xfrm>
            <a:off x="1115986" y="1343094"/>
            <a:ext cx="304800" cy="1078215"/>
          </a:xfrm>
          <a:prstGeom prst="rect">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9" name="Rectangle 8">
            <a:extLst>
              <a:ext uri="{FF2B5EF4-FFF2-40B4-BE49-F238E27FC236}">
                <a16:creationId xmlns:a16="http://schemas.microsoft.com/office/drawing/2014/main" id="{7B829C45-2A15-D882-AB86-9FF06193E940}"/>
              </a:ext>
            </a:extLst>
          </p:cNvPr>
          <p:cNvSpPr/>
          <p:nvPr/>
        </p:nvSpPr>
        <p:spPr>
          <a:xfrm>
            <a:off x="2962104" y="1326563"/>
            <a:ext cx="304800" cy="1078215"/>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0" name="Rectangle 9">
            <a:extLst>
              <a:ext uri="{FF2B5EF4-FFF2-40B4-BE49-F238E27FC236}">
                <a16:creationId xmlns:a16="http://schemas.microsoft.com/office/drawing/2014/main" id="{23D3FF44-5FA2-906F-E4DB-F5A231300E9E}"/>
              </a:ext>
            </a:extLst>
          </p:cNvPr>
          <p:cNvSpPr/>
          <p:nvPr/>
        </p:nvSpPr>
        <p:spPr>
          <a:xfrm>
            <a:off x="3568240" y="1356949"/>
            <a:ext cx="304800" cy="1078215"/>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1" name="Rectangle 10">
            <a:extLst>
              <a:ext uri="{FF2B5EF4-FFF2-40B4-BE49-F238E27FC236}">
                <a16:creationId xmlns:a16="http://schemas.microsoft.com/office/drawing/2014/main" id="{155FBB46-D2C8-7715-64BA-D613526AB805}"/>
              </a:ext>
            </a:extLst>
          </p:cNvPr>
          <p:cNvSpPr/>
          <p:nvPr/>
        </p:nvSpPr>
        <p:spPr>
          <a:xfrm>
            <a:off x="523704" y="276802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2" name="Rectangle 11">
            <a:extLst>
              <a:ext uri="{FF2B5EF4-FFF2-40B4-BE49-F238E27FC236}">
                <a16:creationId xmlns:a16="http://schemas.microsoft.com/office/drawing/2014/main" id="{16A2E202-4EAF-DA32-B0C7-FFA54CD4FD06}"/>
              </a:ext>
            </a:extLst>
          </p:cNvPr>
          <p:cNvSpPr/>
          <p:nvPr/>
        </p:nvSpPr>
        <p:spPr>
          <a:xfrm>
            <a:off x="1133304" y="276802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3" name="Rectangle 12">
            <a:extLst>
              <a:ext uri="{FF2B5EF4-FFF2-40B4-BE49-F238E27FC236}">
                <a16:creationId xmlns:a16="http://schemas.microsoft.com/office/drawing/2014/main" id="{201E89BF-9AE8-F8BE-D5D9-C6D87AA5E98C}"/>
              </a:ext>
            </a:extLst>
          </p:cNvPr>
          <p:cNvSpPr/>
          <p:nvPr/>
        </p:nvSpPr>
        <p:spPr>
          <a:xfrm>
            <a:off x="2025653" y="2768025"/>
            <a:ext cx="304800" cy="1078215"/>
          </a:xfrm>
          <a:prstGeom prst="rect">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4" name="Rectangle 13">
            <a:extLst>
              <a:ext uri="{FF2B5EF4-FFF2-40B4-BE49-F238E27FC236}">
                <a16:creationId xmlns:a16="http://schemas.microsoft.com/office/drawing/2014/main" id="{24A14E7B-951E-BBE7-3CE7-17374571D3B1}"/>
              </a:ext>
            </a:extLst>
          </p:cNvPr>
          <p:cNvSpPr/>
          <p:nvPr/>
        </p:nvSpPr>
        <p:spPr>
          <a:xfrm>
            <a:off x="3601145" y="2775006"/>
            <a:ext cx="304800" cy="1078215"/>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graphicFrame>
        <p:nvGraphicFramePr>
          <p:cNvPr id="15" name="Table 14">
            <a:extLst>
              <a:ext uri="{FF2B5EF4-FFF2-40B4-BE49-F238E27FC236}">
                <a16:creationId xmlns:a16="http://schemas.microsoft.com/office/drawing/2014/main" id="{5DECFC51-A4FD-F4E7-336A-9596F86301DF}"/>
              </a:ext>
            </a:extLst>
          </p:cNvPr>
          <p:cNvGraphicFramePr>
            <a:graphicFrameLocks noGrp="1"/>
          </p:cNvGraphicFramePr>
          <p:nvPr/>
        </p:nvGraphicFramePr>
        <p:xfrm>
          <a:off x="364041" y="3993822"/>
          <a:ext cx="4863616" cy="1285961"/>
        </p:xfrm>
        <a:graphic>
          <a:graphicData uri="http://schemas.openxmlformats.org/drawingml/2006/table">
            <a:tbl>
              <a:tblPr firstRow="1" bandRow="1">
                <a:tableStyleId>{5940675A-B579-460E-94D1-54222C63F5DA}</a:tableStyleId>
              </a:tblPr>
              <a:tblGrid>
                <a:gridCol w="2431808">
                  <a:extLst>
                    <a:ext uri="{9D8B030D-6E8A-4147-A177-3AD203B41FA5}">
                      <a16:colId xmlns:a16="http://schemas.microsoft.com/office/drawing/2014/main" val="2104001195"/>
                    </a:ext>
                  </a:extLst>
                </a:gridCol>
                <a:gridCol w="2431808">
                  <a:extLst>
                    <a:ext uri="{9D8B030D-6E8A-4147-A177-3AD203B41FA5}">
                      <a16:colId xmlns:a16="http://schemas.microsoft.com/office/drawing/2014/main" val="1848931642"/>
                    </a:ext>
                  </a:extLst>
                </a:gridCol>
              </a:tblGrid>
              <a:tr h="1285961">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2678955"/>
                  </a:ext>
                </a:extLst>
              </a:tr>
            </a:tbl>
          </a:graphicData>
        </a:graphic>
      </p:graphicFrame>
      <p:graphicFrame>
        <p:nvGraphicFramePr>
          <p:cNvPr id="16" name="Table 15">
            <a:extLst>
              <a:ext uri="{FF2B5EF4-FFF2-40B4-BE49-F238E27FC236}">
                <a16:creationId xmlns:a16="http://schemas.microsoft.com/office/drawing/2014/main" id="{881CF138-C552-4D48-5AD4-BC841B6BA8C0}"/>
              </a:ext>
            </a:extLst>
          </p:cNvPr>
          <p:cNvGraphicFramePr>
            <a:graphicFrameLocks noGrp="1"/>
          </p:cNvGraphicFramePr>
          <p:nvPr/>
        </p:nvGraphicFramePr>
        <p:xfrm>
          <a:off x="364041" y="5404739"/>
          <a:ext cx="4863616" cy="1285961"/>
        </p:xfrm>
        <a:graphic>
          <a:graphicData uri="http://schemas.openxmlformats.org/drawingml/2006/table">
            <a:tbl>
              <a:tblPr firstRow="1" bandRow="1">
                <a:tableStyleId>{5940675A-B579-460E-94D1-54222C63F5DA}</a:tableStyleId>
              </a:tblPr>
              <a:tblGrid>
                <a:gridCol w="4863616">
                  <a:extLst>
                    <a:ext uri="{9D8B030D-6E8A-4147-A177-3AD203B41FA5}">
                      <a16:colId xmlns:a16="http://schemas.microsoft.com/office/drawing/2014/main" val="2104001195"/>
                    </a:ext>
                  </a:extLst>
                </a:gridCol>
              </a:tblGrid>
              <a:tr h="1285961">
                <a:tc>
                  <a:txBody>
                    <a:bodyPr/>
                    <a:lstStyle/>
                    <a:p>
                      <a:endParaRPr lang="en-SE"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2678955"/>
                  </a:ext>
                </a:extLst>
              </a:tr>
            </a:tbl>
          </a:graphicData>
        </a:graphic>
      </p:graphicFrame>
      <p:sp>
        <p:nvSpPr>
          <p:cNvPr id="17" name="Rectangle 16">
            <a:extLst>
              <a:ext uri="{FF2B5EF4-FFF2-40B4-BE49-F238E27FC236}">
                <a16:creationId xmlns:a16="http://schemas.microsoft.com/office/drawing/2014/main" id="{3AC2A172-FE42-6FD1-54E6-EA0604BE06B0}"/>
              </a:ext>
            </a:extLst>
          </p:cNvPr>
          <p:cNvSpPr/>
          <p:nvPr/>
        </p:nvSpPr>
        <p:spPr>
          <a:xfrm>
            <a:off x="1183527" y="4185808"/>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18" name="Rectangle 17">
            <a:extLst>
              <a:ext uri="{FF2B5EF4-FFF2-40B4-BE49-F238E27FC236}">
                <a16:creationId xmlns:a16="http://schemas.microsoft.com/office/drawing/2014/main" id="{59E36EF0-366C-02F6-6675-0417D5254F53}"/>
              </a:ext>
            </a:extLst>
          </p:cNvPr>
          <p:cNvSpPr/>
          <p:nvPr/>
        </p:nvSpPr>
        <p:spPr>
          <a:xfrm>
            <a:off x="1793127" y="4185808"/>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1" name="Rectangle 20">
            <a:extLst>
              <a:ext uri="{FF2B5EF4-FFF2-40B4-BE49-F238E27FC236}">
                <a16:creationId xmlns:a16="http://schemas.microsoft.com/office/drawing/2014/main" id="{AE65594B-A7D2-C2F4-CBE6-4F0105FB5F55}"/>
              </a:ext>
            </a:extLst>
          </p:cNvPr>
          <p:cNvSpPr/>
          <p:nvPr/>
        </p:nvSpPr>
        <p:spPr>
          <a:xfrm>
            <a:off x="1631791" y="559077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2" name="Rectangle 21">
            <a:extLst>
              <a:ext uri="{FF2B5EF4-FFF2-40B4-BE49-F238E27FC236}">
                <a16:creationId xmlns:a16="http://schemas.microsoft.com/office/drawing/2014/main" id="{9FEC2E62-5AA2-A241-0A79-8DFA5F758D5D}"/>
              </a:ext>
            </a:extLst>
          </p:cNvPr>
          <p:cNvSpPr/>
          <p:nvPr/>
        </p:nvSpPr>
        <p:spPr>
          <a:xfrm>
            <a:off x="2241391" y="559077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3" name="Rectangle 22">
            <a:extLst>
              <a:ext uri="{FF2B5EF4-FFF2-40B4-BE49-F238E27FC236}">
                <a16:creationId xmlns:a16="http://schemas.microsoft.com/office/drawing/2014/main" id="{497ABA95-8300-6C9E-A62F-C8CCB3BEB671}"/>
              </a:ext>
            </a:extLst>
          </p:cNvPr>
          <p:cNvSpPr/>
          <p:nvPr/>
        </p:nvSpPr>
        <p:spPr>
          <a:xfrm>
            <a:off x="2921032" y="559077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4" name="Rectangle 23">
            <a:extLst>
              <a:ext uri="{FF2B5EF4-FFF2-40B4-BE49-F238E27FC236}">
                <a16:creationId xmlns:a16="http://schemas.microsoft.com/office/drawing/2014/main" id="{BEB64AA0-3119-2B24-B3A2-88EB4EF41891}"/>
              </a:ext>
            </a:extLst>
          </p:cNvPr>
          <p:cNvSpPr/>
          <p:nvPr/>
        </p:nvSpPr>
        <p:spPr>
          <a:xfrm>
            <a:off x="3492010" y="5590776"/>
            <a:ext cx="304800" cy="107821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4" name="Rectangle 3">
            <a:extLst>
              <a:ext uri="{FF2B5EF4-FFF2-40B4-BE49-F238E27FC236}">
                <a16:creationId xmlns:a16="http://schemas.microsoft.com/office/drawing/2014/main" id="{6C86DF1B-02A1-2AE1-522F-D8BC3109FBC0}"/>
              </a:ext>
            </a:extLst>
          </p:cNvPr>
          <p:cNvSpPr/>
          <p:nvPr/>
        </p:nvSpPr>
        <p:spPr>
          <a:xfrm>
            <a:off x="3604364" y="4182068"/>
            <a:ext cx="304800" cy="1078215"/>
          </a:xfrm>
          <a:prstGeom prst="rect">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28" name="Rectangle 27">
            <a:extLst>
              <a:ext uri="{FF2B5EF4-FFF2-40B4-BE49-F238E27FC236}">
                <a16:creationId xmlns:a16="http://schemas.microsoft.com/office/drawing/2014/main" id="{30AA64BD-C099-6A6D-4124-9D047960FC25}"/>
              </a:ext>
            </a:extLst>
          </p:cNvPr>
          <p:cNvSpPr/>
          <p:nvPr/>
        </p:nvSpPr>
        <p:spPr>
          <a:xfrm>
            <a:off x="4210500" y="4201568"/>
            <a:ext cx="304800" cy="1078215"/>
          </a:xfrm>
          <a:prstGeom prst="rect">
            <a:avLst/>
          </a:prstGeom>
          <a:solidFill>
            <a:srgbClr val="FFC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1600" dirty="0"/>
              <a:t>Book</a:t>
            </a:r>
            <a:endParaRPr lang="en-SE" sz="1600" dirty="0"/>
          </a:p>
        </p:txBody>
      </p:sp>
      <p:sp>
        <p:nvSpPr>
          <p:cNvPr id="3" name="Slide Number Placeholder 5">
            <a:extLst>
              <a:ext uri="{FF2B5EF4-FFF2-40B4-BE49-F238E27FC236}">
                <a16:creationId xmlns:a16="http://schemas.microsoft.com/office/drawing/2014/main" id="{7EFF886B-1AF0-6C9E-90D5-D840C0554F5A}"/>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29</a:t>
            </a:fld>
            <a:endParaRPr lang="en-US" dirty="0"/>
          </a:p>
        </p:txBody>
      </p:sp>
      <p:sp>
        <p:nvSpPr>
          <p:cNvPr id="1032" name="Rectangle 1031">
            <a:extLst>
              <a:ext uri="{FF2B5EF4-FFF2-40B4-BE49-F238E27FC236}">
                <a16:creationId xmlns:a16="http://schemas.microsoft.com/office/drawing/2014/main" id="{6D3BEDA4-009E-2B3F-EF9D-3CA0897E2590}"/>
              </a:ext>
            </a:extLst>
          </p:cNvPr>
          <p:cNvSpPr/>
          <p:nvPr/>
        </p:nvSpPr>
        <p:spPr>
          <a:xfrm>
            <a:off x="7218128" y="1192300"/>
            <a:ext cx="2803133" cy="1675502"/>
          </a:xfrm>
          <a:prstGeom prst="rect">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nvGrpSpPr>
          <p:cNvPr id="1034" name="Group 3">
            <a:extLst>
              <a:ext uri="{FF2B5EF4-FFF2-40B4-BE49-F238E27FC236}">
                <a16:creationId xmlns:a16="http://schemas.microsoft.com/office/drawing/2014/main" id="{29C1A0E8-AC9D-0AF7-77A1-64095F49052D}"/>
              </a:ext>
            </a:extLst>
          </p:cNvPr>
          <p:cNvGrpSpPr>
            <a:grpSpLocks/>
          </p:cNvGrpSpPr>
          <p:nvPr/>
        </p:nvGrpSpPr>
        <p:grpSpPr bwMode="auto">
          <a:xfrm>
            <a:off x="8752617" y="1573144"/>
            <a:ext cx="990600" cy="1219200"/>
            <a:chOff x="1344" y="1056"/>
            <a:chExt cx="624" cy="768"/>
          </a:xfrm>
        </p:grpSpPr>
        <p:sp>
          <p:nvSpPr>
            <p:cNvPr id="1037" name="Rectangle 4">
              <a:extLst>
                <a:ext uri="{FF2B5EF4-FFF2-40B4-BE49-F238E27FC236}">
                  <a16:creationId xmlns:a16="http://schemas.microsoft.com/office/drawing/2014/main" id="{851A5D3E-4D75-B87F-2657-133FFC960462}"/>
                </a:ext>
              </a:extLst>
            </p:cNvPr>
            <p:cNvSpPr>
              <a:spLocks noChangeArrowheads="1"/>
            </p:cNvSpPr>
            <p:nvPr/>
          </p:nvSpPr>
          <p:spPr bwMode="auto">
            <a:xfrm>
              <a:off x="1344" y="1056"/>
              <a:ext cx="624" cy="768"/>
            </a:xfrm>
            <a:prstGeom prst="rect">
              <a:avLst/>
            </a:prstGeom>
            <a:noFill/>
            <a:ln w="12700">
              <a:solidFill>
                <a:sysClr val="windowText" lastClr="000000"/>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39" name="Line 5">
              <a:extLst>
                <a:ext uri="{FF2B5EF4-FFF2-40B4-BE49-F238E27FC236}">
                  <a16:creationId xmlns:a16="http://schemas.microsoft.com/office/drawing/2014/main" id="{2DBF8DB4-277C-FEA9-D057-12E4D7B425E7}"/>
                </a:ext>
              </a:extLst>
            </p:cNvPr>
            <p:cNvSpPr>
              <a:spLocks noChangeShapeType="1"/>
            </p:cNvSpPr>
            <p:nvPr/>
          </p:nvSpPr>
          <p:spPr bwMode="auto">
            <a:xfrm>
              <a:off x="1344" y="1440"/>
              <a:ext cx="624" cy="0"/>
            </a:xfrm>
            <a:prstGeom prst="line">
              <a:avLst/>
            </a:prstGeom>
            <a:noFill/>
            <a:ln w="12700">
              <a:solidFill>
                <a:sysClr val="windowText" lastClr="0000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41" name="Line 6">
              <a:extLst>
                <a:ext uri="{FF2B5EF4-FFF2-40B4-BE49-F238E27FC236}">
                  <a16:creationId xmlns:a16="http://schemas.microsoft.com/office/drawing/2014/main" id="{B4B217C2-FA5D-ED2C-B2EC-9402764C55A2}"/>
                </a:ext>
              </a:extLst>
            </p:cNvPr>
            <p:cNvSpPr>
              <a:spLocks noChangeShapeType="1"/>
            </p:cNvSpPr>
            <p:nvPr/>
          </p:nvSpPr>
          <p:spPr bwMode="auto">
            <a:xfrm>
              <a:off x="1344" y="1248"/>
              <a:ext cx="624" cy="0"/>
            </a:xfrm>
            <a:prstGeom prst="line">
              <a:avLst/>
            </a:prstGeom>
            <a:noFill/>
            <a:ln w="12700">
              <a:solidFill>
                <a:sysClr val="windowText" lastClr="0000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42" name="Line 7">
              <a:extLst>
                <a:ext uri="{FF2B5EF4-FFF2-40B4-BE49-F238E27FC236}">
                  <a16:creationId xmlns:a16="http://schemas.microsoft.com/office/drawing/2014/main" id="{0307B07D-A011-6DF0-7D23-C105A6449740}"/>
                </a:ext>
              </a:extLst>
            </p:cNvPr>
            <p:cNvSpPr>
              <a:spLocks noChangeShapeType="1"/>
            </p:cNvSpPr>
            <p:nvPr/>
          </p:nvSpPr>
          <p:spPr bwMode="auto">
            <a:xfrm>
              <a:off x="1344" y="1632"/>
              <a:ext cx="624" cy="0"/>
            </a:xfrm>
            <a:prstGeom prst="line">
              <a:avLst/>
            </a:prstGeom>
            <a:noFill/>
            <a:ln w="12700">
              <a:solidFill>
                <a:sysClr val="windowText" lastClr="0000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grpSp>
        <p:nvGrpSpPr>
          <p:cNvPr id="1043" name="Group 36">
            <a:extLst>
              <a:ext uri="{FF2B5EF4-FFF2-40B4-BE49-F238E27FC236}">
                <a16:creationId xmlns:a16="http://schemas.microsoft.com/office/drawing/2014/main" id="{7D9A5323-6558-0DCF-1ADB-DE548825946E}"/>
              </a:ext>
            </a:extLst>
          </p:cNvPr>
          <p:cNvGrpSpPr>
            <a:grpSpLocks/>
          </p:cNvGrpSpPr>
          <p:nvPr/>
        </p:nvGrpSpPr>
        <p:grpSpPr bwMode="auto">
          <a:xfrm>
            <a:off x="8143017" y="1573144"/>
            <a:ext cx="609600" cy="1219200"/>
            <a:chOff x="1344" y="1056"/>
            <a:chExt cx="624" cy="768"/>
          </a:xfrm>
        </p:grpSpPr>
        <p:sp>
          <p:nvSpPr>
            <p:cNvPr id="1044" name="Rectangle 37">
              <a:extLst>
                <a:ext uri="{FF2B5EF4-FFF2-40B4-BE49-F238E27FC236}">
                  <a16:creationId xmlns:a16="http://schemas.microsoft.com/office/drawing/2014/main" id="{D53BF298-3154-6F39-F63C-9C59924C4785}"/>
                </a:ext>
              </a:extLst>
            </p:cNvPr>
            <p:cNvSpPr>
              <a:spLocks noChangeArrowheads="1"/>
            </p:cNvSpPr>
            <p:nvPr/>
          </p:nvSpPr>
          <p:spPr bwMode="auto">
            <a:xfrm>
              <a:off x="1344" y="1056"/>
              <a:ext cx="624" cy="768"/>
            </a:xfrm>
            <a:prstGeom prst="rect">
              <a:avLst/>
            </a:prstGeom>
            <a:noFill/>
            <a:ln w="12700">
              <a:solidFill>
                <a:sysClr val="windowText" lastClr="000000"/>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45" name="Line 38">
              <a:extLst>
                <a:ext uri="{FF2B5EF4-FFF2-40B4-BE49-F238E27FC236}">
                  <a16:creationId xmlns:a16="http://schemas.microsoft.com/office/drawing/2014/main" id="{A78C94FA-CEC3-41F6-F299-0AA9FB5E2D85}"/>
                </a:ext>
              </a:extLst>
            </p:cNvPr>
            <p:cNvSpPr>
              <a:spLocks noChangeShapeType="1"/>
            </p:cNvSpPr>
            <p:nvPr/>
          </p:nvSpPr>
          <p:spPr bwMode="auto">
            <a:xfrm>
              <a:off x="1344" y="1440"/>
              <a:ext cx="624" cy="0"/>
            </a:xfrm>
            <a:prstGeom prst="line">
              <a:avLst/>
            </a:prstGeom>
            <a:noFill/>
            <a:ln w="12700">
              <a:solidFill>
                <a:sysClr val="windowText" lastClr="0000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46" name="Line 39">
              <a:extLst>
                <a:ext uri="{FF2B5EF4-FFF2-40B4-BE49-F238E27FC236}">
                  <a16:creationId xmlns:a16="http://schemas.microsoft.com/office/drawing/2014/main" id="{0E54A750-C8F8-05AA-B578-7F33AC6B0A38}"/>
                </a:ext>
              </a:extLst>
            </p:cNvPr>
            <p:cNvSpPr>
              <a:spLocks noChangeShapeType="1"/>
            </p:cNvSpPr>
            <p:nvPr/>
          </p:nvSpPr>
          <p:spPr bwMode="auto">
            <a:xfrm>
              <a:off x="1344" y="1248"/>
              <a:ext cx="624" cy="0"/>
            </a:xfrm>
            <a:prstGeom prst="line">
              <a:avLst/>
            </a:prstGeom>
            <a:noFill/>
            <a:ln w="12700">
              <a:solidFill>
                <a:sysClr val="windowText" lastClr="0000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47" name="Line 40">
              <a:extLst>
                <a:ext uri="{FF2B5EF4-FFF2-40B4-BE49-F238E27FC236}">
                  <a16:creationId xmlns:a16="http://schemas.microsoft.com/office/drawing/2014/main" id="{6ED3957A-6DF1-1FCE-6713-6C4015ABB625}"/>
                </a:ext>
              </a:extLst>
            </p:cNvPr>
            <p:cNvSpPr>
              <a:spLocks noChangeShapeType="1"/>
            </p:cNvSpPr>
            <p:nvPr/>
          </p:nvSpPr>
          <p:spPr bwMode="auto">
            <a:xfrm>
              <a:off x="1344" y="1632"/>
              <a:ext cx="624" cy="0"/>
            </a:xfrm>
            <a:prstGeom prst="line">
              <a:avLst/>
            </a:prstGeom>
            <a:noFill/>
            <a:ln w="12700">
              <a:solidFill>
                <a:sysClr val="windowText" lastClr="0000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grpSp>
      <p:sp>
        <p:nvSpPr>
          <p:cNvPr id="1048" name="Text Box 41">
            <a:extLst>
              <a:ext uri="{FF2B5EF4-FFF2-40B4-BE49-F238E27FC236}">
                <a16:creationId xmlns:a16="http://schemas.microsoft.com/office/drawing/2014/main" id="{1B92EC66-FA4A-63A4-824A-9DDD1F964C48}"/>
              </a:ext>
            </a:extLst>
          </p:cNvPr>
          <p:cNvSpPr txBox="1">
            <a:spLocks noChangeArrowheads="1"/>
          </p:cNvSpPr>
          <p:nvPr/>
        </p:nvSpPr>
        <p:spPr bwMode="auto">
          <a:xfrm>
            <a:off x="8143018" y="1153022"/>
            <a:ext cx="498341" cy="369332"/>
          </a:xfrm>
          <a:prstGeom prst="rect">
            <a:avLst/>
          </a:prstGeom>
          <a:noFill/>
          <a:ln w="12700">
            <a:noFill/>
            <a:miter lim="800000"/>
            <a:headEnd/>
            <a:tailEnd/>
          </a:ln>
          <a:effectLst/>
        </p:spPr>
        <p:txBody>
          <a:bodyPr wrap="none">
            <a:spAutoFit/>
          </a:bodyPr>
          <a:lstStyle/>
          <a:p>
            <a:r>
              <a:rPr lang="en-US" dirty="0">
                <a:solidFill>
                  <a:srgbClr val="FF0000"/>
                </a:solidFill>
                <a:latin typeface="Calibri"/>
              </a:rPr>
              <a:t>Tag</a:t>
            </a:r>
          </a:p>
        </p:txBody>
      </p:sp>
      <p:sp>
        <p:nvSpPr>
          <p:cNvPr id="1049" name="Text Box 42">
            <a:extLst>
              <a:ext uri="{FF2B5EF4-FFF2-40B4-BE49-F238E27FC236}">
                <a16:creationId xmlns:a16="http://schemas.microsoft.com/office/drawing/2014/main" id="{4984077C-3A9B-2AAC-9825-14E1275DE29D}"/>
              </a:ext>
            </a:extLst>
          </p:cNvPr>
          <p:cNvSpPr txBox="1">
            <a:spLocks noChangeArrowheads="1"/>
          </p:cNvSpPr>
          <p:nvPr/>
        </p:nvSpPr>
        <p:spPr bwMode="auto">
          <a:xfrm>
            <a:off x="8905018" y="1153022"/>
            <a:ext cx="620683" cy="369332"/>
          </a:xfrm>
          <a:prstGeom prst="rect">
            <a:avLst/>
          </a:prstGeom>
          <a:noFill/>
          <a:ln w="12700">
            <a:noFill/>
            <a:miter lim="800000"/>
            <a:headEnd/>
            <a:tailEnd/>
          </a:ln>
          <a:effectLst/>
        </p:spPr>
        <p:txBody>
          <a:bodyPr wrap="none">
            <a:spAutoFit/>
          </a:bodyPr>
          <a:lstStyle/>
          <a:p>
            <a:r>
              <a:rPr lang="en-US">
                <a:solidFill>
                  <a:prstClr val="black"/>
                </a:solidFill>
                <a:latin typeface="Calibri"/>
              </a:rPr>
              <a:t>Data</a:t>
            </a:r>
          </a:p>
        </p:txBody>
      </p:sp>
      <p:sp>
        <p:nvSpPr>
          <p:cNvPr id="1050" name="Rectangle 44" descr="5%">
            <a:extLst>
              <a:ext uri="{FF2B5EF4-FFF2-40B4-BE49-F238E27FC236}">
                <a16:creationId xmlns:a16="http://schemas.microsoft.com/office/drawing/2014/main" id="{6428C676-CFA2-CCDC-E22F-C7F38DBB82E0}"/>
              </a:ext>
            </a:extLst>
          </p:cNvPr>
          <p:cNvSpPr>
            <a:spLocks noChangeArrowheads="1"/>
          </p:cNvSpPr>
          <p:nvPr/>
        </p:nvSpPr>
        <p:spPr bwMode="auto">
          <a:xfrm>
            <a:off x="8752617" y="1573144"/>
            <a:ext cx="990600" cy="304800"/>
          </a:xfrm>
          <a:prstGeom prst="rect">
            <a:avLst/>
          </a:prstGeom>
          <a:solidFill>
            <a:srgbClr val="4F81BD"/>
          </a:solidFill>
          <a:ln w="25400" cap="flat" cmpd="sng" algn="ctr">
            <a:solidFill>
              <a:srgbClr val="4F81BD">
                <a:shade val="50000"/>
              </a:srgbClr>
            </a:solidFill>
            <a:prstDash val="soli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051" name="Rectangle 52" descr="5%">
            <a:extLst>
              <a:ext uri="{FF2B5EF4-FFF2-40B4-BE49-F238E27FC236}">
                <a16:creationId xmlns:a16="http://schemas.microsoft.com/office/drawing/2014/main" id="{4E0E3510-03CC-AF3E-65FA-11581E13E3E3}"/>
              </a:ext>
            </a:extLst>
          </p:cNvPr>
          <p:cNvSpPr>
            <a:spLocks noChangeArrowheads="1"/>
          </p:cNvSpPr>
          <p:nvPr/>
        </p:nvSpPr>
        <p:spPr bwMode="auto">
          <a:xfrm>
            <a:off x="8752617" y="2487544"/>
            <a:ext cx="990600" cy="304800"/>
          </a:xfrm>
          <a:prstGeom prst="rect">
            <a:avLst/>
          </a:prstGeom>
          <a:solidFill>
            <a:sysClr val="windowText" lastClr="000000">
              <a:alpha val="50000"/>
            </a:sysClr>
          </a:solidFill>
          <a:ln>
            <a:noFill/>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052" name="Rectangle 54" descr="5%">
            <a:extLst>
              <a:ext uri="{FF2B5EF4-FFF2-40B4-BE49-F238E27FC236}">
                <a16:creationId xmlns:a16="http://schemas.microsoft.com/office/drawing/2014/main" id="{4D157CDB-7F48-4F23-83D3-912FE6D345F5}"/>
              </a:ext>
            </a:extLst>
          </p:cNvPr>
          <p:cNvSpPr>
            <a:spLocks noChangeArrowheads="1"/>
          </p:cNvSpPr>
          <p:nvPr/>
        </p:nvSpPr>
        <p:spPr bwMode="auto">
          <a:xfrm>
            <a:off x="8752617" y="1877944"/>
            <a:ext cx="990600" cy="304800"/>
          </a:xfrm>
          <a:prstGeom prst="rect">
            <a:avLst/>
          </a:prstGeom>
          <a:solidFill>
            <a:srgbClr val="00B050"/>
          </a:solidFill>
          <a:ln w="12700">
            <a:solidFill>
              <a:srgbClr val="C0504D"/>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53" name="Rectangle 62" descr="5%">
            <a:extLst>
              <a:ext uri="{FF2B5EF4-FFF2-40B4-BE49-F238E27FC236}">
                <a16:creationId xmlns:a16="http://schemas.microsoft.com/office/drawing/2014/main" id="{EBCFA206-C722-C057-CE2F-A72901857682}"/>
              </a:ext>
            </a:extLst>
          </p:cNvPr>
          <p:cNvSpPr>
            <a:spLocks noChangeArrowheads="1"/>
          </p:cNvSpPr>
          <p:nvPr/>
        </p:nvSpPr>
        <p:spPr bwMode="auto">
          <a:xfrm>
            <a:off x="8752617" y="2182744"/>
            <a:ext cx="990600" cy="304800"/>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headEnd/>
            <a:tailEnd/>
          </a:ln>
          <a:effectLst>
            <a:outerShdw blurRad="40000" dist="20000" dir="5400000" rotWithShape="0">
              <a:srgbClr val="000000">
                <a:alpha val="38000"/>
              </a:srgbClr>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054" name="Text Box 95">
            <a:extLst>
              <a:ext uri="{FF2B5EF4-FFF2-40B4-BE49-F238E27FC236}">
                <a16:creationId xmlns:a16="http://schemas.microsoft.com/office/drawing/2014/main" id="{297F7418-80DC-88E7-FC20-69CD62816D36}"/>
              </a:ext>
            </a:extLst>
          </p:cNvPr>
          <p:cNvSpPr txBox="1">
            <a:spLocks noChangeArrowheads="1"/>
          </p:cNvSpPr>
          <p:nvPr/>
        </p:nvSpPr>
        <p:spPr bwMode="auto">
          <a:xfrm>
            <a:off x="7656551" y="1161982"/>
            <a:ext cx="481607" cy="369332"/>
          </a:xfrm>
          <a:prstGeom prst="rect">
            <a:avLst/>
          </a:prstGeom>
          <a:noFill/>
          <a:ln w="12700">
            <a:noFill/>
            <a:miter lim="800000"/>
            <a:headEnd/>
            <a:tailEnd/>
          </a:ln>
          <a:effectLst/>
        </p:spPr>
        <p:txBody>
          <a:bodyPr wrap="none">
            <a:spAutoFit/>
          </a:bodyPr>
          <a:lstStyle/>
          <a:p>
            <a:r>
              <a:rPr lang="en-US" altLang="zh-CN" dirty="0">
                <a:solidFill>
                  <a:prstClr val="black"/>
                </a:solidFill>
                <a:latin typeface="Calibri"/>
                <a:ea typeface="宋体" panose="02010600030101010101" pitchFamily="2" charset="-122"/>
              </a:rPr>
              <a:t>Set</a:t>
            </a:r>
            <a:endParaRPr lang="en-US" dirty="0">
              <a:solidFill>
                <a:prstClr val="black"/>
              </a:solidFill>
              <a:latin typeface="Calibri"/>
            </a:endParaRPr>
          </a:p>
        </p:txBody>
      </p:sp>
      <p:sp>
        <p:nvSpPr>
          <p:cNvPr id="1055" name="Text Box 19">
            <a:extLst>
              <a:ext uri="{FF2B5EF4-FFF2-40B4-BE49-F238E27FC236}">
                <a16:creationId xmlns:a16="http://schemas.microsoft.com/office/drawing/2014/main" id="{DEBF1AB0-F32D-0EDB-852B-576D6A0B1713}"/>
              </a:ext>
            </a:extLst>
          </p:cNvPr>
          <p:cNvSpPr txBox="1">
            <a:spLocks noChangeArrowheads="1"/>
          </p:cNvSpPr>
          <p:nvPr/>
        </p:nvSpPr>
        <p:spPr bwMode="auto">
          <a:xfrm>
            <a:off x="7830429" y="153131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latin typeface="Calibri"/>
              </a:rPr>
              <a:t>0</a:t>
            </a:r>
          </a:p>
        </p:txBody>
      </p:sp>
      <p:sp>
        <p:nvSpPr>
          <p:cNvPr id="1056" name="Text Box 106">
            <a:extLst>
              <a:ext uri="{FF2B5EF4-FFF2-40B4-BE49-F238E27FC236}">
                <a16:creationId xmlns:a16="http://schemas.microsoft.com/office/drawing/2014/main" id="{D21BD59F-E97E-EF55-D923-2730A9CB5840}"/>
              </a:ext>
            </a:extLst>
          </p:cNvPr>
          <p:cNvSpPr txBox="1">
            <a:spLocks noChangeArrowheads="1"/>
          </p:cNvSpPr>
          <p:nvPr/>
        </p:nvSpPr>
        <p:spPr bwMode="auto">
          <a:xfrm>
            <a:off x="7830429" y="1821908"/>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B050"/>
                </a:solidFill>
                <a:latin typeface="Calibri"/>
              </a:rPr>
              <a:t>1</a:t>
            </a:r>
          </a:p>
        </p:txBody>
      </p:sp>
      <p:sp>
        <p:nvSpPr>
          <p:cNvPr id="1057" name="Text Box 107">
            <a:extLst>
              <a:ext uri="{FF2B5EF4-FFF2-40B4-BE49-F238E27FC236}">
                <a16:creationId xmlns:a16="http://schemas.microsoft.com/office/drawing/2014/main" id="{71F1A003-EBD4-0628-8996-F3683B72FBB7}"/>
              </a:ext>
            </a:extLst>
          </p:cNvPr>
          <p:cNvSpPr txBox="1">
            <a:spLocks noChangeArrowheads="1"/>
          </p:cNvSpPr>
          <p:nvPr/>
        </p:nvSpPr>
        <p:spPr bwMode="auto">
          <a:xfrm>
            <a:off x="7830429" y="214091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C0504D">
                    <a:lumMod val="60000"/>
                    <a:lumOff val="40000"/>
                  </a:srgbClr>
                </a:solidFill>
                <a:latin typeface="Calibri"/>
              </a:rPr>
              <a:t>2</a:t>
            </a:r>
          </a:p>
        </p:txBody>
      </p:sp>
      <p:sp>
        <p:nvSpPr>
          <p:cNvPr id="1058" name="Text Box 108">
            <a:extLst>
              <a:ext uri="{FF2B5EF4-FFF2-40B4-BE49-F238E27FC236}">
                <a16:creationId xmlns:a16="http://schemas.microsoft.com/office/drawing/2014/main" id="{911AA684-74A1-1816-2973-B2960A1C5369}"/>
              </a:ext>
            </a:extLst>
          </p:cNvPr>
          <p:cNvSpPr txBox="1">
            <a:spLocks noChangeArrowheads="1"/>
          </p:cNvSpPr>
          <p:nvPr/>
        </p:nvSpPr>
        <p:spPr bwMode="auto">
          <a:xfrm>
            <a:off x="7830429" y="2468723"/>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prstClr val="white">
                    <a:lumMod val="50000"/>
                  </a:prstClr>
                </a:solidFill>
                <a:latin typeface="Calibri"/>
              </a:rPr>
              <a:t>3</a:t>
            </a:r>
          </a:p>
        </p:txBody>
      </p:sp>
      <p:sp>
        <p:nvSpPr>
          <p:cNvPr id="1059" name="TextBox 1058">
            <a:extLst>
              <a:ext uri="{FF2B5EF4-FFF2-40B4-BE49-F238E27FC236}">
                <a16:creationId xmlns:a16="http://schemas.microsoft.com/office/drawing/2014/main" id="{9C87187F-E4B2-5901-4755-B7C858745A92}"/>
              </a:ext>
            </a:extLst>
          </p:cNvPr>
          <p:cNvSpPr txBox="1"/>
          <p:nvPr/>
        </p:nvSpPr>
        <p:spPr>
          <a:xfrm>
            <a:off x="7849231" y="877066"/>
            <a:ext cx="1629613" cy="369332"/>
          </a:xfrm>
          <a:prstGeom prst="rect">
            <a:avLst/>
          </a:prstGeom>
          <a:noFill/>
        </p:spPr>
        <p:txBody>
          <a:bodyPr wrap="none" rtlCol="0">
            <a:spAutoFit/>
          </a:bodyPr>
          <a:lstStyle/>
          <a:p>
            <a:r>
              <a:rPr lang="en-US" b="1" dirty="0">
                <a:solidFill>
                  <a:prstClr val="black"/>
                </a:solidFill>
                <a:latin typeface="Calibri"/>
              </a:rPr>
              <a:t>Direct-Mapped</a:t>
            </a:r>
          </a:p>
        </p:txBody>
      </p:sp>
      <p:sp>
        <p:nvSpPr>
          <p:cNvPr id="1060" name="Text Box 110">
            <a:extLst>
              <a:ext uri="{FF2B5EF4-FFF2-40B4-BE49-F238E27FC236}">
                <a16:creationId xmlns:a16="http://schemas.microsoft.com/office/drawing/2014/main" id="{655A9A32-039B-09B1-164A-7749A24BD6B3}"/>
              </a:ext>
            </a:extLst>
          </p:cNvPr>
          <p:cNvSpPr txBox="1">
            <a:spLocks noChangeArrowheads="1"/>
          </p:cNvSpPr>
          <p:nvPr/>
        </p:nvSpPr>
        <p:spPr bwMode="auto">
          <a:xfrm>
            <a:off x="7358596" y="1938373"/>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prstClr val="black"/>
                </a:solidFill>
                <a:latin typeface="Calibri"/>
              </a:rPr>
              <a:t>0</a:t>
            </a:r>
          </a:p>
        </p:txBody>
      </p:sp>
      <p:sp>
        <p:nvSpPr>
          <p:cNvPr id="1061" name="Text Box 109">
            <a:extLst>
              <a:ext uri="{FF2B5EF4-FFF2-40B4-BE49-F238E27FC236}">
                <a16:creationId xmlns:a16="http://schemas.microsoft.com/office/drawing/2014/main" id="{E6717919-E9AB-9B5F-233A-1904E400BBF0}"/>
              </a:ext>
            </a:extLst>
          </p:cNvPr>
          <p:cNvSpPr txBox="1">
            <a:spLocks noChangeArrowheads="1"/>
          </p:cNvSpPr>
          <p:nvPr/>
        </p:nvSpPr>
        <p:spPr bwMode="auto">
          <a:xfrm>
            <a:off x="7176570" y="1130951"/>
            <a:ext cx="592663" cy="369332"/>
          </a:xfrm>
          <a:prstGeom prst="rect">
            <a:avLst/>
          </a:prstGeom>
          <a:noFill/>
          <a:ln w="12700">
            <a:noFill/>
            <a:miter lim="800000"/>
            <a:headEnd/>
            <a:tailEnd/>
          </a:ln>
        </p:spPr>
        <p:txBody>
          <a:bodyPr wrap="none">
            <a:prstTxWarp prst="textNoShape">
              <a:avLst/>
            </a:prstTxWarp>
            <a:spAutoFit/>
          </a:bodyPr>
          <a:lstStyle/>
          <a:p>
            <a:r>
              <a:rPr lang="en-US" dirty="0">
                <a:solidFill>
                  <a:prstClr val="black"/>
                </a:solidFill>
                <a:latin typeface="Calibri" charset="0"/>
              </a:rPr>
              <a:t>Way</a:t>
            </a:r>
          </a:p>
        </p:txBody>
      </p:sp>
      <p:sp>
        <p:nvSpPr>
          <p:cNvPr id="1062" name="Line 6">
            <a:extLst>
              <a:ext uri="{FF2B5EF4-FFF2-40B4-BE49-F238E27FC236}">
                <a16:creationId xmlns:a16="http://schemas.microsoft.com/office/drawing/2014/main" id="{A256CA01-141C-ED9B-16DA-007A98F3F759}"/>
              </a:ext>
            </a:extLst>
          </p:cNvPr>
          <p:cNvSpPr>
            <a:spLocks noChangeShapeType="1"/>
          </p:cNvSpPr>
          <p:nvPr/>
        </p:nvSpPr>
        <p:spPr bwMode="auto">
          <a:xfrm>
            <a:off x="7629095" y="4112377"/>
            <a:ext cx="990600" cy="0"/>
          </a:xfrm>
          <a:prstGeom prst="line">
            <a:avLst/>
          </a:prstGeom>
          <a:noFill/>
          <a:ln w="12700">
            <a:solidFill>
              <a:sysClr val="windowText" lastClr="0000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63" name="Rectangle 37">
            <a:extLst>
              <a:ext uri="{FF2B5EF4-FFF2-40B4-BE49-F238E27FC236}">
                <a16:creationId xmlns:a16="http://schemas.microsoft.com/office/drawing/2014/main" id="{AA715D0E-B632-C9A4-BA3B-EEE06EFB0DE7}"/>
              </a:ext>
            </a:extLst>
          </p:cNvPr>
          <p:cNvSpPr>
            <a:spLocks noChangeArrowheads="1"/>
          </p:cNvSpPr>
          <p:nvPr/>
        </p:nvSpPr>
        <p:spPr bwMode="auto">
          <a:xfrm>
            <a:off x="6790895" y="3807577"/>
            <a:ext cx="838200" cy="616927"/>
          </a:xfrm>
          <a:prstGeom prst="rect">
            <a:avLst/>
          </a:prstGeom>
          <a:noFill/>
          <a:ln w="12700">
            <a:solidFill>
              <a:sysClr val="windowText" lastClr="000000"/>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64" name="Line 39">
            <a:extLst>
              <a:ext uri="{FF2B5EF4-FFF2-40B4-BE49-F238E27FC236}">
                <a16:creationId xmlns:a16="http://schemas.microsoft.com/office/drawing/2014/main" id="{5187E8E6-E791-A2DE-FC1D-90C608C0B2B7}"/>
              </a:ext>
            </a:extLst>
          </p:cNvPr>
          <p:cNvSpPr>
            <a:spLocks noChangeShapeType="1"/>
          </p:cNvSpPr>
          <p:nvPr/>
        </p:nvSpPr>
        <p:spPr bwMode="auto">
          <a:xfrm flipV="1">
            <a:off x="6790895" y="4111620"/>
            <a:ext cx="3666024" cy="757"/>
          </a:xfrm>
          <a:prstGeom prst="line">
            <a:avLst/>
          </a:prstGeom>
          <a:noFill/>
          <a:ln w="12700">
            <a:solidFill>
              <a:sysClr val="windowText" lastClr="0000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65" name="Text Box 41">
            <a:extLst>
              <a:ext uri="{FF2B5EF4-FFF2-40B4-BE49-F238E27FC236}">
                <a16:creationId xmlns:a16="http://schemas.microsoft.com/office/drawing/2014/main" id="{27853BE6-D829-70D7-2BD2-650BCD512842}"/>
              </a:ext>
            </a:extLst>
          </p:cNvPr>
          <p:cNvSpPr txBox="1">
            <a:spLocks noChangeArrowheads="1"/>
          </p:cNvSpPr>
          <p:nvPr/>
        </p:nvSpPr>
        <p:spPr bwMode="auto">
          <a:xfrm>
            <a:off x="7019496" y="3387455"/>
            <a:ext cx="498341" cy="369332"/>
          </a:xfrm>
          <a:prstGeom prst="rect">
            <a:avLst/>
          </a:prstGeom>
          <a:noFill/>
          <a:ln w="12700">
            <a:noFill/>
            <a:miter lim="800000"/>
            <a:headEnd/>
            <a:tailEnd/>
          </a:ln>
          <a:effectLst/>
        </p:spPr>
        <p:txBody>
          <a:bodyPr wrap="none">
            <a:spAutoFit/>
          </a:bodyPr>
          <a:lstStyle/>
          <a:p>
            <a:r>
              <a:rPr lang="en-US" dirty="0">
                <a:solidFill>
                  <a:srgbClr val="FF0000"/>
                </a:solidFill>
                <a:latin typeface="Calibri"/>
              </a:rPr>
              <a:t>Tag</a:t>
            </a:r>
          </a:p>
        </p:txBody>
      </p:sp>
      <p:sp>
        <p:nvSpPr>
          <p:cNvPr id="1066" name="Text Box 42">
            <a:extLst>
              <a:ext uri="{FF2B5EF4-FFF2-40B4-BE49-F238E27FC236}">
                <a16:creationId xmlns:a16="http://schemas.microsoft.com/office/drawing/2014/main" id="{1C46DD94-AFEE-338D-C5D3-B87660449FB3}"/>
              </a:ext>
            </a:extLst>
          </p:cNvPr>
          <p:cNvSpPr txBox="1">
            <a:spLocks noChangeArrowheads="1"/>
          </p:cNvSpPr>
          <p:nvPr/>
        </p:nvSpPr>
        <p:spPr bwMode="auto">
          <a:xfrm>
            <a:off x="7781496" y="3387455"/>
            <a:ext cx="620683" cy="369332"/>
          </a:xfrm>
          <a:prstGeom prst="rect">
            <a:avLst/>
          </a:prstGeom>
          <a:noFill/>
          <a:ln w="12700">
            <a:noFill/>
            <a:miter lim="800000"/>
            <a:headEnd/>
            <a:tailEnd/>
          </a:ln>
          <a:effectLst/>
        </p:spPr>
        <p:txBody>
          <a:bodyPr wrap="none">
            <a:spAutoFit/>
          </a:bodyPr>
          <a:lstStyle/>
          <a:p>
            <a:r>
              <a:rPr lang="en-US" dirty="0">
                <a:solidFill>
                  <a:prstClr val="black"/>
                </a:solidFill>
                <a:latin typeface="Calibri"/>
              </a:rPr>
              <a:t>Data</a:t>
            </a:r>
          </a:p>
        </p:txBody>
      </p:sp>
      <p:sp>
        <p:nvSpPr>
          <p:cNvPr id="1067" name="Text Box 95">
            <a:extLst>
              <a:ext uri="{FF2B5EF4-FFF2-40B4-BE49-F238E27FC236}">
                <a16:creationId xmlns:a16="http://schemas.microsoft.com/office/drawing/2014/main" id="{75A79F21-1A3B-DFCC-051F-3E4CF80C2333}"/>
              </a:ext>
            </a:extLst>
          </p:cNvPr>
          <p:cNvSpPr txBox="1">
            <a:spLocks noChangeArrowheads="1"/>
          </p:cNvSpPr>
          <p:nvPr/>
        </p:nvSpPr>
        <p:spPr bwMode="auto">
          <a:xfrm>
            <a:off x="6345871" y="3387455"/>
            <a:ext cx="481607" cy="369332"/>
          </a:xfrm>
          <a:prstGeom prst="rect">
            <a:avLst/>
          </a:prstGeom>
          <a:noFill/>
          <a:ln w="12700">
            <a:noFill/>
            <a:miter lim="800000"/>
            <a:headEnd/>
            <a:tailEnd/>
          </a:ln>
          <a:effectLst/>
        </p:spPr>
        <p:txBody>
          <a:bodyPr wrap="none">
            <a:spAutoFit/>
          </a:bodyPr>
          <a:lstStyle/>
          <a:p>
            <a:r>
              <a:rPr lang="en-US" altLang="zh-CN" dirty="0">
                <a:solidFill>
                  <a:prstClr val="black"/>
                </a:solidFill>
                <a:latin typeface="Calibri"/>
                <a:ea typeface="宋体" panose="02010600030101010101" pitchFamily="2" charset="-122"/>
              </a:rPr>
              <a:t>Set</a:t>
            </a:r>
            <a:endParaRPr lang="en-US" dirty="0">
              <a:solidFill>
                <a:prstClr val="black"/>
              </a:solidFill>
              <a:latin typeface="Calibri"/>
            </a:endParaRPr>
          </a:p>
        </p:txBody>
      </p:sp>
      <p:sp>
        <p:nvSpPr>
          <p:cNvPr id="1068" name="Text Box 19">
            <a:extLst>
              <a:ext uri="{FF2B5EF4-FFF2-40B4-BE49-F238E27FC236}">
                <a16:creationId xmlns:a16="http://schemas.microsoft.com/office/drawing/2014/main" id="{DE4D021F-CBBF-8497-3280-0D7A6DF5584D}"/>
              </a:ext>
            </a:extLst>
          </p:cNvPr>
          <p:cNvSpPr txBox="1">
            <a:spLocks noChangeArrowheads="1"/>
          </p:cNvSpPr>
          <p:nvPr/>
        </p:nvSpPr>
        <p:spPr bwMode="auto">
          <a:xfrm>
            <a:off x="6519749" y="3776621"/>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latin typeface="Calibri"/>
              </a:rPr>
              <a:t>0</a:t>
            </a:r>
          </a:p>
        </p:txBody>
      </p:sp>
      <p:sp>
        <p:nvSpPr>
          <p:cNvPr id="1069" name="Text Box 106">
            <a:extLst>
              <a:ext uri="{FF2B5EF4-FFF2-40B4-BE49-F238E27FC236}">
                <a16:creationId xmlns:a16="http://schemas.microsoft.com/office/drawing/2014/main" id="{72D9A4F3-D62F-2586-B0B1-18F28B8BE3C0}"/>
              </a:ext>
            </a:extLst>
          </p:cNvPr>
          <p:cNvSpPr txBox="1">
            <a:spLocks noChangeArrowheads="1"/>
          </p:cNvSpPr>
          <p:nvPr/>
        </p:nvSpPr>
        <p:spPr bwMode="auto">
          <a:xfrm>
            <a:off x="6519749" y="4047381"/>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C0504D">
                    <a:lumMod val="60000"/>
                    <a:lumOff val="40000"/>
                  </a:srgbClr>
                </a:solidFill>
                <a:latin typeface="Calibri"/>
              </a:rPr>
              <a:t>1</a:t>
            </a:r>
          </a:p>
        </p:txBody>
      </p:sp>
      <p:sp>
        <p:nvSpPr>
          <p:cNvPr id="1070" name="Rectangle 43" descr="5%">
            <a:extLst>
              <a:ext uri="{FF2B5EF4-FFF2-40B4-BE49-F238E27FC236}">
                <a16:creationId xmlns:a16="http://schemas.microsoft.com/office/drawing/2014/main" id="{70A73C3F-9732-A85F-67DE-2CA98E9C1CF9}"/>
              </a:ext>
            </a:extLst>
          </p:cNvPr>
          <p:cNvSpPr>
            <a:spLocks noChangeArrowheads="1"/>
          </p:cNvSpPr>
          <p:nvPr/>
        </p:nvSpPr>
        <p:spPr bwMode="auto">
          <a:xfrm>
            <a:off x="7631593" y="3799493"/>
            <a:ext cx="990600" cy="304799"/>
          </a:xfrm>
          <a:prstGeom prst="rect">
            <a:avLst/>
          </a:prstGeom>
          <a:solidFill>
            <a:srgbClr val="4F81BD"/>
          </a:solidFill>
          <a:ln w="25400" cap="flat" cmpd="sng" algn="ctr">
            <a:solidFill>
              <a:srgbClr val="4F81BD">
                <a:shade val="50000"/>
              </a:srgbClr>
            </a:solidFill>
            <a:prstDash val="soli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071" name="Rectangle 61" descr="5%">
            <a:extLst>
              <a:ext uri="{FF2B5EF4-FFF2-40B4-BE49-F238E27FC236}">
                <a16:creationId xmlns:a16="http://schemas.microsoft.com/office/drawing/2014/main" id="{92CA9B41-A34D-6829-7971-CE81842A85F1}"/>
              </a:ext>
            </a:extLst>
          </p:cNvPr>
          <p:cNvSpPr>
            <a:spLocks noChangeArrowheads="1"/>
          </p:cNvSpPr>
          <p:nvPr/>
        </p:nvSpPr>
        <p:spPr bwMode="auto">
          <a:xfrm>
            <a:off x="7637519" y="4111620"/>
            <a:ext cx="1008802" cy="304800"/>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headEnd/>
            <a:tailEnd/>
          </a:ln>
          <a:effectLst>
            <a:outerShdw blurRad="40000" dist="20000" dir="5400000" rotWithShape="0">
              <a:srgbClr val="000000">
                <a:alpha val="38000"/>
              </a:srgbClr>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072" name="Rectangle 43" descr="5%">
            <a:extLst>
              <a:ext uri="{FF2B5EF4-FFF2-40B4-BE49-F238E27FC236}">
                <a16:creationId xmlns:a16="http://schemas.microsoft.com/office/drawing/2014/main" id="{14251FF0-66D4-CD96-6DFB-467D9B5BD845}"/>
              </a:ext>
            </a:extLst>
          </p:cNvPr>
          <p:cNvSpPr>
            <a:spLocks noChangeArrowheads="1"/>
          </p:cNvSpPr>
          <p:nvPr/>
        </p:nvSpPr>
        <p:spPr bwMode="auto">
          <a:xfrm>
            <a:off x="9466319" y="3793138"/>
            <a:ext cx="990600" cy="304799"/>
          </a:xfrm>
          <a:prstGeom prst="rect">
            <a:avLst/>
          </a:prstGeom>
          <a:solidFill>
            <a:srgbClr val="4F81BD"/>
          </a:solidFill>
          <a:ln w="25400" cap="flat" cmpd="sng" algn="ctr">
            <a:solidFill>
              <a:srgbClr val="4F81BD">
                <a:shade val="50000"/>
              </a:srgbClr>
            </a:solidFill>
            <a:prstDash val="soli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073" name="Rectangle 61" descr="5%">
            <a:extLst>
              <a:ext uri="{FF2B5EF4-FFF2-40B4-BE49-F238E27FC236}">
                <a16:creationId xmlns:a16="http://schemas.microsoft.com/office/drawing/2014/main" id="{A8578529-A972-E7F1-1E09-05EBE06D1ED5}"/>
              </a:ext>
            </a:extLst>
          </p:cNvPr>
          <p:cNvSpPr>
            <a:spLocks noChangeArrowheads="1"/>
          </p:cNvSpPr>
          <p:nvPr/>
        </p:nvSpPr>
        <p:spPr bwMode="auto">
          <a:xfrm>
            <a:off x="9472014" y="4107724"/>
            <a:ext cx="990600" cy="304800"/>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headEnd/>
            <a:tailEnd/>
          </a:ln>
          <a:effectLst>
            <a:outerShdw blurRad="40000" dist="20000" dir="5400000" rotWithShape="0">
              <a:srgbClr val="000000">
                <a:alpha val="38000"/>
              </a:srgbClr>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074" name="Rectangle 37">
            <a:extLst>
              <a:ext uri="{FF2B5EF4-FFF2-40B4-BE49-F238E27FC236}">
                <a16:creationId xmlns:a16="http://schemas.microsoft.com/office/drawing/2014/main" id="{67D217A0-2152-857E-A078-FDDEB48CF923}"/>
              </a:ext>
            </a:extLst>
          </p:cNvPr>
          <p:cNvSpPr>
            <a:spLocks noChangeArrowheads="1"/>
          </p:cNvSpPr>
          <p:nvPr/>
        </p:nvSpPr>
        <p:spPr bwMode="auto">
          <a:xfrm>
            <a:off x="8628119" y="3803681"/>
            <a:ext cx="838200" cy="616927"/>
          </a:xfrm>
          <a:prstGeom prst="rect">
            <a:avLst/>
          </a:prstGeom>
          <a:noFill/>
          <a:ln w="12700">
            <a:solidFill>
              <a:sysClr val="windowText" lastClr="000000"/>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75" name="Text Box 41">
            <a:extLst>
              <a:ext uri="{FF2B5EF4-FFF2-40B4-BE49-F238E27FC236}">
                <a16:creationId xmlns:a16="http://schemas.microsoft.com/office/drawing/2014/main" id="{BAFA85D3-EEE2-42DD-37A6-D3B2411734BE}"/>
              </a:ext>
            </a:extLst>
          </p:cNvPr>
          <p:cNvSpPr txBox="1">
            <a:spLocks noChangeArrowheads="1"/>
          </p:cNvSpPr>
          <p:nvPr/>
        </p:nvSpPr>
        <p:spPr bwMode="auto">
          <a:xfrm>
            <a:off x="8783664" y="3396415"/>
            <a:ext cx="498341" cy="369332"/>
          </a:xfrm>
          <a:prstGeom prst="rect">
            <a:avLst/>
          </a:prstGeom>
          <a:noFill/>
          <a:ln w="12700">
            <a:noFill/>
            <a:miter lim="800000"/>
            <a:headEnd/>
            <a:tailEnd/>
          </a:ln>
          <a:effectLst/>
        </p:spPr>
        <p:txBody>
          <a:bodyPr wrap="none">
            <a:spAutoFit/>
          </a:bodyPr>
          <a:lstStyle/>
          <a:p>
            <a:r>
              <a:rPr lang="en-US" dirty="0">
                <a:solidFill>
                  <a:srgbClr val="FF0000"/>
                </a:solidFill>
                <a:latin typeface="Calibri"/>
              </a:rPr>
              <a:t>Tag</a:t>
            </a:r>
          </a:p>
        </p:txBody>
      </p:sp>
      <p:sp>
        <p:nvSpPr>
          <p:cNvPr id="1076" name="Text Box 42">
            <a:extLst>
              <a:ext uri="{FF2B5EF4-FFF2-40B4-BE49-F238E27FC236}">
                <a16:creationId xmlns:a16="http://schemas.microsoft.com/office/drawing/2014/main" id="{2D0E8391-DFF0-C541-DB19-B310F29F5EF0}"/>
              </a:ext>
            </a:extLst>
          </p:cNvPr>
          <p:cNvSpPr txBox="1">
            <a:spLocks noChangeArrowheads="1"/>
          </p:cNvSpPr>
          <p:nvPr/>
        </p:nvSpPr>
        <p:spPr bwMode="auto">
          <a:xfrm>
            <a:off x="9545664" y="3396415"/>
            <a:ext cx="620683" cy="369332"/>
          </a:xfrm>
          <a:prstGeom prst="rect">
            <a:avLst/>
          </a:prstGeom>
          <a:noFill/>
          <a:ln w="12700">
            <a:noFill/>
            <a:miter lim="800000"/>
            <a:headEnd/>
            <a:tailEnd/>
          </a:ln>
          <a:effectLst/>
        </p:spPr>
        <p:txBody>
          <a:bodyPr wrap="none">
            <a:spAutoFit/>
          </a:bodyPr>
          <a:lstStyle/>
          <a:p>
            <a:r>
              <a:rPr lang="en-US" dirty="0">
                <a:solidFill>
                  <a:prstClr val="black"/>
                </a:solidFill>
                <a:latin typeface="Calibri"/>
              </a:rPr>
              <a:t>Data</a:t>
            </a:r>
          </a:p>
        </p:txBody>
      </p:sp>
      <p:sp>
        <p:nvSpPr>
          <p:cNvPr id="1077" name="Text Box 109">
            <a:extLst>
              <a:ext uri="{FF2B5EF4-FFF2-40B4-BE49-F238E27FC236}">
                <a16:creationId xmlns:a16="http://schemas.microsoft.com/office/drawing/2014/main" id="{52EBF09A-1B65-F450-634C-245EAA39A141}"/>
              </a:ext>
            </a:extLst>
          </p:cNvPr>
          <p:cNvSpPr txBox="1">
            <a:spLocks noChangeArrowheads="1"/>
          </p:cNvSpPr>
          <p:nvPr/>
        </p:nvSpPr>
        <p:spPr bwMode="auto">
          <a:xfrm>
            <a:off x="7391921" y="4414266"/>
            <a:ext cx="762260" cy="369332"/>
          </a:xfrm>
          <a:prstGeom prst="rect">
            <a:avLst/>
          </a:prstGeom>
          <a:noFill/>
          <a:ln w="12700">
            <a:noFill/>
            <a:miter lim="800000"/>
            <a:headEnd/>
            <a:tailEnd/>
          </a:ln>
        </p:spPr>
        <p:txBody>
          <a:bodyPr wrap="none">
            <a:prstTxWarp prst="textNoShape">
              <a:avLst/>
            </a:prstTxWarp>
            <a:spAutoFit/>
          </a:bodyPr>
          <a:lstStyle/>
          <a:p>
            <a:r>
              <a:rPr lang="en-US" dirty="0">
                <a:solidFill>
                  <a:prstClr val="black"/>
                </a:solidFill>
                <a:latin typeface="Calibri" charset="0"/>
              </a:rPr>
              <a:t>Way 0</a:t>
            </a:r>
          </a:p>
        </p:txBody>
      </p:sp>
      <p:sp>
        <p:nvSpPr>
          <p:cNvPr id="1078" name="Text Box 109">
            <a:extLst>
              <a:ext uri="{FF2B5EF4-FFF2-40B4-BE49-F238E27FC236}">
                <a16:creationId xmlns:a16="http://schemas.microsoft.com/office/drawing/2014/main" id="{B7462DCB-9C03-504B-9F24-B38C64C1CBA6}"/>
              </a:ext>
            </a:extLst>
          </p:cNvPr>
          <p:cNvSpPr txBox="1">
            <a:spLocks noChangeArrowheads="1"/>
          </p:cNvSpPr>
          <p:nvPr/>
        </p:nvSpPr>
        <p:spPr bwMode="auto">
          <a:xfrm>
            <a:off x="9120259" y="4408633"/>
            <a:ext cx="762260" cy="369332"/>
          </a:xfrm>
          <a:prstGeom prst="rect">
            <a:avLst/>
          </a:prstGeom>
          <a:noFill/>
          <a:ln w="12700">
            <a:noFill/>
            <a:miter lim="800000"/>
            <a:headEnd/>
            <a:tailEnd/>
          </a:ln>
        </p:spPr>
        <p:txBody>
          <a:bodyPr wrap="none">
            <a:prstTxWarp prst="textNoShape">
              <a:avLst/>
            </a:prstTxWarp>
            <a:spAutoFit/>
          </a:bodyPr>
          <a:lstStyle/>
          <a:p>
            <a:r>
              <a:rPr lang="en-US" dirty="0">
                <a:solidFill>
                  <a:prstClr val="black"/>
                </a:solidFill>
                <a:latin typeface="Calibri" charset="0"/>
              </a:rPr>
              <a:t>Way 1</a:t>
            </a:r>
          </a:p>
        </p:txBody>
      </p:sp>
      <p:sp>
        <p:nvSpPr>
          <p:cNvPr id="1080" name="TextBox 1079">
            <a:extLst>
              <a:ext uri="{FF2B5EF4-FFF2-40B4-BE49-F238E27FC236}">
                <a16:creationId xmlns:a16="http://schemas.microsoft.com/office/drawing/2014/main" id="{B5974D81-DCDF-2F28-C480-4A051C0C76CE}"/>
              </a:ext>
            </a:extLst>
          </p:cNvPr>
          <p:cNvSpPr txBox="1"/>
          <p:nvPr/>
        </p:nvSpPr>
        <p:spPr>
          <a:xfrm>
            <a:off x="7391921" y="3026705"/>
            <a:ext cx="2236831" cy="369332"/>
          </a:xfrm>
          <a:prstGeom prst="rect">
            <a:avLst/>
          </a:prstGeom>
          <a:noFill/>
        </p:spPr>
        <p:txBody>
          <a:bodyPr wrap="none" rtlCol="0">
            <a:spAutoFit/>
          </a:bodyPr>
          <a:lstStyle/>
          <a:p>
            <a:r>
              <a:rPr lang="en-US" b="1" dirty="0">
                <a:solidFill>
                  <a:prstClr val="black"/>
                </a:solidFill>
                <a:latin typeface="Calibri"/>
              </a:rPr>
              <a:t>2-way Set Associative</a:t>
            </a:r>
          </a:p>
        </p:txBody>
      </p:sp>
      <p:sp>
        <p:nvSpPr>
          <p:cNvPr id="1081" name="Rectangle 43" descr="5%">
            <a:extLst>
              <a:ext uri="{FF2B5EF4-FFF2-40B4-BE49-F238E27FC236}">
                <a16:creationId xmlns:a16="http://schemas.microsoft.com/office/drawing/2014/main" id="{DCBCB65D-1E0F-698B-BCC0-66F5C6481B12}"/>
              </a:ext>
            </a:extLst>
          </p:cNvPr>
          <p:cNvSpPr>
            <a:spLocks noChangeArrowheads="1"/>
          </p:cNvSpPr>
          <p:nvPr/>
        </p:nvSpPr>
        <p:spPr bwMode="auto">
          <a:xfrm>
            <a:off x="5593814" y="5990465"/>
            <a:ext cx="990600" cy="308696"/>
          </a:xfrm>
          <a:prstGeom prst="rect">
            <a:avLst/>
          </a:prstGeom>
          <a:solidFill>
            <a:srgbClr val="4F81BD"/>
          </a:solidFill>
          <a:ln w="25400" cap="flat" cmpd="sng" algn="ctr">
            <a:solidFill>
              <a:srgbClr val="4F81BD">
                <a:shade val="50000"/>
              </a:srgbClr>
            </a:solidFill>
            <a:prstDash val="soli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082" name="Rectangle 37">
            <a:extLst>
              <a:ext uri="{FF2B5EF4-FFF2-40B4-BE49-F238E27FC236}">
                <a16:creationId xmlns:a16="http://schemas.microsoft.com/office/drawing/2014/main" id="{FDC299CC-C063-B3E4-4DCD-CD0C424FC775}"/>
              </a:ext>
            </a:extLst>
          </p:cNvPr>
          <p:cNvSpPr>
            <a:spLocks noChangeArrowheads="1"/>
          </p:cNvSpPr>
          <p:nvPr/>
        </p:nvSpPr>
        <p:spPr bwMode="auto">
          <a:xfrm>
            <a:off x="4753508" y="5990465"/>
            <a:ext cx="838200" cy="312128"/>
          </a:xfrm>
          <a:prstGeom prst="rect">
            <a:avLst/>
          </a:prstGeom>
          <a:solidFill>
            <a:schemeClr val="bg1"/>
          </a:solidFill>
          <a:ln w="12700">
            <a:solidFill>
              <a:sysClr val="windowText" lastClr="000000"/>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83" name="Text Box 41">
            <a:extLst>
              <a:ext uri="{FF2B5EF4-FFF2-40B4-BE49-F238E27FC236}">
                <a16:creationId xmlns:a16="http://schemas.microsoft.com/office/drawing/2014/main" id="{F91B2354-5E34-8787-7470-AF08D6171536}"/>
              </a:ext>
            </a:extLst>
          </p:cNvPr>
          <p:cNvSpPr txBox="1">
            <a:spLocks noChangeArrowheads="1"/>
          </p:cNvSpPr>
          <p:nvPr/>
        </p:nvSpPr>
        <p:spPr bwMode="auto">
          <a:xfrm>
            <a:off x="4982109" y="5609462"/>
            <a:ext cx="498341" cy="369332"/>
          </a:xfrm>
          <a:prstGeom prst="rect">
            <a:avLst/>
          </a:prstGeom>
          <a:solidFill>
            <a:schemeClr val="bg1"/>
          </a:solidFill>
          <a:ln w="12700">
            <a:noFill/>
            <a:miter lim="800000"/>
            <a:headEnd/>
            <a:tailEnd/>
          </a:ln>
          <a:effectLst/>
        </p:spPr>
        <p:txBody>
          <a:bodyPr wrap="none">
            <a:spAutoFit/>
          </a:bodyPr>
          <a:lstStyle/>
          <a:p>
            <a:r>
              <a:rPr lang="en-US" dirty="0">
                <a:solidFill>
                  <a:srgbClr val="FF0000"/>
                </a:solidFill>
                <a:latin typeface="Calibri"/>
              </a:rPr>
              <a:t>Tag</a:t>
            </a:r>
          </a:p>
        </p:txBody>
      </p:sp>
      <p:sp>
        <p:nvSpPr>
          <p:cNvPr id="1084" name="Text Box 42">
            <a:extLst>
              <a:ext uri="{FF2B5EF4-FFF2-40B4-BE49-F238E27FC236}">
                <a16:creationId xmlns:a16="http://schemas.microsoft.com/office/drawing/2014/main" id="{7549135A-DF98-24DF-BD06-74B705A51A5E}"/>
              </a:ext>
            </a:extLst>
          </p:cNvPr>
          <p:cNvSpPr txBox="1">
            <a:spLocks noChangeArrowheads="1"/>
          </p:cNvSpPr>
          <p:nvPr/>
        </p:nvSpPr>
        <p:spPr bwMode="auto">
          <a:xfrm>
            <a:off x="5744109" y="5641736"/>
            <a:ext cx="620683" cy="369332"/>
          </a:xfrm>
          <a:prstGeom prst="rect">
            <a:avLst/>
          </a:prstGeom>
          <a:noFill/>
          <a:ln w="12700">
            <a:noFill/>
            <a:miter lim="800000"/>
            <a:headEnd/>
            <a:tailEnd/>
          </a:ln>
          <a:effectLst/>
        </p:spPr>
        <p:txBody>
          <a:bodyPr wrap="none">
            <a:spAutoFit/>
          </a:bodyPr>
          <a:lstStyle/>
          <a:p>
            <a:r>
              <a:rPr lang="en-US">
                <a:solidFill>
                  <a:prstClr val="black"/>
                </a:solidFill>
                <a:latin typeface="Calibri"/>
              </a:rPr>
              <a:t>Data</a:t>
            </a:r>
          </a:p>
        </p:txBody>
      </p:sp>
      <p:sp>
        <p:nvSpPr>
          <p:cNvPr id="1085" name="Text Box 95">
            <a:extLst>
              <a:ext uri="{FF2B5EF4-FFF2-40B4-BE49-F238E27FC236}">
                <a16:creationId xmlns:a16="http://schemas.microsoft.com/office/drawing/2014/main" id="{0A39B1C5-DFAE-3EC9-BA58-29885EC01503}"/>
              </a:ext>
            </a:extLst>
          </p:cNvPr>
          <p:cNvSpPr txBox="1">
            <a:spLocks noChangeArrowheads="1"/>
          </p:cNvSpPr>
          <p:nvPr/>
        </p:nvSpPr>
        <p:spPr bwMode="auto">
          <a:xfrm>
            <a:off x="4126297" y="5960147"/>
            <a:ext cx="651525" cy="369332"/>
          </a:xfrm>
          <a:prstGeom prst="rect">
            <a:avLst/>
          </a:prstGeom>
          <a:noFill/>
          <a:ln w="12700">
            <a:noFill/>
            <a:miter lim="800000"/>
            <a:headEnd/>
            <a:tailEnd/>
          </a:ln>
          <a:effectLst/>
        </p:spPr>
        <p:txBody>
          <a:bodyPr wrap="none">
            <a:spAutoFit/>
          </a:bodyPr>
          <a:lstStyle/>
          <a:p>
            <a:r>
              <a:rPr lang="en-US" altLang="zh-CN" dirty="0">
                <a:solidFill>
                  <a:prstClr val="black"/>
                </a:solidFill>
                <a:latin typeface="Calibri"/>
                <a:ea typeface="宋体" panose="02010600030101010101" pitchFamily="2" charset="-122"/>
              </a:rPr>
              <a:t>Set 0</a:t>
            </a:r>
            <a:endParaRPr lang="en-US" dirty="0">
              <a:solidFill>
                <a:prstClr val="black"/>
              </a:solidFill>
              <a:latin typeface="Calibri"/>
            </a:endParaRPr>
          </a:p>
        </p:txBody>
      </p:sp>
      <p:sp>
        <p:nvSpPr>
          <p:cNvPr id="1086" name="Rectangle 43" descr="5%">
            <a:extLst>
              <a:ext uri="{FF2B5EF4-FFF2-40B4-BE49-F238E27FC236}">
                <a16:creationId xmlns:a16="http://schemas.microsoft.com/office/drawing/2014/main" id="{5CF26744-75B7-9F99-25BD-123C635DB092}"/>
              </a:ext>
            </a:extLst>
          </p:cNvPr>
          <p:cNvSpPr>
            <a:spLocks noChangeArrowheads="1"/>
          </p:cNvSpPr>
          <p:nvPr/>
        </p:nvSpPr>
        <p:spPr bwMode="auto">
          <a:xfrm>
            <a:off x="7418594" y="5990465"/>
            <a:ext cx="990600" cy="308696"/>
          </a:xfrm>
          <a:prstGeom prst="rect">
            <a:avLst/>
          </a:prstGeom>
          <a:solidFill>
            <a:srgbClr val="4F81BD"/>
          </a:solidFill>
          <a:ln w="25400" cap="flat" cmpd="sng" algn="ctr">
            <a:solidFill>
              <a:srgbClr val="4F81BD">
                <a:shade val="50000"/>
              </a:srgbClr>
            </a:solidFill>
            <a:prstDash val="soli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087" name="Rectangle 43" descr="5%">
            <a:extLst>
              <a:ext uri="{FF2B5EF4-FFF2-40B4-BE49-F238E27FC236}">
                <a16:creationId xmlns:a16="http://schemas.microsoft.com/office/drawing/2014/main" id="{BB9FAD49-E544-E076-9B5A-7800A5762A6F}"/>
              </a:ext>
            </a:extLst>
          </p:cNvPr>
          <p:cNvSpPr>
            <a:spLocks noChangeArrowheads="1"/>
          </p:cNvSpPr>
          <p:nvPr/>
        </p:nvSpPr>
        <p:spPr bwMode="auto">
          <a:xfrm>
            <a:off x="9255626" y="5990465"/>
            <a:ext cx="990600" cy="308696"/>
          </a:xfrm>
          <a:prstGeom prst="rect">
            <a:avLst/>
          </a:prstGeom>
          <a:solidFill>
            <a:srgbClr val="4F81BD"/>
          </a:solidFill>
          <a:ln w="25400" cap="flat" cmpd="sng" algn="ctr">
            <a:solidFill>
              <a:srgbClr val="4F81BD">
                <a:shade val="50000"/>
              </a:srgbClr>
            </a:solidFill>
            <a:prstDash val="soli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088" name="Rectangle 43" descr="5%">
            <a:extLst>
              <a:ext uri="{FF2B5EF4-FFF2-40B4-BE49-F238E27FC236}">
                <a16:creationId xmlns:a16="http://schemas.microsoft.com/office/drawing/2014/main" id="{2D5775E3-B25C-0E41-FF54-28EC75238160}"/>
              </a:ext>
            </a:extLst>
          </p:cNvPr>
          <p:cNvSpPr>
            <a:spLocks noChangeArrowheads="1"/>
          </p:cNvSpPr>
          <p:nvPr/>
        </p:nvSpPr>
        <p:spPr bwMode="auto">
          <a:xfrm>
            <a:off x="11087034" y="5990465"/>
            <a:ext cx="990600" cy="308696"/>
          </a:xfrm>
          <a:prstGeom prst="rect">
            <a:avLst/>
          </a:prstGeom>
          <a:solidFill>
            <a:srgbClr val="4F81BD"/>
          </a:solidFill>
          <a:ln w="25400" cap="flat" cmpd="sng" algn="ctr">
            <a:solidFill>
              <a:srgbClr val="4F81BD">
                <a:shade val="50000"/>
              </a:srgbClr>
            </a:solidFill>
            <a:prstDash val="soli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089" name="Rectangle 37">
            <a:extLst>
              <a:ext uri="{FF2B5EF4-FFF2-40B4-BE49-F238E27FC236}">
                <a16:creationId xmlns:a16="http://schemas.microsoft.com/office/drawing/2014/main" id="{84F8D4EE-DD02-A7CA-8D91-A5C07BBA1AD1}"/>
              </a:ext>
            </a:extLst>
          </p:cNvPr>
          <p:cNvSpPr>
            <a:spLocks noChangeArrowheads="1"/>
          </p:cNvSpPr>
          <p:nvPr/>
        </p:nvSpPr>
        <p:spPr bwMode="auto">
          <a:xfrm>
            <a:off x="6582404" y="5990465"/>
            <a:ext cx="838200" cy="312128"/>
          </a:xfrm>
          <a:prstGeom prst="rect">
            <a:avLst/>
          </a:prstGeom>
          <a:noFill/>
          <a:ln w="12700">
            <a:solidFill>
              <a:sysClr val="windowText" lastClr="000000"/>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90" name="Rectangle 37">
            <a:extLst>
              <a:ext uri="{FF2B5EF4-FFF2-40B4-BE49-F238E27FC236}">
                <a16:creationId xmlns:a16="http://schemas.microsoft.com/office/drawing/2014/main" id="{5B6E2FB2-AFC1-2A46-7AD7-732EC9CE78C6}"/>
              </a:ext>
            </a:extLst>
          </p:cNvPr>
          <p:cNvSpPr>
            <a:spLocks noChangeArrowheads="1"/>
          </p:cNvSpPr>
          <p:nvPr/>
        </p:nvSpPr>
        <p:spPr bwMode="auto">
          <a:xfrm>
            <a:off x="8413310" y="5990465"/>
            <a:ext cx="838200" cy="312128"/>
          </a:xfrm>
          <a:prstGeom prst="rect">
            <a:avLst/>
          </a:prstGeom>
          <a:noFill/>
          <a:ln w="12700">
            <a:solidFill>
              <a:sysClr val="windowText" lastClr="000000"/>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91" name="Rectangle 37">
            <a:extLst>
              <a:ext uri="{FF2B5EF4-FFF2-40B4-BE49-F238E27FC236}">
                <a16:creationId xmlns:a16="http://schemas.microsoft.com/office/drawing/2014/main" id="{73FF9A69-2A05-F559-2453-4C288A23880E}"/>
              </a:ext>
            </a:extLst>
          </p:cNvPr>
          <p:cNvSpPr>
            <a:spLocks noChangeArrowheads="1"/>
          </p:cNvSpPr>
          <p:nvPr/>
        </p:nvSpPr>
        <p:spPr bwMode="auto">
          <a:xfrm>
            <a:off x="10244216" y="5990465"/>
            <a:ext cx="838200" cy="312128"/>
          </a:xfrm>
          <a:prstGeom prst="rect">
            <a:avLst/>
          </a:prstGeom>
          <a:noFill/>
          <a:ln w="12700">
            <a:solidFill>
              <a:sysClr val="windowText" lastClr="000000"/>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ndParaRPr>
          </a:p>
        </p:txBody>
      </p:sp>
      <p:sp>
        <p:nvSpPr>
          <p:cNvPr id="1092" name="Text Box 41">
            <a:extLst>
              <a:ext uri="{FF2B5EF4-FFF2-40B4-BE49-F238E27FC236}">
                <a16:creationId xmlns:a16="http://schemas.microsoft.com/office/drawing/2014/main" id="{CB4ED709-9B2A-7F5A-42EF-14FE15A210CC}"/>
              </a:ext>
            </a:extLst>
          </p:cNvPr>
          <p:cNvSpPr txBox="1">
            <a:spLocks noChangeArrowheads="1"/>
          </p:cNvSpPr>
          <p:nvPr/>
        </p:nvSpPr>
        <p:spPr bwMode="auto">
          <a:xfrm>
            <a:off x="6709439" y="5641736"/>
            <a:ext cx="498341" cy="369332"/>
          </a:xfrm>
          <a:prstGeom prst="rect">
            <a:avLst/>
          </a:prstGeom>
          <a:noFill/>
          <a:ln w="12700">
            <a:noFill/>
            <a:miter lim="800000"/>
            <a:headEnd/>
            <a:tailEnd/>
          </a:ln>
          <a:effectLst/>
        </p:spPr>
        <p:txBody>
          <a:bodyPr wrap="none">
            <a:spAutoFit/>
          </a:bodyPr>
          <a:lstStyle/>
          <a:p>
            <a:r>
              <a:rPr lang="en-US" dirty="0">
                <a:solidFill>
                  <a:srgbClr val="FF0000"/>
                </a:solidFill>
                <a:latin typeface="Calibri"/>
              </a:rPr>
              <a:t>Tag</a:t>
            </a:r>
          </a:p>
        </p:txBody>
      </p:sp>
      <p:sp>
        <p:nvSpPr>
          <p:cNvPr id="1093" name="Text Box 42">
            <a:extLst>
              <a:ext uri="{FF2B5EF4-FFF2-40B4-BE49-F238E27FC236}">
                <a16:creationId xmlns:a16="http://schemas.microsoft.com/office/drawing/2014/main" id="{1742061B-C037-0CEC-5E4B-8235D2121C58}"/>
              </a:ext>
            </a:extLst>
          </p:cNvPr>
          <p:cNvSpPr txBox="1">
            <a:spLocks noChangeArrowheads="1"/>
          </p:cNvSpPr>
          <p:nvPr/>
        </p:nvSpPr>
        <p:spPr bwMode="auto">
          <a:xfrm>
            <a:off x="7471439" y="5641736"/>
            <a:ext cx="620683" cy="369332"/>
          </a:xfrm>
          <a:prstGeom prst="rect">
            <a:avLst/>
          </a:prstGeom>
          <a:noFill/>
          <a:ln w="12700">
            <a:noFill/>
            <a:miter lim="800000"/>
            <a:headEnd/>
            <a:tailEnd/>
          </a:ln>
          <a:effectLst/>
        </p:spPr>
        <p:txBody>
          <a:bodyPr wrap="none">
            <a:spAutoFit/>
          </a:bodyPr>
          <a:lstStyle/>
          <a:p>
            <a:r>
              <a:rPr lang="en-US" dirty="0">
                <a:solidFill>
                  <a:prstClr val="black"/>
                </a:solidFill>
                <a:latin typeface="Calibri"/>
              </a:rPr>
              <a:t>Data</a:t>
            </a:r>
          </a:p>
        </p:txBody>
      </p:sp>
      <p:sp>
        <p:nvSpPr>
          <p:cNvPr id="1094" name="Text Box 41">
            <a:extLst>
              <a:ext uri="{FF2B5EF4-FFF2-40B4-BE49-F238E27FC236}">
                <a16:creationId xmlns:a16="http://schemas.microsoft.com/office/drawing/2014/main" id="{4499F733-2E41-719E-5666-688CD4AB4F5F}"/>
              </a:ext>
            </a:extLst>
          </p:cNvPr>
          <p:cNvSpPr txBox="1">
            <a:spLocks noChangeArrowheads="1"/>
          </p:cNvSpPr>
          <p:nvPr/>
        </p:nvSpPr>
        <p:spPr bwMode="auto">
          <a:xfrm>
            <a:off x="8568985" y="5641736"/>
            <a:ext cx="498341" cy="369332"/>
          </a:xfrm>
          <a:prstGeom prst="rect">
            <a:avLst/>
          </a:prstGeom>
          <a:noFill/>
          <a:ln w="12700">
            <a:noFill/>
            <a:miter lim="800000"/>
            <a:headEnd/>
            <a:tailEnd/>
          </a:ln>
          <a:effectLst/>
        </p:spPr>
        <p:txBody>
          <a:bodyPr wrap="none">
            <a:spAutoFit/>
          </a:bodyPr>
          <a:lstStyle/>
          <a:p>
            <a:r>
              <a:rPr lang="en-US" dirty="0">
                <a:solidFill>
                  <a:srgbClr val="FF0000"/>
                </a:solidFill>
                <a:latin typeface="Calibri"/>
              </a:rPr>
              <a:t>Tag</a:t>
            </a:r>
          </a:p>
        </p:txBody>
      </p:sp>
      <p:sp>
        <p:nvSpPr>
          <p:cNvPr id="1095" name="Text Box 42">
            <a:extLst>
              <a:ext uri="{FF2B5EF4-FFF2-40B4-BE49-F238E27FC236}">
                <a16:creationId xmlns:a16="http://schemas.microsoft.com/office/drawing/2014/main" id="{C724C265-4B0E-0A69-433D-89C48DBA7505}"/>
              </a:ext>
            </a:extLst>
          </p:cNvPr>
          <p:cNvSpPr txBox="1">
            <a:spLocks noChangeArrowheads="1"/>
          </p:cNvSpPr>
          <p:nvPr/>
        </p:nvSpPr>
        <p:spPr bwMode="auto">
          <a:xfrm>
            <a:off x="9330985" y="5641736"/>
            <a:ext cx="620683" cy="369332"/>
          </a:xfrm>
          <a:prstGeom prst="rect">
            <a:avLst/>
          </a:prstGeom>
          <a:noFill/>
          <a:ln w="12700">
            <a:noFill/>
            <a:miter lim="800000"/>
            <a:headEnd/>
            <a:tailEnd/>
          </a:ln>
          <a:effectLst/>
        </p:spPr>
        <p:txBody>
          <a:bodyPr wrap="none">
            <a:spAutoFit/>
          </a:bodyPr>
          <a:lstStyle/>
          <a:p>
            <a:r>
              <a:rPr lang="en-US" dirty="0">
                <a:solidFill>
                  <a:prstClr val="black"/>
                </a:solidFill>
                <a:latin typeface="Calibri"/>
              </a:rPr>
              <a:t>Data</a:t>
            </a:r>
          </a:p>
        </p:txBody>
      </p:sp>
      <p:sp>
        <p:nvSpPr>
          <p:cNvPr id="1096" name="Text Box 41">
            <a:extLst>
              <a:ext uri="{FF2B5EF4-FFF2-40B4-BE49-F238E27FC236}">
                <a16:creationId xmlns:a16="http://schemas.microsoft.com/office/drawing/2014/main" id="{B9B0340F-92A9-BD50-9FD1-07DFA6A70A05}"/>
              </a:ext>
            </a:extLst>
          </p:cNvPr>
          <p:cNvSpPr txBox="1">
            <a:spLocks noChangeArrowheads="1"/>
          </p:cNvSpPr>
          <p:nvPr/>
        </p:nvSpPr>
        <p:spPr bwMode="auto">
          <a:xfrm>
            <a:off x="10525669" y="5641736"/>
            <a:ext cx="498341" cy="369332"/>
          </a:xfrm>
          <a:prstGeom prst="rect">
            <a:avLst/>
          </a:prstGeom>
          <a:noFill/>
          <a:ln w="12700">
            <a:noFill/>
            <a:miter lim="800000"/>
            <a:headEnd/>
            <a:tailEnd/>
          </a:ln>
          <a:effectLst/>
        </p:spPr>
        <p:txBody>
          <a:bodyPr wrap="none">
            <a:spAutoFit/>
          </a:bodyPr>
          <a:lstStyle/>
          <a:p>
            <a:r>
              <a:rPr lang="en-US" dirty="0">
                <a:solidFill>
                  <a:srgbClr val="FF0000"/>
                </a:solidFill>
                <a:latin typeface="Calibri"/>
              </a:rPr>
              <a:t>Tag</a:t>
            </a:r>
          </a:p>
        </p:txBody>
      </p:sp>
      <p:sp>
        <p:nvSpPr>
          <p:cNvPr id="1097" name="Text Box 42">
            <a:extLst>
              <a:ext uri="{FF2B5EF4-FFF2-40B4-BE49-F238E27FC236}">
                <a16:creationId xmlns:a16="http://schemas.microsoft.com/office/drawing/2014/main" id="{3595186E-1E07-DF62-9C54-D3CEC2311A28}"/>
              </a:ext>
            </a:extLst>
          </p:cNvPr>
          <p:cNvSpPr txBox="1">
            <a:spLocks noChangeArrowheads="1"/>
          </p:cNvSpPr>
          <p:nvPr/>
        </p:nvSpPr>
        <p:spPr bwMode="auto">
          <a:xfrm>
            <a:off x="11287669" y="5641736"/>
            <a:ext cx="620683" cy="369332"/>
          </a:xfrm>
          <a:prstGeom prst="rect">
            <a:avLst/>
          </a:prstGeom>
          <a:noFill/>
          <a:ln w="12700">
            <a:noFill/>
            <a:miter lim="800000"/>
            <a:headEnd/>
            <a:tailEnd/>
          </a:ln>
          <a:effectLst/>
        </p:spPr>
        <p:txBody>
          <a:bodyPr wrap="none">
            <a:spAutoFit/>
          </a:bodyPr>
          <a:lstStyle/>
          <a:p>
            <a:r>
              <a:rPr lang="en-US">
                <a:solidFill>
                  <a:prstClr val="black"/>
                </a:solidFill>
                <a:latin typeface="Calibri"/>
              </a:rPr>
              <a:t>Data</a:t>
            </a:r>
          </a:p>
        </p:txBody>
      </p:sp>
      <p:sp>
        <p:nvSpPr>
          <p:cNvPr id="1098" name="Text Box 109">
            <a:extLst>
              <a:ext uri="{FF2B5EF4-FFF2-40B4-BE49-F238E27FC236}">
                <a16:creationId xmlns:a16="http://schemas.microsoft.com/office/drawing/2014/main" id="{ECB227A0-FF63-8D67-56B9-899E32B59DCB}"/>
              </a:ext>
            </a:extLst>
          </p:cNvPr>
          <p:cNvSpPr txBox="1">
            <a:spLocks noChangeArrowheads="1"/>
          </p:cNvSpPr>
          <p:nvPr/>
        </p:nvSpPr>
        <p:spPr bwMode="auto">
          <a:xfrm>
            <a:off x="5173752" y="6283828"/>
            <a:ext cx="762260" cy="369332"/>
          </a:xfrm>
          <a:prstGeom prst="rect">
            <a:avLst/>
          </a:prstGeom>
          <a:noFill/>
          <a:ln w="12700">
            <a:noFill/>
            <a:miter lim="800000"/>
            <a:headEnd/>
            <a:tailEnd/>
          </a:ln>
        </p:spPr>
        <p:txBody>
          <a:bodyPr wrap="none">
            <a:prstTxWarp prst="textNoShape">
              <a:avLst/>
            </a:prstTxWarp>
            <a:spAutoFit/>
          </a:bodyPr>
          <a:lstStyle/>
          <a:p>
            <a:r>
              <a:rPr lang="en-US" dirty="0">
                <a:solidFill>
                  <a:prstClr val="black"/>
                </a:solidFill>
                <a:latin typeface="Calibri" charset="0"/>
              </a:rPr>
              <a:t>Way 0</a:t>
            </a:r>
          </a:p>
        </p:txBody>
      </p:sp>
      <p:sp>
        <p:nvSpPr>
          <p:cNvPr id="1099" name="Text Box 109">
            <a:extLst>
              <a:ext uri="{FF2B5EF4-FFF2-40B4-BE49-F238E27FC236}">
                <a16:creationId xmlns:a16="http://schemas.microsoft.com/office/drawing/2014/main" id="{3BF706CC-2E70-8C46-7C45-3E6E17511058}"/>
              </a:ext>
            </a:extLst>
          </p:cNvPr>
          <p:cNvSpPr txBox="1">
            <a:spLocks noChangeArrowheads="1"/>
          </p:cNvSpPr>
          <p:nvPr/>
        </p:nvSpPr>
        <p:spPr bwMode="auto">
          <a:xfrm>
            <a:off x="7061484" y="6283828"/>
            <a:ext cx="762260" cy="369332"/>
          </a:xfrm>
          <a:prstGeom prst="rect">
            <a:avLst/>
          </a:prstGeom>
          <a:noFill/>
          <a:ln w="12700">
            <a:noFill/>
            <a:miter lim="800000"/>
            <a:headEnd/>
            <a:tailEnd/>
          </a:ln>
        </p:spPr>
        <p:txBody>
          <a:bodyPr wrap="none">
            <a:prstTxWarp prst="textNoShape">
              <a:avLst/>
            </a:prstTxWarp>
            <a:spAutoFit/>
          </a:bodyPr>
          <a:lstStyle/>
          <a:p>
            <a:r>
              <a:rPr lang="en-US" dirty="0">
                <a:solidFill>
                  <a:prstClr val="black"/>
                </a:solidFill>
                <a:latin typeface="Calibri" charset="0"/>
              </a:rPr>
              <a:t>Way 1</a:t>
            </a:r>
          </a:p>
        </p:txBody>
      </p:sp>
      <p:sp>
        <p:nvSpPr>
          <p:cNvPr id="1100" name="Text Box 109">
            <a:extLst>
              <a:ext uri="{FF2B5EF4-FFF2-40B4-BE49-F238E27FC236}">
                <a16:creationId xmlns:a16="http://schemas.microsoft.com/office/drawing/2014/main" id="{2E6D4C85-E52E-C416-2CC6-A85749DC48A9}"/>
              </a:ext>
            </a:extLst>
          </p:cNvPr>
          <p:cNvSpPr txBox="1">
            <a:spLocks noChangeArrowheads="1"/>
          </p:cNvSpPr>
          <p:nvPr/>
        </p:nvSpPr>
        <p:spPr bwMode="auto">
          <a:xfrm>
            <a:off x="8944818" y="6283828"/>
            <a:ext cx="762260" cy="369332"/>
          </a:xfrm>
          <a:prstGeom prst="rect">
            <a:avLst/>
          </a:prstGeom>
          <a:noFill/>
          <a:ln w="12700">
            <a:noFill/>
            <a:miter lim="800000"/>
            <a:headEnd/>
            <a:tailEnd/>
          </a:ln>
        </p:spPr>
        <p:txBody>
          <a:bodyPr wrap="none">
            <a:prstTxWarp prst="textNoShape">
              <a:avLst/>
            </a:prstTxWarp>
            <a:spAutoFit/>
          </a:bodyPr>
          <a:lstStyle/>
          <a:p>
            <a:r>
              <a:rPr lang="en-US" dirty="0">
                <a:solidFill>
                  <a:prstClr val="black"/>
                </a:solidFill>
                <a:latin typeface="Calibri" charset="0"/>
              </a:rPr>
              <a:t>Way 2</a:t>
            </a:r>
          </a:p>
        </p:txBody>
      </p:sp>
      <p:sp>
        <p:nvSpPr>
          <p:cNvPr id="1101" name="Text Box 109">
            <a:extLst>
              <a:ext uri="{FF2B5EF4-FFF2-40B4-BE49-F238E27FC236}">
                <a16:creationId xmlns:a16="http://schemas.microsoft.com/office/drawing/2014/main" id="{AD562949-B17A-73F7-2A2C-E5BA31E2F368}"/>
              </a:ext>
            </a:extLst>
          </p:cNvPr>
          <p:cNvSpPr txBox="1">
            <a:spLocks noChangeArrowheads="1"/>
          </p:cNvSpPr>
          <p:nvPr/>
        </p:nvSpPr>
        <p:spPr bwMode="auto">
          <a:xfrm>
            <a:off x="10735956" y="6283828"/>
            <a:ext cx="762260" cy="369332"/>
          </a:xfrm>
          <a:prstGeom prst="rect">
            <a:avLst/>
          </a:prstGeom>
          <a:noFill/>
          <a:ln w="12700">
            <a:noFill/>
            <a:miter lim="800000"/>
            <a:headEnd/>
            <a:tailEnd/>
          </a:ln>
        </p:spPr>
        <p:txBody>
          <a:bodyPr wrap="none">
            <a:prstTxWarp prst="textNoShape">
              <a:avLst/>
            </a:prstTxWarp>
            <a:spAutoFit/>
          </a:bodyPr>
          <a:lstStyle/>
          <a:p>
            <a:r>
              <a:rPr lang="en-US" dirty="0">
                <a:solidFill>
                  <a:prstClr val="black"/>
                </a:solidFill>
                <a:latin typeface="Calibri" charset="0"/>
              </a:rPr>
              <a:t>Way 3</a:t>
            </a:r>
          </a:p>
        </p:txBody>
      </p:sp>
      <p:sp>
        <p:nvSpPr>
          <p:cNvPr id="1103" name="TextBox 1102">
            <a:extLst>
              <a:ext uri="{FF2B5EF4-FFF2-40B4-BE49-F238E27FC236}">
                <a16:creationId xmlns:a16="http://schemas.microsoft.com/office/drawing/2014/main" id="{FE9510C8-B918-0048-93D6-77B4156FA708}"/>
              </a:ext>
            </a:extLst>
          </p:cNvPr>
          <p:cNvSpPr txBox="1"/>
          <p:nvPr/>
        </p:nvSpPr>
        <p:spPr>
          <a:xfrm>
            <a:off x="6543983" y="5237650"/>
            <a:ext cx="4119333" cy="369332"/>
          </a:xfrm>
          <a:prstGeom prst="rect">
            <a:avLst/>
          </a:prstGeom>
          <a:noFill/>
        </p:spPr>
        <p:txBody>
          <a:bodyPr wrap="none" rtlCol="0">
            <a:spAutoFit/>
          </a:bodyPr>
          <a:lstStyle/>
          <a:p>
            <a:r>
              <a:rPr lang="en-US" b="1" dirty="0">
                <a:solidFill>
                  <a:prstClr val="black"/>
                </a:solidFill>
                <a:latin typeface="Calibri"/>
              </a:rPr>
              <a:t>Fully Associative (4-way Set Associative)</a:t>
            </a:r>
          </a:p>
        </p:txBody>
      </p:sp>
    </p:spTree>
    <p:extLst>
      <p:ext uri="{BB962C8B-B14F-4D97-AF65-F5344CB8AC3E}">
        <p14:creationId xmlns:p14="http://schemas.microsoft.com/office/powerpoint/2010/main" val="3650654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7" grpId="0" animBg="1"/>
      <p:bldP spid="18" grpId="0" animBg="1"/>
      <p:bldP spid="21" grpId="0" animBg="1"/>
      <p:bldP spid="22" grpId="0" animBg="1"/>
      <p:bldP spid="23" grpId="0" animBg="1"/>
      <p:bldP spid="24" grpId="0" animBg="1"/>
      <p:bldP spid="4" grpId="0" animBg="1"/>
      <p:bldP spid="2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nSpc>
                <a:spcPct val="85000"/>
              </a:lnSpc>
            </a:pPr>
            <a:r>
              <a:rPr lang="en-US" dirty="0"/>
              <a:t>Why are Large Memories Slow?</a:t>
            </a:r>
            <a:br>
              <a:rPr lang="en-US" dirty="0"/>
            </a:br>
            <a:r>
              <a:rPr lang="en-US" dirty="0"/>
              <a:t>Library Analogy</a:t>
            </a:r>
          </a:p>
        </p:txBody>
      </p:sp>
      <p:sp>
        <p:nvSpPr>
          <p:cNvPr id="3" name="Content Placeholder 2"/>
          <p:cNvSpPr>
            <a:spLocks noGrp="1"/>
          </p:cNvSpPr>
          <p:nvPr>
            <p:ph idx="1"/>
          </p:nvPr>
        </p:nvSpPr>
        <p:spPr>
          <a:xfrm>
            <a:off x="609600" y="1600201"/>
            <a:ext cx="6934200" cy="4525963"/>
          </a:xfrm>
        </p:spPr>
        <p:txBody>
          <a:bodyPr>
            <a:normAutofit fontScale="92500" lnSpcReduction="20000"/>
          </a:bodyPr>
          <a:lstStyle/>
          <a:p>
            <a:r>
              <a:rPr lang="en-US" dirty="0"/>
              <a:t>Time to find a book in a large library</a:t>
            </a:r>
          </a:p>
          <a:p>
            <a:pPr lvl="1"/>
            <a:r>
              <a:rPr lang="en-US" dirty="0"/>
              <a:t>Search a large card catalog – (mapping title/author to index number)</a:t>
            </a:r>
          </a:p>
          <a:p>
            <a:pPr lvl="1"/>
            <a:r>
              <a:rPr lang="en-US" dirty="0"/>
              <a:t>Round-trip time to walk to the stacks and retrieve the desired book</a:t>
            </a:r>
          </a:p>
          <a:p>
            <a:r>
              <a:rPr lang="en-US" dirty="0"/>
              <a:t>Both delays become larger for larger libraries</a:t>
            </a:r>
          </a:p>
          <a:p>
            <a:r>
              <a:rPr lang="en-US" dirty="0"/>
              <a:t>Computer memories have same issue, </a:t>
            </a:r>
            <a:r>
              <a:rPr lang="en-US" i="1" dirty="0"/>
              <a:t>plus </a:t>
            </a:r>
            <a:r>
              <a:rPr lang="en-US" dirty="0"/>
              <a:t>the technologies used to store a bit slow down as density increases (e.g., SRAM vs. DRAM vs. Disk)</a:t>
            </a:r>
            <a:endParaRPr lang="en-US" i="1" dirty="0"/>
          </a:p>
        </p:txBody>
      </p:sp>
      <p:sp>
        <p:nvSpPr>
          <p:cNvPr id="5" name="TextBox 4"/>
          <p:cNvSpPr txBox="1"/>
          <p:nvPr/>
        </p:nvSpPr>
        <p:spPr>
          <a:xfrm>
            <a:off x="2600361" y="5939135"/>
            <a:ext cx="6772239" cy="461665"/>
          </a:xfrm>
          <a:prstGeom prst="rect">
            <a:avLst/>
          </a:prstGeom>
          <a:noFill/>
        </p:spPr>
        <p:txBody>
          <a:bodyPr wrap="none" rtlCol="0">
            <a:spAutoFit/>
          </a:bodyPr>
          <a:lstStyle/>
          <a:p>
            <a:r>
              <a:rPr lang="en-US" sz="2400" b="1" i="1" dirty="0"/>
              <a:t>However, what we want is a large yet fast memory! </a:t>
            </a:r>
          </a:p>
        </p:txBody>
      </p:sp>
      <p:sp>
        <p:nvSpPr>
          <p:cNvPr id="8"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pic>
        <p:nvPicPr>
          <p:cNvPr id="4" name="Picture 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585277" y="1600200"/>
            <a:ext cx="3068944" cy="2844800"/>
          </a:xfrm>
          <a:prstGeom prst="rect">
            <a:avLst/>
          </a:prstGeom>
        </p:spPr>
      </p:pic>
      <p:pic>
        <p:nvPicPr>
          <p:cNvPr id="10" name="Picture 9"/>
          <p:cNvPicPr>
            <a:picLocks noChangeAspect="1"/>
          </p:cNvPicPr>
          <p:nvPr/>
        </p:nvPicPr>
        <p:blipFill>
          <a:blip r:embed="rId3"/>
          <a:stretch>
            <a:fillRect/>
          </a:stretch>
        </p:blipFill>
        <p:spPr>
          <a:xfrm>
            <a:off x="7391400" y="1524000"/>
            <a:ext cx="3276600" cy="3276600"/>
          </a:xfrm>
          <a:prstGeom prst="rect">
            <a:avLst/>
          </a:prstGeom>
        </p:spPr>
      </p:pic>
      <p:sp>
        <p:nvSpPr>
          <p:cNvPr id="7" name="Slide Number Placeholder 5">
            <a:extLst>
              <a:ext uri="{FF2B5EF4-FFF2-40B4-BE49-F238E27FC236}">
                <a16:creationId xmlns:a16="http://schemas.microsoft.com/office/drawing/2014/main" id="{23714C6A-5069-3526-16AF-DA62069B2B40}"/>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3</a:t>
            </a:fld>
            <a:endParaRPr lang="en-US" dirty="0"/>
          </a:p>
        </p:txBody>
      </p:sp>
    </p:spTree>
    <p:extLst>
      <p:ext uri="{BB962C8B-B14F-4D97-AF65-F5344CB8AC3E}">
        <p14:creationId xmlns:p14="http://schemas.microsoft.com/office/powerpoint/2010/main" val="2690174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B8DCC-5BB5-AEA7-5CBA-7514C6DCA36E}"/>
              </a:ext>
            </a:extLst>
          </p:cNvPr>
          <p:cNvSpPr>
            <a:spLocks noGrp="1"/>
          </p:cNvSpPr>
          <p:nvPr>
            <p:ph type="title"/>
          </p:nvPr>
        </p:nvSpPr>
        <p:spPr/>
        <p:txBody>
          <a:bodyPr/>
          <a:lstStyle/>
          <a:p>
            <a:r>
              <a:rPr lang="en-GB" dirty="0"/>
              <a:t>Associativity and Performance</a:t>
            </a:r>
            <a:endParaRPr lang="en-SE" dirty="0"/>
          </a:p>
        </p:txBody>
      </p:sp>
      <p:sp>
        <p:nvSpPr>
          <p:cNvPr id="3" name="Content Placeholder 2">
            <a:extLst>
              <a:ext uri="{FF2B5EF4-FFF2-40B4-BE49-F238E27FC236}">
                <a16:creationId xmlns:a16="http://schemas.microsoft.com/office/drawing/2014/main" id="{6472CD57-0DCB-08AF-A7CC-2A868ED51D24}"/>
              </a:ext>
            </a:extLst>
          </p:cNvPr>
          <p:cNvSpPr>
            <a:spLocks noGrp="1"/>
          </p:cNvSpPr>
          <p:nvPr>
            <p:ph idx="1"/>
          </p:nvPr>
        </p:nvSpPr>
        <p:spPr/>
        <p:txBody>
          <a:bodyPr/>
          <a:lstStyle/>
          <a:p>
            <a:r>
              <a:rPr lang="en-GB" sz="3200" dirty="0"/>
              <a:t>Increasing associativity:</a:t>
            </a:r>
          </a:p>
          <a:p>
            <a:pPr lvl="1"/>
            <a:r>
              <a:rPr lang="en-GB" sz="2400" dirty="0">
                <a:solidFill>
                  <a:srgbClr val="FF0000"/>
                </a:solidFill>
              </a:rPr>
              <a:t>increases</a:t>
            </a:r>
            <a:r>
              <a:rPr lang="en-GB" sz="2400" dirty="0"/>
              <a:t> hit time because there are </a:t>
            </a:r>
            <a:r>
              <a:rPr lang="en-GB" sz="2400">
                <a:solidFill>
                  <a:srgbClr val="FF0000"/>
                </a:solidFill>
              </a:rPr>
              <a:t>more</a:t>
            </a:r>
            <a:r>
              <a:rPr lang="en-GB" sz="2400"/>
              <a:t> cache blocks </a:t>
            </a:r>
            <a:r>
              <a:rPr lang="en-GB" sz="2400" dirty="0"/>
              <a:t>per set (books per partition) to compare the tags with to find a match</a:t>
            </a:r>
          </a:p>
          <a:p>
            <a:pPr lvl="1"/>
            <a:r>
              <a:rPr lang="en-GB" sz="2400" dirty="0">
                <a:solidFill>
                  <a:srgbClr val="FF0000"/>
                </a:solidFill>
              </a:rPr>
              <a:t>reduces</a:t>
            </a:r>
            <a:r>
              <a:rPr lang="en-GB" sz="2400" dirty="0"/>
              <a:t> miss rate by </a:t>
            </a:r>
            <a:r>
              <a:rPr lang="en-GB" sz="2400" dirty="0">
                <a:solidFill>
                  <a:srgbClr val="FF0000"/>
                </a:solidFill>
              </a:rPr>
              <a:t>reducing</a:t>
            </a:r>
            <a:r>
              <a:rPr lang="en-GB" sz="2400" dirty="0"/>
              <a:t> conflict misses, since block placement within each set (book placement within each partition) becomes </a:t>
            </a:r>
            <a:r>
              <a:rPr lang="en-GB" sz="2400" dirty="0">
                <a:solidFill>
                  <a:srgbClr val="FF0000"/>
                </a:solidFill>
              </a:rPr>
              <a:t>more</a:t>
            </a:r>
            <a:r>
              <a:rPr lang="en-GB" sz="2400" dirty="0"/>
              <a:t> flexible</a:t>
            </a:r>
          </a:p>
          <a:p>
            <a:r>
              <a:rPr lang="en-GB" sz="3200" dirty="0"/>
              <a:t>Decreasing associativity</a:t>
            </a:r>
          </a:p>
          <a:p>
            <a:pPr lvl="1"/>
            <a:r>
              <a:rPr lang="en-GB" sz="2400" dirty="0">
                <a:solidFill>
                  <a:srgbClr val="FF0000"/>
                </a:solidFill>
              </a:rPr>
              <a:t>reduces</a:t>
            </a:r>
            <a:r>
              <a:rPr lang="en-GB" sz="2400" dirty="0"/>
              <a:t> hit time because there are </a:t>
            </a:r>
            <a:r>
              <a:rPr lang="en-GB" sz="2400" dirty="0">
                <a:solidFill>
                  <a:srgbClr val="FF0000"/>
                </a:solidFill>
              </a:rPr>
              <a:t>fewer</a:t>
            </a:r>
            <a:r>
              <a:rPr lang="en-GB" sz="2400" dirty="0"/>
              <a:t> blocks per set (books per partition) to compare the tags with to find a match</a:t>
            </a:r>
          </a:p>
          <a:p>
            <a:pPr lvl="1"/>
            <a:r>
              <a:rPr lang="en-GB" sz="2400" dirty="0">
                <a:solidFill>
                  <a:srgbClr val="FF0000"/>
                </a:solidFill>
              </a:rPr>
              <a:t>increases</a:t>
            </a:r>
            <a:r>
              <a:rPr lang="en-GB" sz="2400" dirty="0"/>
              <a:t> miss rate by </a:t>
            </a:r>
            <a:r>
              <a:rPr lang="en-GB" sz="2400" dirty="0">
                <a:solidFill>
                  <a:srgbClr val="FF0000"/>
                </a:solidFill>
              </a:rPr>
              <a:t>increasing</a:t>
            </a:r>
            <a:r>
              <a:rPr lang="en-GB" sz="2400" dirty="0"/>
              <a:t> conflict misses, since block placement within each set (book placement within each partition) becomes </a:t>
            </a:r>
            <a:r>
              <a:rPr lang="en-GB" sz="2400" dirty="0">
                <a:solidFill>
                  <a:srgbClr val="FF0000"/>
                </a:solidFill>
              </a:rPr>
              <a:t>less</a:t>
            </a:r>
            <a:r>
              <a:rPr lang="en-GB" sz="2400" dirty="0"/>
              <a:t> flexible (may cause Ping-Pong effect)</a:t>
            </a:r>
            <a:endParaRPr lang="en-SE" sz="2400" dirty="0"/>
          </a:p>
        </p:txBody>
      </p:sp>
      <p:sp>
        <p:nvSpPr>
          <p:cNvPr id="4" name="Slide Number Placeholder 3">
            <a:extLst>
              <a:ext uri="{FF2B5EF4-FFF2-40B4-BE49-F238E27FC236}">
                <a16:creationId xmlns:a16="http://schemas.microsoft.com/office/drawing/2014/main" id="{90971F6B-1E93-ACF3-0EF8-B2D583965FBD}"/>
              </a:ext>
            </a:extLst>
          </p:cNvPr>
          <p:cNvSpPr>
            <a:spLocks noGrp="1"/>
          </p:cNvSpPr>
          <p:nvPr>
            <p:ph type="sldNum" sz="quarter" idx="4"/>
          </p:nvPr>
        </p:nvSpPr>
        <p:spPr/>
        <p:txBody>
          <a:bodyPr/>
          <a:lstStyle/>
          <a:p>
            <a:fld id="{3CC63E4C-4642-794D-A2FD-70F6B81535F5}" type="slidenum">
              <a:rPr lang="en-US" smtClean="0"/>
              <a:pPr/>
              <a:t>30</a:t>
            </a:fld>
            <a:endParaRPr lang="en-US" dirty="0"/>
          </a:p>
        </p:txBody>
      </p:sp>
    </p:spTree>
    <p:extLst>
      <p:ext uri="{BB962C8B-B14F-4D97-AF65-F5344CB8AC3E}">
        <p14:creationId xmlns:p14="http://schemas.microsoft.com/office/powerpoint/2010/main" val="8131582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C6B94-2E9B-DEF0-9FEC-8BB1A04E49F2}"/>
            </a:ext>
          </a:extLst>
        </p:cNvPr>
        <p:cNvGrpSpPr/>
        <p:nvPr/>
      </p:nvGrpSpPr>
      <p:grpSpPr>
        <a:xfrm>
          <a:off x="0" y="0"/>
          <a:ext cx="0" cy="0"/>
          <a:chOff x="0" y="0"/>
          <a:chExt cx="0" cy="0"/>
        </a:xfrm>
      </p:grpSpPr>
      <p:sp>
        <p:nvSpPr>
          <p:cNvPr id="1660930" name="Rectangle 2">
            <a:extLst>
              <a:ext uri="{FF2B5EF4-FFF2-40B4-BE49-F238E27FC236}">
                <a16:creationId xmlns:a16="http://schemas.microsoft.com/office/drawing/2014/main" id="{07FCA28A-2394-F9E6-86CA-55050F4F3528}"/>
              </a:ext>
            </a:extLst>
          </p:cNvPr>
          <p:cNvSpPr>
            <a:spLocks noGrp="1" noChangeArrowheads="1"/>
          </p:cNvSpPr>
          <p:nvPr>
            <p:ph type="title"/>
          </p:nvPr>
        </p:nvSpPr>
        <p:spPr>
          <a:xfrm>
            <a:off x="1981200" y="274638"/>
            <a:ext cx="8229600" cy="868362"/>
          </a:xfrm>
        </p:spPr>
        <p:txBody>
          <a:bodyPr>
            <a:normAutofit/>
          </a:bodyPr>
          <a:lstStyle/>
          <a:p>
            <a:pPr>
              <a:lnSpc>
                <a:spcPct val="85000"/>
              </a:lnSpc>
            </a:pPr>
            <a:r>
              <a:rPr lang="en-US" dirty="0"/>
              <a:t>Direct-Mapped Cache</a:t>
            </a:r>
          </a:p>
        </p:txBody>
      </p:sp>
      <p:grpSp>
        <p:nvGrpSpPr>
          <p:cNvPr id="2" name="Group 3">
            <a:extLst>
              <a:ext uri="{FF2B5EF4-FFF2-40B4-BE49-F238E27FC236}">
                <a16:creationId xmlns:a16="http://schemas.microsoft.com/office/drawing/2014/main" id="{8D891BA8-EA79-8F96-DFE7-CDE16F27D404}"/>
              </a:ext>
            </a:extLst>
          </p:cNvPr>
          <p:cNvGrpSpPr>
            <a:grpSpLocks/>
          </p:cNvGrpSpPr>
          <p:nvPr/>
        </p:nvGrpSpPr>
        <p:grpSpPr bwMode="auto">
          <a:xfrm>
            <a:off x="3733800" y="2565390"/>
            <a:ext cx="990600" cy="1219200"/>
            <a:chOff x="1344" y="1056"/>
            <a:chExt cx="624" cy="768"/>
          </a:xfrm>
        </p:grpSpPr>
        <p:sp>
          <p:nvSpPr>
            <p:cNvPr id="1660932" name="Rectangle 4">
              <a:extLst>
                <a:ext uri="{FF2B5EF4-FFF2-40B4-BE49-F238E27FC236}">
                  <a16:creationId xmlns:a16="http://schemas.microsoft.com/office/drawing/2014/main" id="{3AC7107D-35C6-D506-2403-D4873708335B}"/>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60933" name="Line 5">
              <a:extLst>
                <a:ext uri="{FF2B5EF4-FFF2-40B4-BE49-F238E27FC236}">
                  <a16:creationId xmlns:a16="http://schemas.microsoft.com/office/drawing/2014/main" id="{59A8BDD7-6105-D944-4C6A-962640020204}"/>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60934" name="Line 6">
              <a:extLst>
                <a:ext uri="{FF2B5EF4-FFF2-40B4-BE49-F238E27FC236}">
                  <a16:creationId xmlns:a16="http://schemas.microsoft.com/office/drawing/2014/main" id="{18F1E0B2-4137-A565-9D8E-7B09E614547A}"/>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60935" name="Line 7">
              <a:extLst>
                <a:ext uri="{FF2B5EF4-FFF2-40B4-BE49-F238E27FC236}">
                  <a16:creationId xmlns:a16="http://schemas.microsoft.com/office/drawing/2014/main" id="{6F64ABE1-DB77-26AA-B8B3-33B0B0F6153C}"/>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60936" name="Line 8">
            <a:extLst>
              <a:ext uri="{FF2B5EF4-FFF2-40B4-BE49-F238E27FC236}">
                <a16:creationId xmlns:a16="http://schemas.microsoft.com/office/drawing/2014/main" id="{3DBF8DA3-EF4E-7247-0736-DB99B00A6A20}"/>
              </a:ext>
            </a:extLst>
          </p:cNvPr>
          <p:cNvSpPr>
            <a:spLocks noChangeShapeType="1"/>
          </p:cNvSpPr>
          <p:nvPr/>
        </p:nvSpPr>
        <p:spPr bwMode="auto">
          <a:xfrm>
            <a:off x="5791200" y="1955790"/>
            <a:ext cx="990600" cy="0"/>
          </a:xfrm>
          <a:prstGeom prst="line">
            <a:avLst/>
          </a:prstGeom>
          <a:noFill/>
          <a:ln w="12700">
            <a:solidFill>
              <a:schemeClr val="tx1"/>
            </a:solidFill>
            <a:round/>
            <a:headEnd/>
            <a:tailEnd/>
          </a:ln>
          <a:effectLst/>
        </p:spPr>
        <p:txBody>
          <a:bodyPr wrap="none" anchor="ctr"/>
          <a:lstStyle/>
          <a:p>
            <a:endParaRPr lang="en-US"/>
          </a:p>
        </p:txBody>
      </p:sp>
      <p:sp>
        <p:nvSpPr>
          <p:cNvPr id="1660937" name="Line 9">
            <a:extLst>
              <a:ext uri="{FF2B5EF4-FFF2-40B4-BE49-F238E27FC236}">
                <a16:creationId xmlns:a16="http://schemas.microsoft.com/office/drawing/2014/main" id="{BCB0B561-0ECA-7A60-8F4A-C97319A2A5E1}"/>
              </a:ext>
            </a:extLst>
          </p:cNvPr>
          <p:cNvSpPr>
            <a:spLocks noChangeShapeType="1"/>
          </p:cNvSpPr>
          <p:nvPr/>
        </p:nvSpPr>
        <p:spPr bwMode="auto">
          <a:xfrm>
            <a:off x="5791200" y="1650990"/>
            <a:ext cx="990600" cy="0"/>
          </a:xfrm>
          <a:prstGeom prst="line">
            <a:avLst/>
          </a:prstGeom>
          <a:noFill/>
          <a:ln w="12700">
            <a:solidFill>
              <a:schemeClr val="tx1"/>
            </a:solidFill>
            <a:round/>
            <a:headEnd/>
            <a:tailEnd/>
          </a:ln>
          <a:effectLst/>
        </p:spPr>
        <p:txBody>
          <a:bodyPr wrap="none" anchor="ctr"/>
          <a:lstStyle/>
          <a:p>
            <a:endParaRPr lang="en-US"/>
          </a:p>
        </p:txBody>
      </p:sp>
      <p:sp>
        <p:nvSpPr>
          <p:cNvPr id="1660938" name="Line 10">
            <a:extLst>
              <a:ext uri="{FF2B5EF4-FFF2-40B4-BE49-F238E27FC236}">
                <a16:creationId xmlns:a16="http://schemas.microsoft.com/office/drawing/2014/main" id="{6AB01BA8-E52C-46C1-E3BA-23D0C7C59CF3}"/>
              </a:ext>
            </a:extLst>
          </p:cNvPr>
          <p:cNvSpPr>
            <a:spLocks noChangeShapeType="1"/>
          </p:cNvSpPr>
          <p:nvPr/>
        </p:nvSpPr>
        <p:spPr bwMode="auto">
          <a:xfrm>
            <a:off x="5791200" y="2260590"/>
            <a:ext cx="990600" cy="0"/>
          </a:xfrm>
          <a:prstGeom prst="line">
            <a:avLst/>
          </a:prstGeom>
          <a:noFill/>
          <a:ln w="12700">
            <a:solidFill>
              <a:schemeClr val="tx1"/>
            </a:solidFill>
            <a:round/>
            <a:headEnd/>
            <a:tailEnd/>
          </a:ln>
          <a:effectLst/>
        </p:spPr>
        <p:txBody>
          <a:bodyPr wrap="none" anchor="ctr"/>
          <a:lstStyle/>
          <a:p>
            <a:endParaRPr lang="en-US"/>
          </a:p>
        </p:txBody>
      </p:sp>
      <p:sp>
        <p:nvSpPr>
          <p:cNvPr id="1660939" name="Line 11">
            <a:extLst>
              <a:ext uri="{FF2B5EF4-FFF2-40B4-BE49-F238E27FC236}">
                <a16:creationId xmlns:a16="http://schemas.microsoft.com/office/drawing/2014/main" id="{21898888-86F6-5D7D-7787-CAE086AA763A}"/>
              </a:ext>
            </a:extLst>
          </p:cNvPr>
          <p:cNvSpPr>
            <a:spLocks noChangeShapeType="1"/>
          </p:cNvSpPr>
          <p:nvPr/>
        </p:nvSpPr>
        <p:spPr bwMode="auto">
          <a:xfrm>
            <a:off x="5791200" y="1346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2" name="Line 14">
            <a:extLst>
              <a:ext uri="{FF2B5EF4-FFF2-40B4-BE49-F238E27FC236}">
                <a16:creationId xmlns:a16="http://schemas.microsoft.com/office/drawing/2014/main" id="{DE3C01B1-1EC7-6325-1DCE-BB3C3A4DD7FA}"/>
              </a:ext>
            </a:extLst>
          </p:cNvPr>
          <p:cNvSpPr>
            <a:spLocks noChangeShapeType="1"/>
          </p:cNvSpPr>
          <p:nvPr/>
        </p:nvSpPr>
        <p:spPr bwMode="auto">
          <a:xfrm flipH="1" flipV="1">
            <a:off x="5791200" y="5613390"/>
            <a:ext cx="990600" cy="0"/>
          </a:xfrm>
          <a:prstGeom prst="line">
            <a:avLst/>
          </a:prstGeom>
          <a:noFill/>
          <a:ln w="12700">
            <a:solidFill>
              <a:schemeClr val="tx1"/>
            </a:solidFill>
            <a:round/>
            <a:headEnd/>
            <a:tailEnd/>
          </a:ln>
          <a:effectLst/>
        </p:spPr>
        <p:txBody>
          <a:bodyPr wrap="none" anchor="ctr"/>
          <a:lstStyle/>
          <a:p>
            <a:endParaRPr lang="en-US"/>
          </a:p>
        </p:txBody>
      </p:sp>
      <p:sp>
        <p:nvSpPr>
          <p:cNvPr id="1660943" name="Line 15">
            <a:extLst>
              <a:ext uri="{FF2B5EF4-FFF2-40B4-BE49-F238E27FC236}">
                <a16:creationId xmlns:a16="http://schemas.microsoft.com/office/drawing/2014/main" id="{A71992F7-E07E-ED64-3D36-102E7CC8FAFC}"/>
              </a:ext>
            </a:extLst>
          </p:cNvPr>
          <p:cNvSpPr>
            <a:spLocks noChangeShapeType="1"/>
          </p:cNvSpPr>
          <p:nvPr/>
        </p:nvSpPr>
        <p:spPr bwMode="auto">
          <a:xfrm flipH="1" flipV="1">
            <a:off x="5791200" y="5918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4" name="Line 16">
            <a:extLst>
              <a:ext uri="{FF2B5EF4-FFF2-40B4-BE49-F238E27FC236}">
                <a16:creationId xmlns:a16="http://schemas.microsoft.com/office/drawing/2014/main" id="{E909414B-0D0F-E63C-4FAF-BF3DC9D0B6C9}"/>
              </a:ext>
            </a:extLst>
          </p:cNvPr>
          <p:cNvSpPr>
            <a:spLocks noChangeShapeType="1"/>
          </p:cNvSpPr>
          <p:nvPr/>
        </p:nvSpPr>
        <p:spPr bwMode="auto">
          <a:xfrm flipH="1" flipV="1">
            <a:off x="5791200" y="5308590"/>
            <a:ext cx="990600" cy="0"/>
          </a:xfrm>
          <a:prstGeom prst="line">
            <a:avLst/>
          </a:prstGeom>
          <a:noFill/>
          <a:ln w="12700">
            <a:solidFill>
              <a:schemeClr val="tx1"/>
            </a:solidFill>
            <a:round/>
            <a:headEnd/>
            <a:tailEnd/>
          </a:ln>
          <a:effectLst/>
        </p:spPr>
        <p:txBody>
          <a:bodyPr wrap="none" anchor="ctr"/>
          <a:lstStyle/>
          <a:p>
            <a:endParaRPr lang="en-US"/>
          </a:p>
        </p:txBody>
      </p:sp>
      <p:sp>
        <p:nvSpPr>
          <p:cNvPr id="1660951" name="Text Box 23">
            <a:extLst>
              <a:ext uri="{FF2B5EF4-FFF2-40B4-BE49-F238E27FC236}">
                <a16:creationId xmlns:a16="http://schemas.microsoft.com/office/drawing/2014/main" id="{215329C7-8C0B-E48C-AA5F-EDF31132D259}"/>
              </a:ext>
            </a:extLst>
          </p:cNvPr>
          <p:cNvSpPr txBox="1">
            <a:spLocks noChangeArrowheads="1"/>
          </p:cNvSpPr>
          <p:nvPr/>
        </p:nvSpPr>
        <p:spPr bwMode="auto">
          <a:xfrm>
            <a:off x="1879603" y="1769521"/>
            <a:ext cx="755335" cy="369332"/>
          </a:xfrm>
          <a:prstGeom prst="rect">
            <a:avLst/>
          </a:prstGeom>
          <a:noFill/>
          <a:ln w="12700">
            <a:noFill/>
            <a:miter lim="800000"/>
            <a:headEnd/>
            <a:tailEnd/>
          </a:ln>
          <a:effectLst/>
        </p:spPr>
        <p:txBody>
          <a:bodyPr wrap="none">
            <a:spAutoFit/>
          </a:bodyPr>
          <a:lstStyle/>
          <a:p>
            <a:r>
              <a:rPr lang="en-US" b="1" dirty="0"/>
              <a:t>Cache</a:t>
            </a:r>
          </a:p>
        </p:txBody>
      </p:sp>
      <p:sp>
        <p:nvSpPr>
          <p:cNvPr id="1660953" name="Text Box 25">
            <a:extLst>
              <a:ext uri="{FF2B5EF4-FFF2-40B4-BE49-F238E27FC236}">
                <a16:creationId xmlns:a16="http://schemas.microsoft.com/office/drawing/2014/main" id="{CA3A41DA-AA92-C5FB-3CA2-4487762D4A44}"/>
              </a:ext>
            </a:extLst>
          </p:cNvPr>
          <p:cNvSpPr txBox="1">
            <a:spLocks noChangeArrowheads="1"/>
          </p:cNvSpPr>
          <p:nvPr/>
        </p:nvSpPr>
        <p:spPr bwMode="auto">
          <a:xfrm>
            <a:off x="5514467" y="102841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660954" name="Text Box 26">
            <a:extLst>
              <a:ext uri="{FF2B5EF4-FFF2-40B4-BE49-F238E27FC236}">
                <a16:creationId xmlns:a16="http://schemas.microsoft.com/office/drawing/2014/main" id="{388EE54B-90C9-2862-CB46-017849DE1E57}"/>
              </a:ext>
            </a:extLst>
          </p:cNvPr>
          <p:cNvSpPr txBox="1">
            <a:spLocks noChangeArrowheads="1"/>
          </p:cNvSpPr>
          <p:nvPr/>
        </p:nvSpPr>
        <p:spPr bwMode="auto">
          <a:xfrm>
            <a:off x="7608457" y="843091"/>
            <a:ext cx="4495800" cy="2862322"/>
          </a:xfrm>
          <a:prstGeom prst="rect">
            <a:avLst/>
          </a:prstGeom>
          <a:noFill/>
          <a:ln w="12700">
            <a:noFill/>
            <a:miter lim="800000"/>
            <a:headEnd/>
            <a:tailEnd/>
          </a:ln>
          <a:effectLst/>
        </p:spPr>
        <p:txBody>
          <a:bodyPr wrap="square">
            <a:spAutoFit/>
          </a:bodyPr>
          <a:lstStyle/>
          <a:p>
            <a:r>
              <a:rPr lang="en-US" sz="2000" dirty="0"/>
              <a:t>Q: Given a memory block, which cache block is it mapped to? </a:t>
            </a:r>
          </a:p>
          <a:p>
            <a:r>
              <a:rPr lang="en-US" sz="2000" dirty="0"/>
              <a:t>A: Use </a:t>
            </a:r>
            <a:r>
              <a:rPr lang="en-US" sz="2000" dirty="0">
                <a:solidFill>
                  <a:srgbClr val="FF0000"/>
                </a:solidFill>
              </a:rPr>
              <a:t>2 middle </a:t>
            </a:r>
            <a:r>
              <a:rPr lang="en-US" altLang="zh-CN" sz="2000" dirty="0">
                <a:solidFill>
                  <a:srgbClr val="FF0000"/>
                </a:solidFill>
              </a:rPr>
              <a:t>index</a:t>
            </a:r>
            <a:r>
              <a:rPr lang="en-US" sz="2000" dirty="0">
                <a:solidFill>
                  <a:srgbClr val="FF0000"/>
                </a:solidFill>
              </a:rPr>
              <a:t> bits </a:t>
            </a:r>
            <a:r>
              <a:rPr lang="en-US" sz="2000" dirty="0"/>
              <a:t>in memory address to determine which cache block it is mapped to</a:t>
            </a:r>
          </a:p>
          <a:p>
            <a:r>
              <a:rPr lang="en-US" sz="2000" dirty="0"/>
              <a:t>	00: map</a:t>
            </a:r>
            <a:r>
              <a:rPr lang="en-US" altLang="zh-CN" sz="2000" dirty="0"/>
              <a:t>ped</a:t>
            </a:r>
            <a:r>
              <a:rPr lang="en-US" sz="2000" dirty="0"/>
              <a:t> to </a:t>
            </a:r>
            <a:r>
              <a:rPr lang="en-US" sz="2000" dirty="0">
                <a:solidFill>
                  <a:srgbClr val="0070C0"/>
                </a:solidFill>
              </a:rPr>
              <a:t>blue</a:t>
            </a:r>
            <a:r>
              <a:rPr lang="en-US" sz="2000" dirty="0"/>
              <a:t> block in cache</a:t>
            </a:r>
          </a:p>
          <a:p>
            <a:r>
              <a:rPr lang="en-US" sz="2000" dirty="0"/>
              <a:t>	01: map</a:t>
            </a:r>
            <a:r>
              <a:rPr lang="en-US" altLang="zh-CN" sz="2000" dirty="0"/>
              <a:t>ped</a:t>
            </a:r>
            <a:r>
              <a:rPr lang="en-US" sz="2000" dirty="0"/>
              <a:t> to </a:t>
            </a:r>
            <a:r>
              <a:rPr lang="en-US" sz="2000" dirty="0">
                <a:solidFill>
                  <a:srgbClr val="00B050"/>
                </a:solidFill>
              </a:rPr>
              <a:t>green</a:t>
            </a:r>
            <a:r>
              <a:rPr lang="en-US" sz="2000" dirty="0"/>
              <a:t> block in cache</a:t>
            </a:r>
          </a:p>
          <a:p>
            <a:r>
              <a:rPr lang="en-US" sz="2000" dirty="0"/>
              <a:t>	10: map</a:t>
            </a:r>
            <a:r>
              <a:rPr lang="en-US" altLang="zh-CN" sz="2000" dirty="0"/>
              <a:t>ped</a:t>
            </a:r>
            <a:r>
              <a:rPr lang="en-US" sz="2000" dirty="0"/>
              <a:t> to </a:t>
            </a:r>
            <a:r>
              <a:rPr lang="en-US" sz="2000" dirty="0">
                <a:solidFill>
                  <a:schemeClr val="accent2">
                    <a:lumMod val="60000"/>
                    <a:lumOff val="40000"/>
                  </a:schemeClr>
                </a:solidFill>
              </a:rPr>
              <a:t>pink</a:t>
            </a:r>
            <a:r>
              <a:rPr lang="en-US" sz="2000" dirty="0"/>
              <a:t> block in cache</a:t>
            </a:r>
          </a:p>
          <a:p>
            <a:r>
              <a:rPr lang="en-US" sz="2000" dirty="0"/>
              <a:t>	11: map</a:t>
            </a:r>
            <a:r>
              <a:rPr lang="en-US" altLang="zh-CN" sz="2000" dirty="0"/>
              <a:t>ped</a:t>
            </a:r>
            <a:r>
              <a:rPr lang="en-US" sz="2000" dirty="0"/>
              <a:t> to </a:t>
            </a:r>
            <a:r>
              <a:rPr lang="en-US" sz="2000" dirty="0">
                <a:solidFill>
                  <a:schemeClr val="bg1">
                    <a:lumMod val="50000"/>
                  </a:schemeClr>
                </a:solidFill>
              </a:rPr>
              <a:t>grey</a:t>
            </a:r>
            <a:r>
              <a:rPr lang="en-US" sz="2000" dirty="0"/>
              <a:t> block in cache</a:t>
            </a:r>
          </a:p>
        </p:txBody>
      </p:sp>
      <p:sp>
        <p:nvSpPr>
          <p:cNvPr id="1660955" name="Line 27">
            <a:extLst>
              <a:ext uri="{FF2B5EF4-FFF2-40B4-BE49-F238E27FC236}">
                <a16:creationId xmlns:a16="http://schemas.microsoft.com/office/drawing/2014/main" id="{11639F31-8CC9-C7EB-8359-E72DE6CCAE14}"/>
              </a:ext>
            </a:extLst>
          </p:cNvPr>
          <p:cNvSpPr>
            <a:spLocks noChangeShapeType="1"/>
          </p:cNvSpPr>
          <p:nvPr/>
        </p:nvSpPr>
        <p:spPr bwMode="auto">
          <a:xfrm>
            <a:off x="5791200" y="2565390"/>
            <a:ext cx="990600" cy="0"/>
          </a:xfrm>
          <a:prstGeom prst="line">
            <a:avLst/>
          </a:prstGeom>
          <a:noFill/>
          <a:ln w="12700">
            <a:solidFill>
              <a:schemeClr val="tx1"/>
            </a:solidFill>
            <a:round/>
            <a:headEnd/>
            <a:tailEnd/>
          </a:ln>
          <a:effectLst/>
        </p:spPr>
        <p:txBody>
          <a:bodyPr wrap="none" anchor="ctr"/>
          <a:lstStyle/>
          <a:p>
            <a:endParaRPr lang="en-US"/>
          </a:p>
        </p:txBody>
      </p:sp>
      <p:sp>
        <p:nvSpPr>
          <p:cNvPr id="1660956" name="Line 28">
            <a:extLst>
              <a:ext uri="{FF2B5EF4-FFF2-40B4-BE49-F238E27FC236}">
                <a16:creationId xmlns:a16="http://schemas.microsoft.com/office/drawing/2014/main" id="{93B927D3-C1AB-29CB-1BC5-AA536C88B925}"/>
              </a:ext>
            </a:extLst>
          </p:cNvPr>
          <p:cNvSpPr>
            <a:spLocks noChangeShapeType="1"/>
          </p:cNvSpPr>
          <p:nvPr/>
        </p:nvSpPr>
        <p:spPr bwMode="auto">
          <a:xfrm>
            <a:off x="5791200" y="2870190"/>
            <a:ext cx="990600" cy="0"/>
          </a:xfrm>
          <a:prstGeom prst="line">
            <a:avLst/>
          </a:prstGeom>
          <a:noFill/>
          <a:ln w="12700">
            <a:solidFill>
              <a:schemeClr val="tx1"/>
            </a:solidFill>
            <a:round/>
            <a:headEnd/>
            <a:tailEnd/>
          </a:ln>
          <a:effectLst/>
        </p:spPr>
        <p:txBody>
          <a:bodyPr wrap="none" anchor="ctr"/>
          <a:lstStyle/>
          <a:p>
            <a:endParaRPr lang="en-US"/>
          </a:p>
        </p:txBody>
      </p:sp>
      <p:sp>
        <p:nvSpPr>
          <p:cNvPr id="1660957" name="Line 29">
            <a:extLst>
              <a:ext uri="{FF2B5EF4-FFF2-40B4-BE49-F238E27FC236}">
                <a16:creationId xmlns:a16="http://schemas.microsoft.com/office/drawing/2014/main" id="{CAAAEFA8-7733-435A-A2F5-8E1A93092154}"/>
              </a:ext>
            </a:extLst>
          </p:cNvPr>
          <p:cNvSpPr>
            <a:spLocks noChangeShapeType="1"/>
          </p:cNvSpPr>
          <p:nvPr/>
        </p:nvSpPr>
        <p:spPr bwMode="auto">
          <a:xfrm>
            <a:off x="5791200" y="3174990"/>
            <a:ext cx="990600" cy="0"/>
          </a:xfrm>
          <a:prstGeom prst="line">
            <a:avLst/>
          </a:prstGeom>
          <a:noFill/>
          <a:ln w="12700">
            <a:solidFill>
              <a:schemeClr val="tx1"/>
            </a:solidFill>
            <a:round/>
            <a:headEnd/>
            <a:tailEnd/>
          </a:ln>
          <a:effectLst/>
        </p:spPr>
        <p:txBody>
          <a:bodyPr wrap="none" anchor="ctr"/>
          <a:lstStyle/>
          <a:p>
            <a:endParaRPr lang="en-US"/>
          </a:p>
        </p:txBody>
      </p:sp>
      <p:sp>
        <p:nvSpPr>
          <p:cNvPr id="1660958" name="Line 30">
            <a:extLst>
              <a:ext uri="{FF2B5EF4-FFF2-40B4-BE49-F238E27FC236}">
                <a16:creationId xmlns:a16="http://schemas.microsoft.com/office/drawing/2014/main" id="{371D0B12-4C98-DA6D-6759-FC4009E83355}"/>
              </a:ext>
            </a:extLst>
          </p:cNvPr>
          <p:cNvSpPr>
            <a:spLocks noChangeShapeType="1"/>
          </p:cNvSpPr>
          <p:nvPr/>
        </p:nvSpPr>
        <p:spPr bwMode="auto">
          <a:xfrm>
            <a:off x="5791200" y="3479790"/>
            <a:ext cx="990600" cy="0"/>
          </a:xfrm>
          <a:prstGeom prst="line">
            <a:avLst/>
          </a:prstGeom>
          <a:noFill/>
          <a:ln w="12700">
            <a:solidFill>
              <a:schemeClr val="tx1"/>
            </a:solidFill>
            <a:round/>
            <a:headEnd/>
            <a:tailEnd/>
          </a:ln>
          <a:effectLst/>
        </p:spPr>
        <p:txBody>
          <a:bodyPr wrap="none" anchor="ctr"/>
          <a:lstStyle/>
          <a:p>
            <a:endParaRPr lang="en-US"/>
          </a:p>
        </p:txBody>
      </p:sp>
      <p:sp>
        <p:nvSpPr>
          <p:cNvPr id="1660959" name="Line 31">
            <a:extLst>
              <a:ext uri="{FF2B5EF4-FFF2-40B4-BE49-F238E27FC236}">
                <a16:creationId xmlns:a16="http://schemas.microsoft.com/office/drawing/2014/main" id="{2B7FC9BF-F9FF-5F98-E0F9-D1A809564B8C}"/>
              </a:ext>
            </a:extLst>
          </p:cNvPr>
          <p:cNvSpPr>
            <a:spLocks noChangeShapeType="1"/>
          </p:cNvSpPr>
          <p:nvPr/>
        </p:nvSpPr>
        <p:spPr bwMode="auto">
          <a:xfrm>
            <a:off x="5791200" y="3784590"/>
            <a:ext cx="990600" cy="0"/>
          </a:xfrm>
          <a:prstGeom prst="line">
            <a:avLst/>
          </a:prstGeom>
          <a:noFill/>
          <a:ln w="12700">
            <a:solidFill>
              <a:schemeClr val="tx1"/>
            </a:solidFill>
            <a:round/>
            <a:headEnd/>
            <a:tailEnd/>
          </a:ln>
          <a:effectLst/>
        </p:spPr>
        <p:txBody>
          <a:bodyPr wrap="none" anchor="ctr"/>
          <a:lstStyle/>
          <a:p>
            <a:endParaRPr lang="en-US"/>
          </a:p>
        </p:txBody>
      </p:sp>
      <p:sp>
        <p:nvSpPr>
          <p:cNvPr id="1660960" name="Line 32">
            <a:extLst>
              <a:ext uri="{FF2B5EF4-FFF2-40B4-BE49-F238E27FC236}">
                <a16:creationId xmlns:a16="http://schemas.microsoft.com/office/drawing/2014/main" id="{5357DDB0-34E4-8330-6BE7-39BD0F3DFFE6}"/>
              </a:ext>
            </a:extLst>
          </p:cNvPr>
          <p:cNvSpPr>
            <a:spLocks noChangeShapeType="1"/>
          </p:cNvSpPr>
          <p:nvPr/>
        </p:nvSpPr>
        <p:spPr bwMode="auto">
          <a:xfrm>
            <a:off x="5791200" y="4089390"/>
            <a:ext cx="990600" cy="0"/>
          </a:xfrm>
          <a:prstGeom prst="line">
            <a:avLst/>
          </a:prstGeom>
          <a:noFill/>
          <a:ln w="12700">
            <a:solidFill>
              <a:schemeClr val="tx1"/>
            </a:solidFill>
            <a:round/>
            <a:headEnd/>
            <a:tailEnd/>
          </a:ln>
          <a:effectLst/>
        </p:spPr>
        <p:txBody>
          <a:bodyPr wrap="none" anchor="ctr"/>
          <a:lstStyle/>
          <a:p>
            <a:endParaRPr lang="en-US"/>
          </a:p>
        </p:txBody>
      </p:sp>
      <p:sp>
        <p:nvSpPr>
          <p:cNvPr id="1660961" name="Line 33">
            <a:extLst>
              <a:ext uri="{FF2B5EF4-FFF2-40B4-BE49-F238E27FC236}">
                <a16:creationId xmlns:a16="http://schemas.microsoft.com/office/drawing/2014/main" id="{46DC7CAD-179B-7301-2947-08CAB604FF91}"/>
              </a:ext>
            </a:extLst>
          </p:cNvPr>
          <p:cNvSpPr>
            <a:spLocks noChangeShapeType="1"/>
          </p:cNvSpPr>
          <p:nvPr/>
        </p:nvSpPr>
        <p:spPr bwMode="auto">
          <a:xfrm>
            <a:off x="5791200" y="5003790"/>
            <a:ext cx="990600" cy="0"/>
          </a:xfrm>
          <a:prstGeom prst="line">
            <a:avLst/>
          </a:prstGeom>
          <a:noFill/>
          <a:ln w="12700">
            <a:solidFill>
              <a:schemeClr val="tx1"/>
            </a:solidFill>
            <a:round/>
            <a:headEnd/>
            <a:tailEnd/>
          </a:ln>
          <a:effectLst/>
        </p:spPr>
        <p:txBody>
          <a:bodyPr wrap="none" anchor="ctr"/>
          <a:lstStyle/>
          <a:p>
            <a:endParaRPr lang="en-US"/>
          </a:p>
        </p:txBody>
      </p:sp>
      <p:sp>
        <p:nvSpPr>
          <p:cNvPr id="1660962" name="Line 34">
            <a:extLst>
              <a:ext uri="{FF2B5EF4-FFF2-40B4-BE49-F238E27FC236}">
                <a16:creationId xmlns:a16="http://schemas.microsoft.com/office/drawing/2014/main" id="{F75D1814-6926-242C-1644-C8DABEF3814F}"/>
              </a:ext>
            </a:extLst>
          </p:cNvPr>
          <p:cNvSpPr>
            <a:spLocks noChangeShapeType="1"/>
          </p:cNvSpPr>
          <p:nvPr/>
        </p:nvSpPr>
        <p:spPr bwMode="auto">
          <a:xfrm>
            <a:off x="5791200" y="4394190"/>
            <a:ext cx="990600" cy="0"/>
          </a:xfrm>
          <a:prstGeom prst="line">
            <a:avLst/>
          </a:prstGeom>
          <a:noFill/>
          <a:ln w="12700">
            <a:solidFill>
              <a:schemeClr val="tx1"/>
            </a:solidFill>
            <a:round/>
            <a:headEnd/>
            <a:tailEnd/>
          </a:ln>
          <a:effectLst/>
        </p:spPr>
        <p:txBody>
          <a:bodyPr wrap="none" anchor="ctr"/>
          <a:lstStyle/>
          <a:p>
            <a:endParaRPr lang="en-US"/>
          </a:p>
        </p:txBody>
      </p:sp>
      <p:sp>
        <p:nvSpPr>
          <p:cNvPr id="1660963" name="Line 35">
            <a:extLst>
              <a:ext uri="{FF2B5EF4-FFF2-40B4-BE49-F238E27FC236}">
                <a16:creationId xmlns:a16="http://schemas.microsoft.com/office/drawing/2014/main" id="{40B9F9A6-7CF3-C51D-B5A7-E81184C18000}"/>
              </a:ext>
            </a:extLst>
          </p:cNvPr>
          <p:cNvSpPr>
            <a:spLocks noChangeShapeType="1"/>
          </p:cNvSpPr>
          <p:nvPr/>
        </p:nvSpPr>
        <p:spPr bwMode="auto">
          <a:xfrm>
            <a:off x="5791200" y="4698990"/>
            <a:ext cx="990600" cy="0"/>
          </a:xfrm>
          <a:prstGeom prst="line">
            <a:avLst/>
          </a:prstGeom>
          <a:noFill/>
          <a:ln w="12700">
            <a:solidFill>
              <a:schemeClr val="tx1"/>
            </a:solidFill>
            <a:round/>
            <a:headEnd/>
            <a:tailEnd/>
          </a:ln>
          <a:effectLst/>
        </p:spPr>
        <p:txBody>
          <a:bodyPr wrap="none" anchor="ctr"/>
          <a:lstStyle/>
          <a:p>
            <a:endParaRPr lang="en-US"/>
          </a:p>
        </p:txBody>
      </p:sp>
      <p:grpSp>
        <p:nvGrpSpPr>
          <p:cNvPr id="3" name="Group 36">
            <a:extLst>
              <a:ext uri="{FF2B5EF4-FFF2-40B4-BE49-F238E27FC236}">
                <a16:creationId xmlns:a16="http://schemas.microsoft.com/office/drawing/2014/main" id="{4B4D9F62-2AC7-B2EF-AA78-1C7BEF904B02}"/>
              </a:ext>
            </a:extLst>
          </p:cNvPr>
          <p:cNvGrpSpPr>
            <a:grpSpLocks/>
          </p:cNvGrpSpPr>
          <p:nvPr/>
        </p:nvGrpSpPr>
        <p:grpSpPr bwMode="auto">
          <a:xfrm>
            <a:off x="3124200" y="2565390"/>
            <a:ext cx="609600" cy="1219200"/>
            <a:chOff x="1344" y="1056"/>
            <a:chExt cx="624" cy="768"/>
          </a:xfrm>
        </p:grpSpPr>
        <p:sp>
          <p:nvSpPr>
            <p:cNvPr id="1660965" name="Rectangle 37">
              <a:extLst>
                <a:ext uri="{FF2B5EF4-FFF2-40B4-BE49-F238E27FC236}">
                  <a16:creationId xmlns:a16="http://schemas.microsoft.com/office/drawing/2014/main" id="{C3AC9BD9-F4B0-3B77-25A4-99B8E07AE595}"/>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60966" name="Line 38">
              <a:extLst>
                <a:ext uri="{FF2B5EF4-FFF2-40B4-BE49-F238E27FC236}">
                  <a16:creationId xmlns:a16="http://schemas.microsoft.com/office/drawing/2014/main" id="{F246674E-3AED-C3C8-14F7-4B3B24C03213}"/>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60967" name="Line 39">
              <a:extLst>
                <a:ext uri="{FF2B5EF4-FFF2-40B4-BE49-F238E27FC236}">
                  <a16:creationId xmlns:a16="http://schemas.microsoft.com/office/drawing/2014/main" id="{69627D7E-48B6-7ABD-4141-777A951F0245}"/>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60968" name="Line 40">
              <a:extLst>
                <a:ext uri="{FF2B5EF4-FFF2-40B4-BE49-F238E27FC236}">
                  <a16:creationId xmlns:a16="http://schemas.microsoft.com/office/drawing/2014/main" id="{9E2D2B47-9F21-B970-ABF2-BD004F358D98}"/>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60969" name="Text Box 41">
            <a:extLst>
              <a:ext uri="{FF2B5EF4-FFF2-40B4-BE49-F238E27FC236}">
                <a16:creationId xmlns:a16="http://schemas.microsoft.com/office/drawing/2014/main" id="{D7F35DB2-535C-B28B-D5E2-A952437D0008}"/>
              </a:ext>
            </a:extLst>
          </p:cNvPr>
          <p:cNvSpPr txBox="1">
            <a:spLocks noChangeArrowheads="1"/>
          </p:cNvSpPr>
          <p:nvPr/>
        </p:nvSpPr>
        <p:spPr bwMode="auto">
          <a:xfrm>
            <a:off x="3124201" y="214526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660970" name="Text Box 42">
            <a:extLst>
              <a:ext uri="{FF2B5EF4-FFF2-40B4-BE49-F238E27FC236}">
                <a16:creationId xmlns:a16="http://schemas.microsoft.com/office/drawing/2014/main" id="{60EAEC6C-0D34-472F-2BDD-E664DD3156A4}"/>
              </a:ext>
            </a:extLst>
          </p:cNvPr>
          <p:cNvSpPr txBox="1">
            <a:spLocks noChangeArrowheads="1"/>
          </p:cNvSpPr>
          <p:nvPr/>
        </p:nvSpPr>
        <p:spPr bwMode="auto">
          <a:xfrm>
            <a:off x="3886201" y="2145268"/>
            <a:ext cx="620683" cy="369332"/>
          </a:xfrm>
          <a:prstGeom prst="rect">
            <a:avLst/>
          </a:prstGeom>
          <a:noFill/>
          <a:ln w="12700">
            <a:noFill/>
            <a:miter lim="800000"/>
            <a:headEnd/>
            <a:tailEnd/>
          </a:ln>
          <a:effectLst/>
        </p:spPr>
        <p:txBody>
          <a:bodyPr wrap="none">
            <a:spAutoFit/>
          </a:bodyPr>
          <a:lstStyle/>
          <a:p>
            <a:r>
              <a:rPr lang="en-US"/>
              <a:t>Data</a:t>
            </a:r>
          </a:p>
        </p:txBody>
      </p:sp>
      <p:sp>
        <p:nvSpPr>
          <p:cNvPr id="1660971" name="Rectangle 43" descr="5%">
            <a:extLst>
              <a:ext uri="{FF2B5EF4-FFF2-40B4-BE49-F238E27FC236}">
                <a16:creationId xmlns:a16="http://schemas.microsoft.com/office/drawing/2014/main" id="{E4FBE4D7-0257-EA27-0403-C6EECAA38C70}"/>
              </a:ext>
            </a:extLst>
          </p:cNvPr>
          <p:cNvSpPr>
            <a:spLocks noChangeArrowheads="1"/>
          </p:cNvSpPr>
          <p:nvPr/>
        </p:nvSpPr>
        <p:spPr bwMode="auto">
          <a:xfrm>
            <a:off x="5791200" y="13461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3" name="Rectangle 45" descr="5%">
            <a:extLst>
              <a:ext uri="{FF2B5EF4-FFF2-40B4-BE49-F238E27FC236}">
                <a16:creationId xmlns:a16="http://schemas.microsoft.com/office/drawing/2014/main" id="{C3AF58B8-9008-C737-9E99-7A1FAC6A8BA0}"/>
              </a:ext>
            </a:extLst>
          </p:cNvPr>
          <p:cNvSpPr>
            <a:spLocks noChangeArrowheads="1"/>
          </p:cNvSpPr>
          <p:nvPr/>
        </p:nvSpPr>
        <p:spPr bwMode="auto">
          <a:xfrm>
            <a:off x="5791200" y="25653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4" name="Rectangle 46" descr="5%">
            <a:extLst>
              <a:ext uri="{FF2B5EF4-FFF2-40B4-BE49-F238E27FC236}">
                <a16:creationId xmlns:a16="http://schemas.microsoft.com/office/drawing/2014/main" id="{7788875E-0AED-B7EC-A596-727D3D351CA6}"/>
              </a:ext>
            </a:extLst>
          </p:cNvPr>
          <p:cNvSpPr>
            <a:spLocks noChangeArrowheads="1"/>
          </p:cNvSpPr>
          <p:nvPr/>
        </p:nvSpPr>
        <p:spPr bwMode="auto">
          <a:xfrm>
            <a:off x="5791200" y="37845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5" name="Rectangle 47" descr="5%">
            <a:extLst>
              <a:ext uri="{FF2B5EF4-FFF2-40B4-BE49-F238E27FC236}">
                <a16:creationId xmlns:a16="http://schemas.microsoft.com/office/drawing/2014/main" id="{79C63E3F-BCEB-FA30-8C0B-D616E0C5E0B3}"/>
              </a:ext>
            </a:extLst>
          </p:cNvPr>
          <p:cNvSpPr>
            <a:spLocks noChangeArrowheads="1"/>
          </p:cNvSpPr>
          <p:nvPr/>
        </p:nvSpPr>
        <p:spPr bwMode="auto">
          <a:xfrm>
            <a:off x="5791200" y="50037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6" name="Rectangle 48" descr="5%">
            <a:extLst>
              <a:ext uri="{FF2B5EF4-FFF2-40B4-BE49-F238E27FC236}">
                <a16:creationId xmlns:a16="http://schemas.microsoft.com/office/drawing/2014/main" id="{2258F63A-4774-C07A-F314-68B05CA15A19}"/>
              </a:ext>
            </a:extLst>
          </p:cNvPr>
          <p:cNvSpPr>
            <a:spLocks noChangeArrowheads="1"/>
          </p:cNvSpPr>
          <p:nvPr/>
        </p:nvSpPr>
        <p:spPr bwMode="auto">
          <a:xfrm>
            <a:off x="5791200" y="59181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77" name="Rectangle 49" descr="5%">
            <a:extLst>
              <a:ext uri="{FF2B5EF4-FFF2-40B4-BE49-F238E27FC236}">
                <a16:creationId xmlns:a16="http://schemas.microsoft.com/office/drawing/2014/main" id="{7142C448-C201-DD4C-9BED-54144ACB0F04}"/>
              </a:ext>
            </a:extLst>
          </p:cNvPr>
          <p:cNvSpPr>
            <a:spLocks noChangeArrowheads="1"/>
          </p:cNvSpPr>
          <p:nvPr/>
        </p:nvSpPr>
        <p:spPr bwMode="auto">
          <a:xfrm>
            <a:off x="5791200" y="46989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78" name="Rectangle 50" descr="5%">
            <a:extLst>
              <a:ext uri="{FF2B5EF4-FFF2-40B4-BE49-F238E27FC236}">
                <a16:creationId xmlns:a16="http://schemas.microsoft.com/office/drawing/2014/main" id="{DC1186B6-F710-E764-2785-1E05D589210F}"/>
              </a:ext>
            </a:extLst>
          </p:cNvPr>
          <p:cNvSpPr>
            <a:spLocks noChangeArrowheads="1"/>
          </p:cNvSpPr>
          <p:nvPr/>
        </p:nvSpPr>
        <p:spPr bwMode="auto">
          <a:xfrm>
            <a:off x="5791200" y="34797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79" name="Rectangle 51" descr="5%">
            <a:extLst>
              <a:ext uri="{FF2B5EF4-FFF2-40B4-BE49-F238E27FC236}">
                <a16:creationId xmlns:a16="http://schemas.microsoft.com/office/drawing/2014/main" id="{168E5036-F3A8-6B29-A7CF-068B4F807605}"/>
              </a:ext>
            </a:extLst>
          </p:cNvPr>
          <p:cNvSpPr>
            <a:spLocks noChangeArrowheads="1"/>
          </p:cNvSpPr>
          <p:nvPr/>
        </p:nvSpPr>
        <p:spPr bwMode="auto">
          <a:xfrm>
            <a:off x="5791200" y="22605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81" name="Rectangle 53" descr="5%">
            <a:extLst>
              <a:ext uri="{FF2B5EF4-FFF2-40B4-BE49-F238E27FC236}">
                <a16:creationId xmlns:a16="http://schemas.microsoft.com/office/drawing/2014/main" id="{A3904E00-F7ED-725D-06D5-18837645796D}"/>
              </a:ext>
            </a:extLst>
          </p:cNvPr>
          <p:cNvSpPr>
            <a:spLocks noChangeArrowheads="1"/>
          </p:cNvSpPr>
          <p:nvPr/>
        </p:nvSpPr>
        <p:spPr bwMode="auto">
          <a:xfrm>
            <a:off x="5791200" y="16509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3" name="Rectangle 55" descr="5%">
            <a:extLst>
              <a:ext uri="{FF2B5EF4-FFF2-40B4-BE49-F238E27FC236}">
                <a16:creationId xmlns:a16="http://schemas.microsoft.com/office/drawing/2014/main" id="{E92C453D-AC25-1A41-0DC9-E5808AC0605A}"/>
              </a:ext>
            </a:extLst>
          </p:cNvPr>
          <p:cNvSpPr>
            <a:spLocks noChangeArrowheads="1"/>
          </p:cNvSpPr>
          <p:nvPr/>
        </p:nvSpPr>
        <p:spPr bwMode="auto">
          <a:xfrm>
            <a:off x="5791200" y="28701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4" name="Rectangle 56" descr="5%">
            <a:extLst>
              <a:ext uri="{FF2B5EF4-FFF2-40B4-BE49-F238E27FC236}">
                <a16:creationId xmlns:a16="http://schemas.microsoft.com/office/drawing/2014/main" id="{5B32A8BE-A649-39D0-9024-C4C0DC8BC19A}"/>
              </a:ext>
            </a:extLst>
          </p:cNvPr>
          <p:cNvSpPr>
            <a:spLocks noChangeArrowheads="1"/>
          </p:cNvSpPr>
          <p:nvPr/>
        </p:nvSpPr>
        <p:spPr bwMode="auto">
          <a:xfrm>
            <a:off x="5791200" y="40893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5" name="Rectangle 57" descr="5%">
            <a:extLst>
              <a:ext uri="{FF2B5EF4-FFF2-40B4-BE49-F238E27FC236}">
                <a16:creationId xmlns:a16="http://schemas.microsoft.com/office/drawing/2014/main" id="{96A98128-741E-DE17-66ED-51CE3907E384}"/>
              </a:ext>
            </a:extLst>
          </p:cNvPr>
          <p:cNvSpPr>
            <a:spLocks noChangeArrowheads="1"/>
          </p:cNvSpPr>
          <p:nvPr/>
        </p:nvSpPr>
        <p:spPr bwMode="auto">
          <a:xfrm>
            <a:off x="5791200" y="53085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6" name="Rectangle 58" descr="5%">
            <a:extLst>
              <a:ext uri="{FF2B5EF4-FFF2-40B4-BE49-F238E27FC236}">
                <a16:creationId xmlns:a16="http://schemas.microsoft.com/office/drawing/2014/main" id="{E167EFF3-C122-7BD9-A1BF-E58BB8B986D9}"/>
              </a:ext>
            </a:extLst>
          </p:cNvPr>
          <p:cNvSpPr>
            <a:spLocks noChangeArrowheads="1"/>
          </p:cNvSpPr>
          <p:nvPr/>
        </p:nvSpPr>
        <p:spPr bwMode="auto">
          <a:xfrm>
            <a:off x="5791200" y="56133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solidFill>
                <a:schemeClr val="dk1"/>
              </a:solidFill>
            </a:endParaRPr>
          </a:p>
        </p:txBody>
      </p:sp>
      <p:sp>
        <p:nvSpPr>
          <p:cNvPr id="1660987" name="Rectangle 59" descr="5%">
            <a:extLst>
              <a:ext uri="{FF2B5EF4-FFF2-40B4-BE49-F238E27FC236}">
                <a16:creationId xmlns:a16="http://schemas.microsoft.com/office/drawing/2014/main" id="{81D78F75-9979-767D-DCC2-52ED522456A9}"/>
              </a:ext>
            </a:extLst>
          </p:cNvPr>
          <p:cNvSpPr>
            <a:spLocks noChangeArrowheads="1"/>
          </p:cNvSpPr>
          <p:nvPr/>
        </p:nvSpPr>
        <p:spPr bwMode="auto">
          <a:xfrm>
            <a:off x="5791200" y="43941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88" name="Rectangle 60" descr="5%">
            <a:extLst>
              <a:ext uri="{FF2B5EF4-FFF2-40B4-BE49-F238E27FC236}">
                <a16:creationId xmlns:a16="http://schemas.microsoft.com/office/drawing/2014/main" id="{5B4BE523-6B54-70CA-E576-984C5271262B}"/>
              </a:ext>
            </a:extLst>
          </p:cNvPr>
          <p:cNvSpPr>
            <a:spLocks noChangeArrowheads="1"/>
          </p:cNvSpPr>
          <p:nvPr/>
        </p:nvSpPr>
        <p:spPr bwMode="auto">
          <a:xfrm>
            <a:off x="5791200" y="31749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89" name="Rectangle 61" descr="5%">
            <a:extLst>
              <a:ext uri="{FF2B5EF4-FFF2-40B4-BE49-F238E27FC236}">
                <a16:creationId xmlns:a16="http://schemas.microsoft.com/office/drawing/2014/main" id="{F5B2DE70-CA0C-5CE0-E31A-CC60B515413C}"/>
              </a:ext>
            </a:extLst>
          </p:cNvPr>
          <p:cNvSpPr>
            <a:spLocks noChangeArrowheads="1"/>
          </p:cNvSpPr>
          <p:nvPr/>
        </p:nvSpPr>
        <p:spPr bwMode="auto">
          <a:xfrm>
            <a:off x="5791200" y="19557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91" name="Text Box 63">
            <a:extLst>
              <a:ext uri="{FF2B5EF4-FFF2-40B4-BE49-F238E27FC236}">
                <a16:creationId xmlns:a16="http://schemas.microsoft.com/office/drawing/2014/main" id="{B0FB5E8A-B87E-7876-F91B-82078ED5ED53}"/>
              </a:ext>
            </a:extLst>
          </p:cNvPr>
          <p:cNvSpPr txBox="1">
            <a:spLocks noChangeArrowheads="1"/>
          </p:cNvSpPr>
          <p:nvPr/>
        </p:nvSpPr>
        <p:spPr bwMode="auto">
          <a:xfrm>
            <a:off x="95609" y="4398925"/>
            <a:ext cx="4481180" cy="707886"/>
          </a:xfrm>
          <a:prstGeom prst="rect">
            <a:avLst/>
          </a:prstGeom>
          <a:noFill/>
          <a:ln w="12700">
            <a:noFill/>
            <a:miter lim="800000"/>
            <a:headEnd/>
            <a:tailEnd/>
          </a:ln>
          <a:effectLst/>
        </p:spPr>
        <p:txBody>
          <a:bodyPr wrap="square">
            <a:spAutoFit/>
          </a:bodyPr>
          <a:lstStyle/>
          <a:p>
            <a:r>
              <a:rPr lang="en-US" sz="2000" dirty="0"/>
              <a:t>6</a:t>
            </a:r>
            <a:r>
              <a:rPr lang="en-US" altLang="zh-CN" sz="2000" dirty="0"/>
              <a:t>-bit memory </a:t>
            </a:r>
            <a:r>
              <a:rPr lang="en-US" sz="2000" dirty="0"/>
              <a:t>address: 2-bit Tag, 2-bit Set Index, 2-bit Offset (4 Bytes/block).</a:t>
            </a:r>
          </a:p>
        </p:txBody>
      </p:sp>
      <p:grpSp>
        <p:nvGrpSpPr>
          <p:cNvPr id="4" name="Group 64">
            <a:extLst>
              <a:ext uri="{FF2B5EF4-FFF2-40B4-BE49-F238E27FC236}">
                <a16:creationId xmlns:a16="http://schemas.microsoft.com/office/drawing/2014/main" id="{1D27F316-007B-45F5-D675-7E33FF5C90D4}"/>
              </a:ext>
            </a:extLst>
          </p:cNvPr>
          <p:cNvGrpSpPr>
            <a:grpSpLocks/>
          </p:cNvGrpSpPr>
          <p:nvPr/>
        </p:nvGrpSpPr>
        <p:grpSpPr bwMode="auto">
          <a:xfrm>
            <a:off x="2743200" y="2565390"/>
            <a:ext cx="381000" cy="1219200"/>
            <a:chOff x="1344" y="1056"/>
            <a:chExt cx="624" cy="768"/>
          </a:xfrm>
        </p:grpSpPr>
        <p:sp>
          <p:nvSpPr>
            <p:cNvPr id="1660993" name="Rectangle 65">
              <a:extLst>
                <a:ext uri="{FF2B5EF4-FFF2-40B4-BE49-F238E27FC236}">
                  <a16:creationId xmlns:a16="http://schemas.microsoft.com/office/drawing/2014/main" id="{92677CC4-E911-AAEE-CE19-A6DD70937764}"/>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60994" name="Line 66">
              <a:extLst>
                <a:ext uri="{FF2B5EF4-FFF2-40B4-BE49-F238E27FC236}">
                  <a16:creationId xmlns:a16="http://schemas.microsoft.com/office/drawing/2014/main" id="{5C91D38D-0717-370C-E789-BD35BEFCED07}"/>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60995" name="Line 67">
              <a:extLst>
                <a:ext uri="{FF2B5EF4-FFF2-40B4-BE49-F238E27FC236}">
                  <a16:creationId xmlns:a16="http://schemas.microsoft.com/office/drawing/2014/main" id="{CA14AB99-B830-02E4-401E-FF947729DFE7}"/>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60996" name="Line 68">
              <a:extLst>
                <a:ext uri="{FF2B5EF4-FFF2-40B4-BE49-F238E27FC236}">
                  <a16:creationId xmlns:a16="http://schemas.microsoft.com/office/drawing/2014/main" id="{8771A24B-24F9-2639-F176-A4D997AB993E}"/>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60997" name="Text Box 69">
            <a:extLst>
              <a:ext uri="{FF2B5EF4-FFF2-40B4-BE49-F238E27FC236}">
                <a16:creationId xmlns:a16="http://schemas.microsoft.com/office/drawing/2014/main" id="{29D0E70E-276A-DE6A-DCA1-07A0E6B9496B}"/>
              </a:ext>
            </a:extLst>
          </p:cNvPr>
          <p:cNvSpPr txBox="1">
            <a:spLocks noChangeArrowheads="1"/>
          </p:cNvSpPr>
          <p:nvPr/>
        </p:nvSpPr>
        <p:spPr bwMode="auto">
          <a:xfrm>
            <a:off x="2604676" y="2145268"/>
            <a:ext cx="641651" cy="369332"/>
          </a:xfrm>
          <a:prstGeom prst="rect">
            <a:avLst/>
          </a:prstGeom>
          <a:noFill/>
          <a:ln w="12700">
            <a:noFill/>
            <a:miter lim="800000"/>
            <a:headEnd/>
            <a:tailEnd/>
          </a:ln>
          <a:effectLst/>
        </p:spPr>
        <p:txBody>
          <a:bodyPr wrap="none">
            <a:spAutoFit/>
          </a:bodyPr>
          <a:lstStyle/>
          <a:p>
            <a:r>
              <a:rPr lang="en-US" dirty="0"/>
              <a:t>Valid</a:t>
            </a:r>
          </a:p>
        </p:txBody>
      </p:sp>
      <p:grpSp>
        <p:nvGrpSpPr>
          <p:cNvPr id="10" name="Group 9">
            <a:extLst>
              <a:ext uri="{FF2B5EF4-FFF2-40B4-BE49-F238E27FC236}">
                <a16:creationId xmlns:a16="http://schemas.microsoft.com/office/drawing/2014/main" id="{F5C11F13-4957-32B3-7F0C-54B07C445933}"/>
              </a:ext>
            </a:extLst>
          </p:cNvPr>
          <p:cNvGrpSpPr/>
          <p:nvPr/>
        </p:nvGrpSpPr>
        <p:grpSpPr>
          <a:xfrm>
            <a:off x="3733800" y="1498590"/>
            <a:ext cx="2057400" cy="3657600"/>
            <a:chOff x="3733800" y="1498590"/>
            <a:chExt cx="2057400" cy="3657600"/>
          </a:xfrm>
        </p:grpSpPr>
        <p:sp>
          <p:nvSpPr>
            <p:cNvPr id="1660972" name="Rectangle 44" descr="5%">
              <a:extLst>
                <a:ext uri="{FF2B5EF4-FFF2-40B4-BE49-F238E27FC236}">
                  <a16:creationId xmlns:a16="http://schemas.microsoft.com/office/drawing/2014/main" id="{2AA1F056-8435-95DB-8122-7C8C590FE188}"/>
                </a:ext>
              </a:extLst>
            </p:cNvPr>
            <p:cNvSpPr>
              <a:spLocks noChangeArrowheads="1"/>
            </p:cNvSpPr>
            <p:nvPr/>
          </p:nvSpPr>
          <p:spPr bwMode="auto">
            <a:xfrm>
              <a:off x="3733800" y="25653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99" name="Line 71">
              <a:extLst>
                <a:ext uri="{FF2B5EF4-FFF2-40B4-BE49-F238E27FC236}">
                  <a16:creationId xmlns:a16="http://schemas.microsoft.com/office/drawing/2014/main" id="{2B1B181B-C15B-C56C-F2CB-2B21E0871961}"/>
                </a:ext>
              </a:extLst>
            </p:cNvPr>
            <p:cNvSpPr>
              <a:spLocks noChangeShapeType="1"/>
            </p:cNvSpPr>
            <p:nvPr/>
          </p:nvSpPr>
          <p:spPr bwMode="auto">
            <a:xfrm flipH="1">
              <a:off x="4724400" y="14985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04" name="Line 76">
              <a:extLst>
                <a:ext uri="{FF2B5EF4-FFF2-40B4-BE49-F238E27FC236}">
                  <a16:creationId xmlns:a16="http://schemas.microsoft.com/office/drawing/2014/main" id="{8A88A153-FC43-BE59-A1DC-6DC218858C56}"/>
                </a:ext>
              </a:extLst>
            </p:cNvPr>
            <p:cNvSpPr>
              <a:spLocks noChangeShapeType="1"/>
            </p:cNvSpPr>
            <p:nvPr/>
          </p:nvSpPr>
          <p:spPr bwMode="auto">
            <a:xfrm flipH="1">
              <a:off x="4724400" y="2717790"/>
              <a:ext cx="1066800" cy="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09" name="Line 81">
              <a:extLst>
                <a:ext uri="{FF2B5EF4-FFF2-40B4-BE49-F238E27FC236}">
                  <a16:creationId xmlns:a16="http://schemas.microsoft.com/office/drawing/2014/main" id="{E9E5D34B-5BCB-208A-175D-920967B11EE4}"/>
                </a:ext>
              </a:extLst>
            </p:cNvPr>
            <p:cNvSpPr>
              <a:spLocks noChangeShapeType="1"/>
            </p:cNvSpPr>
            <p:nvPr/>
          </p:nvSpPr>
          <p:spPr bwMode="auto">
            <a:xfrm flipH="1" flipV="1">
              <a:off x="4724400" y="27939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15" name="Line 87">
              <a:extLst>
                <a:ext uri="{FF2B5EF4-FFF2-40B4-BE49-F238E27FC236}">
                  <a16:creationId xmlns:a16="http://schemas.microsoft.com/office/drawing/2014/main" id="{81D413BA-3F90-A550-C1A0-33B33FC8A903}"/>
                </a:ext>
              </a:extLst>
            </p:cNvPr>
            <p:cNvSpPr>
              <a:spLocks noChangeShapeType="1"/>
            </p:cNvSpPr>
            <p:nvPr/>
          </p:nvSpPr>
          <p:spPr bwMode="auto">
            <a:xfrm>
              <a:off x="4724400" y="2717790"/>
              <a:ext cx="1066800" cy="2438400"/>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11" name="Group 10">
            <a:extLst>
              <a:ext uri="{FF2B5EF4-FFF2-40B4-BE49-F238E27FC236}">
                <a16:creationId xmlns:a16="http://schemas.microsoft.com/office/drawing/2014/main" id="{B1AB1D75-D277-12AD-6984-E968E05BE236}"/>
              </a:ext>
            </a:extLst>
          </p:cNvPr>
          <p:cNvGrpSpPr/>
          <p:nvPr/>
        </p:nvGrpSpPr>
        <p:grpSpPr>
          <a:xfrm>
            <a:off x="3733800" y="1803390"/>
            <a:ext cx="2057400" cy="3657600"/>
            <a:chOff x="3733800" y="1803390"/>
            <a:chExt cx="2057400" cy="3657600"/>
          </a:xfrm>
        </p:grpSpPr>
        <p:sp>
          <p:nvSpPr>
            <p:cNvPr id="1660982" name="Rectangle 54" descr="5%">
              <a:extLst>
                <a:ext uri="{FF2B5EF4-FFF2-40B4-BE49-F238E27FC236}">
                  <a16:creationId xmlns:a16="http://schemas.microsoft.com/office/drawing/2014/main" id="{2DB16529-982C-4D64-01C7-01981EB4F8A4}"/>
                </a:ext>
              </a:extLst>
            </p:cNvPr>
            <p:cNvSpPr>
              <a:spLocks noChangeArrowheads="1"/>
            </p:cNvSpPr>
            <p:nvPr/>
          </p:nvSpPr>
          <p:spPr bwMode="auto">
            <a:xfrm>
              <a:off x="3733800" y="28701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1000" name="Line 72">
              <a:extLst>
                <a:ext uri="{FF2B5EF4-FFF2-40B4-BE49-F238E27FC236}">
                  <a16:creationId xmlns:a16="http://schemas.microsoft.com/office/drawing/2014/main" id="{280575EF-EAA4-1E2A-2D8E-58D3BB10F42F}"/>
                </a:ext>
              </a:extLst>
            </p:cNvPr>
            <p:cNvSpPr>
              <a:spLocks noChangeShapeType="1"/>
            </p:cNvSpPr>
            <p:nvPr/>
          </p:nvSpPr>
          <p:spPr bwMode="auto">
            <a:xfrm flipH="1">
              <a:off x="4724400" y="18033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05" name="Line 77">
              <a:extLst>
                <a:ext uri="{FF2B5EF4-FFF2-40B4-BE49-F238E27FC236}">
                  <a16:creationId xmlns:a16="http://schemas.microsoft.com/office/drawing/2014/main" id="{E0BD8B95-60EA-5B85-CCF0-1267052C20DB}"/>
                </a:ext>
              </a:extLst>
            </p:cNvPr>
            <p:cNvSpPr>
              <a:spLocks noChangeShapeType="1"/>
            </p:cNvSpPr>
            <p:nvPr/>
          </p:nvSpPr>
          <p:spPr bwMode="auto">
            <a:xfrm flipH="1">
              <a:off x="4724400" y="3022590"/>
              <a:ext cx="1066800" cy="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10" name="Line 82">
              <a:extLst>
                <a:ext uri="{FF2B5EF4-FFF2-40B4-BE49-F238E27FC236}">
                  <a16:creationId xmlns:a16="http://schemas.microsoft.com/office/drawing/2014/main" id="{25163173-6D5B-850B-0CC5-C810B5273E1C}"/>
                </a:ext>
              </a:extLst>
            </p:cNvPr>
            <p:cNvSpPr>
              <a:spLocks noChangeShapeType="1"/>
            </p:cNvSpPr>
            <p:nvPr/>
          </p:nvSpPr>
          <p:spPr bwMode="auto">
            <a:xfrm flipH="1" flipV="1">
              <a:off x="4724400" y="30987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16" name="Line 88">
              <a:extLst>
                <a:ext uri="{FF2B5EF4-FFF2-40B4-BE49-F238E27FC236}">
                  <a16:creationId xmlns:a16="http://schemas.microsoft.com/office/drawing/2014/main" id="{E70AC12E-8FE4-6112-53F5-7164A7E57AE4}"/>
                </a:ext>
              </a:extLst>
            </p:cNvPr>
            <p:cNvSpPr>
              <a:spLocks noChangeShapeType="1"/>
            </p:cNvSpPr>
            <p:nvPr/>
          </p:nvSpPr>
          <p:spPr bwMode="auto">
            <a:xfrm>
              <a:off x="4724400" y="3022590"/>
              <a:ext cx="1066800" cy="2438400"/>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13" name="Group 12">
            <a:extLst>
              <a:ext uri="{FF2B5EF4-FFF2-40B4-BE49-F238E27FC236}">
                <a16:creationId xmlns:a16="http://schemas.microsoft.com/office/drawing/2014/main" id="{B5D68F5F-89B1-A3C4-B684-3375DCDD9E29}"/>
              </a:ext>
            </a:extLst>
          </p:cNvPr>
          <p:cNvGrpSpPr/>
          <p:nvPr/>
        </p:nvGrpSpPr>
        <p:grpSpPr>
          <a:xfrm>
            <a:off x="3733800" y="2108190"/>
            <a:ext cx="2057400" cy="3657600"/>
            <a:chOff x="3733800" y="2108190"/>
            <a:chExt cx="2057400" cy="3657600"/>
          </a:xfrm>
        </p:grpSpPr>
        <p:sp>
          <p:nvSpPr>
            <p:cNvPr id="1660990" name="Rectangle 62" descr="5%">
              <a:extLst>
                <a:ext uri="{FF2B5EF4-FFF2-40B4-BE49-F238E27FC236}">
                  <a16:creationId xmlns:a16="http://schemas.microsoft.com/office/drawing/2014/main" id="{F83A4BE9-2BE4-4552-8F0B-EC99A5DFE152}"/>
                </a:ext>
              </a:extLst>
            </p:cNvPr>
            <p:cNvSpPr>
              <a:spLocks noChangeArrowheads="1"/>
            </p:cNvSpPr>
            <p:nvPr/>
          </p:nvSpPr>
          <p:spPr bwMode="auto">
            <a:xfrm>
              <a:off x="3733800" y="31749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1001" name="Line 73">
              <a:extLst>
                <a:ext uri="{FF2B5EF4-FFF2-40B4-BE49-F238E27FC236}">
                  <a16:creationId xmlns:a16="http://schemas.microsoft.com/office/drawing/2014/main" id="{EB7BB505-7338-872E-8554-C85C503BD7E7}"/>
                </a:ext>
              </a:extLst>
            </p:cNvPr>
            <p:cNvSpPr>
              <a:spLocks noChangeShapeType="1"/>
            </p:cNvSpPr>
            <p:nvPr/>
          </p:nvSpPr>
          <p:spPr bwMode="auto">
            <a:xfrm flipH="1">
              <a:off x="4724400" y="21081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06" name="Line 78">
              <a:extLst>
                <a:ext uri="{FF2B5EF4-FFF2-40B4-BE49-F238E27FC236}">
                  <a16:creationId xmlns:a16="http://schemas.microsoft.com/office/drawing/2014/main" id="{955C795A-B767-C570-DE03-6D0887C66C0A}"/>
                </a:ext>
              </a:extLst>
            </p:cNvPr>
            <p:cNvSpPr>
              <a:spLocks noChangeShapeType="1"/>
            </p:cNvSpPr>
            <p:nvPr/>
          </p:nvSpPr>
          <p:spPr bwMode="auto">
            <a:xfrm flipH="1">
              <a:off x="4724400" y="3327390"/>
              <a:ext cx="1066800" cy="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11" name="Line 83">
              <a:extLst>
                <a:ext uri="{FF2B5EF4-FFF2-40B4-BE49-F238E27FC236}">
                  <a16:creationId xmlns:a16="http://schemas.microsoft.com/office/drawing/2014/main" id="{C9BDF996-C63B-9462-9B6A-F9230197F86B}"/>
                </a:ext>
              </a:extLst>
            </p:cNvPr>
            <p:cNvSpPr>
              <a:spLocks noChangeShapeType="1"/>
            </p:cNvSpPr>
            <p:nvPr/>
          </p:nvSpPr>
          <p:spPr bwMode="auto">
            <a:xfrm flipH="1" flipV="1">
              <a:off x="4724400" y="34035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17" name="Line 89">
              <a:extLst>
                <a:ext uri="{FF2B5EF4-FFF2-40B4-BE49-F238E27FC236}">
                  <a16:creationId xmlns:a16="http://schemas.microsoft.com/office/drawing/2014/main" id="{034E8D96-C3DA-53DE-06F3-2BAF9A9B8171}"/>
                </a:ext>
              </a:extLst>
            </p:cNvPr>
            <p:cNvSpPr>
              <a:spLocks noChangeShapeType="1"/>
            </p:cNvSpPr>
            <p:nvPr/>
          </p:nvSpPr>
          <p:spPr bwMode="auto">
            <a:xfrm>
              <a:off x="4724400" y="3327390"/>
              <a:ext cx="1066800" cy="2438400"/>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14" name="Group 13">
            <a:extLst>
              <a:ext uri="{FF2B5EF4-FFF2-40B4-BE49-F238E27FC236}">
                <a16:creationId xmlns:a16="http://schemas.microsoft.com/office/drawing/2014/main" id="{F6F58980-25E7-8B77-4B6D-84C091918D47}"/>
              </a:ext>
            </a:extLst>
          </p:cNvPr>
          <p:cNvGrpSpPr/>
          <p:nvPr/>
        </p:nvGrpSpPr>
        <p:grpSpPr>
          <a:xfrm>
            <a:off x="3733800" y="1346190"/>
            <a:ext cx="2057400" cy="4724400"/>
            <a:chOff x="3733800" y="1346190"/>
            <a:chExt cx="2057400" cy="4724400"/>
          </a:xfrm>
        </p:grpSpPr>
        <p:sp>
          <p:nvSpPr>
            <p:cNvPr id="1660940" name="Line 12">
              <a:extLst>
                <a:ext uri="{FF2B5EF4-FFF2-40B4-BE49-F238E27FC236}">
                  <a16:creationId xmlns:a16="http://schemas.microsoft.com/office/drawing/2014/main" id="{903BB23F-B7E2-41AF-6312-E307315C3AAD}"/>
                </a:ext>
              </a:extLst>
            </p:cNvPr>
            <p:cNvSpPr>
              <a:spLocks noChangeShapeType="1"/>
            </p:cNvSpPr>
            <p:nvPr/>
          </p:nvSpPr>
          <p:spPr bwMode="auto">
            <a:xfrm>
              <a:off x="5791200" y="1346190"/>
              <a:ext cx="0" cy="3657600"/>
            </a:xfrm>
            <a:prstGeom prst="line">
              <a:avLst/>
            </a:prstGeom>
            <a:noFill/>
            <a:ln w="12700">
              <a:solidFill>
                <a:schemeClr val="tx1"/>
              </a:solidFill>
              <a:round/>
              <a:headEnd type="none" w="med" len="med"/>
              <a:tailEnd type="none" w="med" len="med"/>
            </a:ln>
            <a:effectLst/>
          </p:spPr>
          <p:txBody>
            <a:bodyPr wrap="none" anchor="ctr"/>
            <a:lstStyle/>
            <a:p>
              <a:endParaRPr lang="en-US"/>
            </a:p>
          </p:txBody>
        </p:sp>
        <p:sp>
          <p:nvSpPr>
            <p:cNvPr id="1660980" name="Rectangle 52" descr="5%">
              <a:extLst>
                <a:ext uri="{FF2B5EF4-FFF2-40B4-BE49-F238E27FC236}">
                  <a16:creationId xmlns:a16="http://schemas.microsoft.com/office/drawing/2014/main" id="{E2F2387E-286E-3A71-CD7D-7873A9A173E2}"/>
                </a:ext>
              </a:extLst>
            </p:cNvPr>
            <p:cNvSpPr>
              <a:spLocks noChangeArrowheads="1"/>
            </p:cNvSpPr>
            <p:nvPr/>
          </p:nvSpPr>
          <p:spPr bwMode="auto">
            <a:xfrm>
              <a:off x="3733800" y="34797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1002" name="Line 74">
              <a:extLst>
                <a:ext uri="{FF2B5EF4-FFF2-40B4-BE49-F238E27FC236}">
                  <a16:creationId xmlns:a16="http://schemas.microsoft.com/office/drawing/2014/main" id="{5085EC42-4094-3457-21B0-7DDC5CCE0932}"/>
                </a:ext>
              </a:extLst>
            </p:cNvPr>
            <p:cNvSpPr>
              <a:spLocks noChangeShapeType="1"/>
            </p:cNvSpPr>
            <p:nvPr/>
          </p:nvSpPr>
          <p:spPr bwMode="auto">
            <a:xfrm flipH="1">
              <a:off x="4724400" y="24129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07" name="Line 79">
              <a:extLst>
                <a:ext uri="{FF2B5EF4-FFF2-40B4-BE49-F238E27FC236}">
                  <a16:creationId xmlns:a16="http://schemas.microsoft.com/office/drawing/2014/main" id="{20608A3B-1845-CDD4-0AF7-79F6778229C5}"/>
                </a:ext>
              </a:extLst>
            </p:cNvPr>
            <p:cNvSpPr>
              <a:spLocks noChangeShapeType="1"/>
            </p:cNvSpPr>
            <p:nvPr/>
          </p:nvSpPr>
          <p:spPr bwMode="auto">
            <a:xfrm flipH="1">
              <a:off x="4724400" y="3632190"/>
              <a:ext cx="1066800" cy="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12" name="Line 84">
              <a:extLst>
                <a:ext uri="{FF2B5EF4-FFF2-40B4-BE49-F238E27FC236}">
                  <a16:creationId xmlns:a16="http://schemas.microsoft.com/office/drawing/2014/main" id="{CAEF0D24-3F58-C220-514B-34387263828A}"/>
                </a:ext>
              </a:extLst>
            </p:cNvPr>
            <p:cNvSpPr>
              <a:spLocks noChangeShapeType="1"/>
            </p:cNvSpPr>
            <p:nvPr/>
          </p:nvSpPr>
          <p:spPr bwMode="auto">
            <a:xfrm flipH="1" flipV="1">
              <a:off x="4724400" y="37083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18" name="Line 90">
              <a:extLst>
                <a:ext uri="{FF2B5EF4-FFF2-40B4-BE49-F238E27FC236}">
                  <a16:creationId xmlns:a16="http://schemas.microsoft.com/office/drawing/2014/main" id="{4208FAC9-D53F-D8CC-352C-7631A30898AC}"/>
                </a:ext>
              </a:extLst>
            </p:cNvPr>
            <p:cNvSpPr>
              <a:spLocks noChangeShapeType="1"/>
            </p:cNvSpPr>
            <p:nvPr/>
          </p:nvSpPr>
          <p:spPr bwMode="auto">
            <a:xfrm>
              <a:off x="4724400" y="3632190"/>
              <a:ext cx="1066800" cy="2438400"/>
            </a:xfrm>
            <a:prstGeom prst="line">
              <a:avLst/>
            </a:prstGeom>
            <a:noFill/>
            <a:ln w="12700">
              <a:solidFill>
                <a:schemeClr val="tx1"/>
              </a:solidFill>
              <a:round/>
              <a:headEnd type="none" w="med" len="med"/>
              <a:tailEnd type="none" w="med" len="med"/>
            </a:ln>
            <a:effectLst/>
          </p:spPr>
          <p:txBody>
            <a:bodyPr/>
            <a:lstStyle/>
            <a:p>
              <a:endParaRPr lang="en-US"/>
            </a:p>
          </p:txBody>
        </p:sp>
      </p:grpSp>
      <p:sp>
        <p:nvSpPr>
          <p:cNvPr id="1661019" name="Text Box 91">
            <a:extLst>
              <a:ext uri="{FF2B5EF4-FFF2-40B4-BE49-F238E27FC236}">
                <a16:creationId xmlns:a16="http://schemas.microsoft.com/office/drawing/2014/main" id="{D46BD1B9-9D96-066C-BE30-8BA7968A50C3}"/>
              </a:ext>
            </a:extLst>
          </p:cNvPr>
          <p:cNvSpPr txBox="1">
            <a:spLocks noChangeArrowheads="1"/>
          </p:cNvSpPr>
          <p:nvPr/>
        </p:nvSpPr>
        <p:spPr bwMode="auto">
          <a:xfrm>
            <a:off x="6705600" y="134619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a:t>
            </a:r>
            <a:r>
              <a:rPr lang="en-US" dirty="0"/>
              <a:t>00xx</a:t>
            </a:r>
          </a:p>
          <a:p>
            <a:pPr>
              <a:lnSpc>
                <a:spcPct val="110000"/>
              </a:lnSpc>
            </a:pPr>
            <a:r>
              <a:rPr lang="en-US" dirty="0">
                <a:solidFill>
                  <a:srgbClr val="FF0000"/>
                </a:solidFill>
              </a:rPr>
              <a:t>00</a:t>
            </a:r>
            <a:r>
              <a:rPr lang="en-US" dirty="0"/>
              <a:t>01xx</a:t>
            </a:r>
          </a:p>
          <a:p>
            <a:pPr>
              <a:lnSpc>
                <a:spcPct val="110000"/>
              </a:lnSpc>
            </a:pPr>
            <a:r>
              <a:rPr lang="en-US" dirty="0">
                <a:solidFill>
                  <a:srgbClr val="FF0000"/>
                </a:solidFill>
              </a:rPr>
              <a:t>00</a:t>
            </a:r>
            <a:r>
              <a:rPr lang="en-US" dirty="0"/>
              <a:t>10xx</a:t>
            </a:r>
          </a:p>
          <a:p>
            <a:pPr>
              <a:lnSpc>
                <a:spcPct val="110000"/>
              </a:lnSpc>
            </a:pPr>
            <a:r>
              <a:rPr lang="en-US" dirty="0">
                <a:solidFill>
                  <a:srgbClr val="FF0000"/>
                </a:solidFill>
              </a:rPr>
              <a:t>00</a:t>
            </a:r>
            <a:r>
              <a:rPr lang="en-US" dirty="0"/>
              <a:t>11xx</a:t>
            </a:r>
          </a:p>
          <a:p>
            <a:pPr>
              <a:lnSpc>
                <a:spcPct val="110000"/>
              </a:lnSpc>
            </a:pPr>
            <a:r>
              <a:rPr lang="en-US" dirty="0">
                <a:solidFill>
                  <a:srgbClr val="FF0000"/>
                </a:solidFill>
              </a:rPr>
              <a:t>01</a:t>
            </a:r>
            <a:r>
              <a:rPr lang="en-US" dirty="0"/>
              <a:t>00xx</a:t>
            </a:r>
          </a:p>
          <a:p>
            <a:pPr>
              <a:lnSpc>
                <a:spcPct val="110000"/>
              </a:lnSpc>
            </a:pPr>
            <a:r>
              <a:rPr lang="en-US" dirty="0">
                <a:solidFill>
                  <a:srgbClr val="FF0000"/>
                </a:solidFill>
              </a:rPr>
              <a:t>01</a:t>
            </a:r>
            <a:r>
              <a:rPr lang="en-US" dirty="0"/>
              <a:t>01xx</a:t>
            </a:r>
          </a:p>
          <a:p>
            <a:pPr>
              <a:lnSpc>
                <a:spcPct val="110000"/>
              </a:lnSpc>
            </a:pPr>
            <a:r>
              <a:rPr lang="en-US" dirty="0">
                <a:solidFill>
                  <a:srgbClr val="FF0000"/>
                </a:solidFill>
              </a:rPr>
              <a:t>01</a:t>
            </a:r>
            <a:r>
              <a:rPr lang="en-US" dirty="0"/>
              <a:t>10xx</a:t>
            </a:r>
          </a:p>
          <a:p>
            <a:pPr>
              <a:lnSpc>
                <a:spcPct val="110000"/>
              </a:lnSpc>
            </a:pPr>
            <a:r>
              <a:rPr lang="en-US" dirty="0">
                <a:solidFill>
                  <a:srgbClr val="FF0000"/>
                </a:solidFill>
              </a:rPr>
              <a:t>01</a:t>
            </a:r>
            <a:r>
              <a:rPr lang="en-US" dirty="0"/>
              <a:t>11xx</a:t>
            </a:r>
          </a:p>
          <a:p>
            <a:pPr>
              <a:lnSpc>
                <a:spcPct val="110000"/>
              </a:lnSpc>
            </a:pPr>
            <a:r>
              <a:rPr lang="en-US" dirty="0">
                <a:solidFill>
                  <a:srgbClr val="FF0000"/>
                </a:solidFill>
              </a:rPr>
              <a:t>10</a:t>
            </a:r>
            <a:r>
              <a:rPr lang="en-US" dirty="0"/>
              <a:t>00xx</a:t>
            </a:r>
          </a:p>
          <a:p>
            <a:pPr>
              <a:lnSpc>
                <a:spcPct val="110000"/>
              </a:lnSpc>
            </a:pPr>
            <a:r>
              <a:rPr lang="en-US" dirty="0">
                <a:solidFill>
                  <a:srgbClr val="FF0000"/>
                </a:solidFill>
              </a:rPr>
              <a:t>10</a:t>
            </a:r>
            <a:r>
              <a:rPr lang="en-US" dirty="0"/>
              <a:t>01xx</a:t>
            </a:r>
          </a:p>
          <a:p>
            <a:pPr>
              <a:lnSpc>
                <a:spcPct val="110000"/>
              </a:lnSpc>
            </a:pPr>
            <a:r>
              <a:rPr lang="en-US" dirty="0">
                <a:solidFill>
                  <a:srgbClr val="FF0000"/>
                </a:solidFill>
              </a:rPr>
              <a:t>10</a:t>
            </a:r>
            <a:r>
              <a:rPr lang="en-US" dirty="0"/>
              <a:t>10xx</a:t>
            </a:r>
          </a:p>
          <a:p>
            <a:pPr>
              <a:lnSpc>
                <a:spcPct val="110000"/>
              </a:lnSpc>
            </a:pPr>
            <a:r>
              <a:rPr lang="en-US" dirty="0">
                <a:solidFill>
                  <a:srgbClr val="FF0000"/>
                </a:solidFill>
              </a:rPr>
              <a:t>10</a:t>
            </a:r>
            <a:r>
              <a:rPr lang="en-US" dirty="0"/>
              <a:t>11xx</a:t>
            </a:r>
          </a:p>
          <a:p>
            <a:pPr>
              <a:lnSpc>
                <a:spcPct val="110000"/>
              </a:lnSpc>
            </a:pPr>
            <a:r>
              <a:rPr lang="en-US" dirty="0">
                <a:solidFill>
                  <a:srgbClr val="FF0000"/>
                </a:solidFill>
              </a:rPr>
              <a:t>11</a:t>
            </a:r>
            <a:r>
              <a:rPr lang="en-US" dirty="0"/>
              <a:t>00xx</a:t>
            </a:r>
          </a:p>
          <a:p>
            <a:pPr>
              <a:lnSpc>
                <a:spcPct val="110000"/>
              </a:lnSpc>
            </a:pPr>
            <a:r>
              <a:rPr lang="en-US" dirty="0">
                <a:solidFill>
                  <a:srgbClr val="FF0000"/>
                </a:solidFill>
              </a:rPr>
              <a:t>11</a:t>
            </a:r>
            <a:r>
              <a:rPr lang="en-US" dirty="0"/>
              <a:t>01xx</a:t>
            </a:r>
          </a:p>
          <a:p>
            <a:pPr>
              <a:lnSpc>
                <a:spcPct val="110000"/>
              </a:lnSpc>
            </a:pPr>
            <a:r>
              <a:rPr lang="en-US" dirty="0">
                <a:solidFill>
                  <a:srgbClr val="FF0000"/>
                </a:solidFill>
              </a:rPr>
              <a:t>11</a:t>
            </a:r>
            <a:r>
              <a:rPr lang="en-US" dirty="0"/>
              <a:t>10xx</a:t>
            </a:r>
          </a:p>
          <a:p>
            <a:pPr>
              <a:lnSpc>
                <a:spcPct val="110000"/>
              </a:lnSpc>
            </a:pPr>
            <a:r>
              <a:rPr lang="en-US" dirty="0">
                <a:solidFill>
                  <a:srgbClr val="FF0000"/>
                </a:solidFill>
              </a:rPr>
              <a:t>11</a:t>
            </a:r>
            <a:r>
              <a:rPr lang="en-US" dirty="0"/>
              <a:t>11xx</a:t>
            </a:r>
          </a:p>
        </p:txBody>
      </p:sp>
      <p:grpSp>
        <p:nvGrpSpPr>
          <p:cNvPr id="9" name="Group 8">
            <a:extLst>
              <a:ext uri="{FF2B5EF4-FFF2-40B4-BE49-F238E27FC236}">
                <a16:creationId xmlns:a16="http://schemas.microsoft.com/office/drawing/2014/main" id="{4763D376-8E89-8ECB-6D04-C9F945225CDF}"/>
              </a:ext>
            </a:extLst>
          </p:cNvPr>
          <p:cNvGrpSpPr/>
          <p:nvPr/>
        </p:nvGrpSpPr>
        <p:grpSpPr>
          <a:xfrm>
            <a:off x="3208868" y="1324418"/>
            <a:ext cx="3826930" cy="4876800"/>
            <a:chOff x="3208868" y="1324418"/>
            <a:chExt cx="3826930" cy="4876800"/>
          </a:xfrm>
        </p:grpSpPr>
        <p:sp>
          <p:nvSpPr>
            <p:cNvPr id="1660941" name="Line 13">
              <a:extLst>
                <a:ext uri="{FF2B5EF4-FFF2-40B4-BE49-F238E27FC236}">
                  <a16:creationId xmlns:a16="http://schemas.microsoft.com/office/drawing/2014/main" id="{298C54EE-D453-8A7B-836A-C4A9D88131A2}"/>
                </a:ext>
              </a:extLst>
            </p:cNvPr>
            <p:cNvSpPr>
              <a:spLocks noChangeShapeType="1"/>
            </p:cNvSpPr>
            <p:nvPr/>
          </p:nvSpPr>
          <p:spPr bwMode="auto">
            <a:xfrm>
              <a:off x="6781800" y="1324418"/>
              <a:ext cx="0" cy="3657600"/>
            </a:xfrm>
            <a:prstGeom prst="line">
              <a:avLst/>
            </a:prstGeom>
            <a:noFill/>
            <a:ln w="12700">
              <a:solidFill>
                <a:schemeClr val="tx1"/>
              </a:solidFill>
              <a:round/>
              <a:headEnd/>
              <a:tailEnd/>
            </a:ln>
            <a:effectLst/>
          </p:spPr>
          <p:txBody>
            <a:bodyPr wrap="none" anchor="ctr"/>
            <a:lstStyle/>
            <a:p>
              <a:endParaRPr lang="en-US"/>
            </a:p>
          </p:txBody>
        </p:sp>
        <p:sp>
          <p:nvSpPr>
            <p:cNvPr id="1660946" name="Line 18">
              <a:extLst>
                <a:ext uri="{FF2B5EF4-FFF2-40B4-BE49-F238E27FC236}">
                  <a16:creationId xmlns:a16="http://schemas.microsoft.com/office/drawing/2014/main" id="{23DFB3BE-8FF1-D05D-EB34-63F8A67A286E}"/>
                </a:ext>
              </a:extLst>
            </p:cNvPr>
            <p:cNvSpPr>
              <a:spLocks noChangeShapeType="1"/>
            </p:cNvSpPr>
            <p:nvPr/>
          </p:nvSpPr>
          <p:spPr bwMode="auto">
            <a:xfrm flipH="1" flipV="1">
              <a:off x="6781800" y="4982018"/>
              <a:ext cx="0" cy="1219200"/>
            </a:xfrm>
            <a:prstGeom prst="line">
              <a:avLst/>
            </a:prstGeom>
            <a:noFill/>
            <a:ln w="12700">
              <a:solidFill>
                <a:schemeClr val="tx1"/>
              </a:solidFill>
              <a:round/>
              <a:headEnd/>
              <a:tailEnd/>
            </a:ln>
            <a:effectLst/>
          </p:spPr>
          <p:txBody>
            <a:bodyPr wrap="none" anchor="ctr"/>
            <a:lstStyle/>
            <a:p>
              <a:endParaRPr lang="en-US"/>
            </a:p>
          </p:txBody>
        </p:sp>
        <p:sp>
          <p:nvSpPr>
            <p:cNvPr id="93" name="Rectangle 95">
              <a:extLst>
                <a:ext uri="{FF2B5EF4-FFF2-40B4-BE49-F238E27FC236}">
                  <a16:creationId xmlns:a16="http://schemas.microsoft.com/office/drawing/2014/main" id="{B1E7AFC1-6C96-1B29-0AC4-E17B30AE3744}"/>
                </a:ext>
              </a:extLst>
            </p:cNvPr>
            <p:cNvSpPr>
              <a:spLocks noChangeArrowheads="1"/>
            </p:cNvSpPr>
            <p:nvPr/>
          </p:nvSpPr>
          <p:spPr bwMode="auto">
            <a:xfrm>
              <a:off x="3208868" y="3217334"/>
              <a:ext cx="448732" cy="228591"/>
            </a:xfrm>
            <a:prstGeom prst="rect">
              <a:avLst/>
            </a:prstGeom>
            <a:noFill/>
            <a:ln w="28575">
              <a:solidFill>
                <a:srgbClr val="FF0000"/>
              </a:solidFill>
              <a:miter lim="800000"/>
              <a:headEnd/>
              <a:tailEnd/>
            </a:ln>
            <a:effectLst/>
          </p:spPr>
          <p:txBody>
            <a:bodyPr wrap="none" anchor="ctr"/>
            <a:lstStyle/>
            <a:p>
              <a:endParaRPr lang="en-US"/>
            </a:p>
          </p:txBody>
        </p:sp>
        <p:sp>
          <p:nvSpPr>
            <p:cNvPr id="94" name="Rectangle 94">
              <a:extLst>
                <a:ext uri="{FF2B5EF4-FFF2-40B4-BE49-F238E27FC236}">
                  <a16:creationId xmlns:a16="http://schemas.microsoft.com/office/drawing/2014/main" id="{708D8538-82B5-0CAD-7319-C1B99D9C3C4C}"/>
                </a:ext>
              </a:extLst>
            </p:cNvPr>
            <p:cNvSpPr>
              <a:spLocks noChangeArrowheads="1"/>
            </p:cNvSpPr>
            <p:nvPr/>
          </p:nvSpPr>
          <p:spPr bwMode="auto">
            <a:xfrm>
              <a:off x="6790267" y="5667821"/>
              <a:ext cx="245531" cy="228600"/>
            </a:xfrm>
            <a:prstGeom prst="rect">
              <a:avLst/>
            </a:prstGeom>
            <a:noFill/>
            <a:ln w="28575">
              <a:solidFill>
                <a:srgbClr val="FF0000"/>
              </a:solidFill>
              <a:miter lim="800000"/>
              <a:headEnd/>
              <a:tailEnd/>
            </a:ln>
            <a:effectLst/>
          </p:spPr>
          <p:txBody>
            <a:bodyPr wrap="none" anchor="ctr"/>
            <a:lstStyle/>
            <a:p>
              <a:endParaRPr lang="en-US"/>
            </a:p>
          </p:txBody>
        </p:sp>
        <p:sp>
          <p:nvSpPr>
            <p:cNvPr id="95" name="Rectangle 94">
              <a:extLst>
                <a:ext uri="{FF2B5EF4-FFF2-40B4-BE49-F238E27FC236}">
                  <a16:creationId xmlns:a16="http://schemas.microsoft.com/office/drawing/2014/main" id="{52DB63B5-B5D0-28BA-B387-E4160098255A}"/>
                </a:ext>
              </a:extLst>
            </p:cNvPr>
            <p:cNvSpPr>
              <a:spLocks noChangeArrowheads="1"/>
            </p:cNvSpPr>
            <p:nvPr/>
          </p:nvSpPr>
          <p:spPr bwMode="auto">
            <a:xfrm>
              <a:off x="6790267" y="4457088"/>
              <a:ext cx="245531" cy="228600"/>
            </a:xfrm>
            <a:prstGeom prst="rect">
              <a:avLst/>
            </a:prstGeom>
            <a:noFill/>
            <a:ln w="28575">
              <a:solidFill>
                <a:srgbClr val="FF0000"/>
              </a:solidFill>
              <a:miter lim="800000"/>
              <a:headEnd/>
              <a:tailEnd/>
            </a:ln>
            <a:effectLst/>
          </p:spPr>
          <p:txBody>
            <a:bodyPr wrap="none" anchor="ctr"/>
            <a:lstStyle/>
            <a:p>
              <a:endParaRPr lang="en-US"/>
            </a:p>
          </p:txBody>
        </p:sp>
        <p:sp>
          <p:nvSpPr>
            <p:cNvPr id="96" name="Rectangle 95">
              <a:extLst>
                <a:ext uri="{FF2B5EF4-FFF2-40B4-BE49-F238E27FC236}">
                  <a16:creationId xmlns:a16="http://schemas.microsoft.com/office/drawing/2014/main" id="{4FBA4E1B-AD90-F71F-6F04-8681277DF019}"/>
                </a:ext>
              </a:extLst>
            </p:cNvPr>
            <p:cNvSpPr>
              <a:spLocks noChangeArrowheads="1"/>
            </p:cNvSpPr>
            <p:nvPr/>
          </p:nvSpPr>
          <p:spPr bwMode="auto">
            <a:xfrm>
              <a:off x="6781800" y="3254828"/>
              <a:ext cx="245531" cy="228600"/>
            </a:xfrm>
            <a:prstGeom prst="rect">
              <a:avLst/>
            </a:prstGeom>
            <a:noFill/>
            <a:ln w="28575">
              <a:solidFill>
                <a:srgbClr val="FF0000"/>
              </a:solidFill>
              <a:miter lim="800000"/>
              <a:headEnd/>
              <a:tailEnd/>
            </a:ln>
            <a:effectLst/>
          </p:spPr>
          <p:txBody>
            <a:bodyPr wrap="none" anchor="ctr"/>
            <a:lstStyle/>
            <a:p>
              <a:endParaRPr lang="en-US"/>
            </a:p>
          </p:txBody>
        </p:sp>
        <p:sp>
          <p:nvSpPr>
            <p:cNvPr id="97" name="Rectangle 96">
              <a:extLst>
                <a:ext uri="{FF2B5EF4-FFF2-40B4-BE49-F238E27FC236}">
                  <a16:creationId xmlns:a16="http://schemas.microsoft.com/office/drawing/2014/main" id="{1E604897-EF62-54F6-AC39-E4B4F7C6D853}"/>
                </a:ext>
              </a:extLst>
            </p:cNvPr>
            <p:cNvSpPr>
              <a:spLocks noChangeArrowheads="1"/>
            </p:cNvSpPr>
            <p:nvPr/>
          </p:nvSpPr>
          <p:spPr bwMode="auto">
            <a:xfrm>
              <a:off x="6781800" y="2035628"/>
              <a:ext cx="245531" cy="228600"/>
            </a:xfrm>
            <a:prstGeom prst="rect">
              <a:avLst/>
            </a:prstGeom>
            <a:noFill/>
            <a:ln w="28575">
              <a:solidFill>
                <a:srgbClr val="FF0000"/>
              </a:solidFill>
              <a:miter lim="800000"/>
              <a:headEnd/>
              <a:tailEnd/>
            </a:ln>
            <a:effectLst/>
          </p:spPr>
          <p:txBody>
            <a:bodyPr wrap="none" anchor="ctr"/>
            <a:lstStyle/>
            <a:p>
              <a:endParaRPr lang="en-US"/>
            </a:p>
          </p:txBody>
        </p:sp>
      </p:grpSp>
      <p:sp>
        <p:nvSpPr>
          <p:cNvPr id="98" name="Text Box 63">
            <a:extLst>
              <a:ext uri="{FF2B5EF4-FFF2-40B4-BE49-F238E27FC236}">
                <a16:creationId xmlns:a16="http://schemas.microsoft.com/office/drawing/2014/main" id="{7DE4EDB0-25AD-534C-12E9-FE1578CAD1B0}"/>
              </a:ext>
            </a:extLst>
          </p:cNvPr>
          <p:cNvSpPr txBox="1">
            <a:spLocks noChangeArrowheads="1"/>
          </p:cNvSpPr>
          <p:nvPr/>
        </p:nvSpPr>
        <p:spPr bwMode="auto">
          <a:xfrm>
            <a:off x="7603807" y="3686646"/>
            <a:ext cx="4351866" cy="1631216"/>
          </a:xfrm>
          <a:prstGeom prst="rect">
            <a:avLst/>
          </a:prstGeom>
          <a:noFill/>
          <a:ln w="12700">
            <a:noFill/>
            <a:miter lim="800000"/>
            <a:headEnd/>
            <a:tailEnd/>
          </a:ln>
          <a:effectLst/>
        </p:spPr>
        <p:txBody>
          <a:bodyPr wrap="square">
            <a:spAutoFit/>
          </a:bodyPr>
          <a:lstStyle/>
          <a:p>
            <a:r>
              <a:rPr lang="en-US" sz="2000" dirty="0"/>
              <a:t>Q: Is the memory block in the cache? </a:t>
            </a:r>
          </a:p>
          <a:p>
            <a:r>
              <a:rPr lang="en-US" sz="2000" dirty="0"/>
              <a:t>A: Compare </a:t>
            </a:r>
            <a:r>
              <a:rPr lang="en-US" sz="2000" dirty="0">
                <a:solidFill>
                  <a:srgbClr val="FF0000"/>
                </a:solidFill>
              </a:rPr>
              <a:t>2 higher tag bits </a:t>
            </a:r>
            <a:r>
              <a:rPr lang="en-US" sz="2000" dirty="0"/>
              <a:t>in memory address to the </a:t>
            </a:r>
            <a:r>
              <a:rPr lang="en-US" sz="2000" dirty="0">
                <a:solidFill>
                  <a:srgbClr val="FF0000"/>
                </a:solidFill>
              </a:rPr>
              <a:t>cache</a:t>
            </a:r>
            <a:r>
              <a:rPr lang="en-US" sz="2000" dirty="0"/>
              <a:t> </a:t>
            </a:r>
            <a:r>
              <a:rPr lang="en-US" sz="2000" dirty="0">
                <a:solidFill>
                  <a:srgbClr val="FF0000"/>
                </a:solidFill>
              </a:rPr>
              <a:t>tag </a:t>
            </a:r>
            <a:r>
              <a:rPr lang="en-US" sz="2000" dirty="0"/>
              <a:t>to tell if the memory block is in the cache (provided valid bit is set)</a:t>
            </a:r>
            <a:endParaRPr lang="en-US" sz="2000" dirty="0">
              <a:solidFill>
                <a:srgbClr val="FF0000"/>
              </a:solidFill>
            </a:endParaRPr>
          </a:p>
        </p:txBody>
      </p:sp>
      <p:sp>
        <p:nvSpPr>
          <p:cNvPr id="115" name="Text Box 95">
            <a:extLst>
              <a:ext uri="{FF2B5EF4-FFF2-40B4-BE49-F238E27FC236}">
                <a16:creationId xmlns:a16="http://schemas.microsoft.com/office/drawing/2014/main" id="{C06D981B-45F2-99FA-F5E9-7C2F7A858764}"/>
              </a:ext>
            </a:extLst>
          </p:cNvPr>
          <p:cNvSpPr txBox="1">
            <a:spLocks noChangeArrowheads="1"/>
          </p:cNvSpPr>
          <p:nvPr/>
        </p:nvSpPr>
        <p:spPr bwMode="auto">
          <a:xfrm>
            <a:off x="2254812" y="214526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16" name="Text Box 109">
            <a:extLst>
              <a:ext uri="{FF2B5EF4-FFF2-40B4-BE49-F238E27FC236}">
                <a16:creationId xmlns:a16="http://schemas.microsoft.com/office/drawing/2014/main" id="{F10ED14C-A162-EABE-B989-0BD3FD6F9696}"/>
              </a:ext>
            </a:extLst>
          </p:cNvPr>
          <p:cNvSpPr txBox="1">
            <a:spLocks noChangeArrowheads="1"/>
          </p:cNvSpPr>
          <p:nvPr/>
        </p:nvSpPr>
        <p:spPr bwMode="auto">
          <a:xfrm>
            <a:off x="1691443" y="214526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17" name="Text Box 110">
            <a:extLst>
              <a:ext uri="{FF2B5EF4-FFF2-40B4-BE49-F238E27FC236}">
                <a16:creationId xmlns:a16="http://schemas.microsoft.com/office/drawing/2014/main" id="{ED78B026-3C9E-F112-118B-619AA953C4C0}"/>
              </a:ext>
            </a:extLst>
          </p:cNvPr>
          <p:cNvSpPr txBox="1">
            <a:spLocks noChangeArrowheads="1"/>
          </p:cNvSpPr>
          <p:nvPr/>
        </p:nvSpPr>
        <p:spPr bwMode="auto">
          <a:xfrm>
            <a:off x="1919769" y="295269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19" name="Text Box 19">
            <a:extLst>
              <a:ext uri="{FF2B5EF4-FFF2-40B4-BE49-F238E27FC236}">
                <a16:creationId xmlns:a16="http://schemas.microsoft.com/office/drawing/2014/main" id="{50FB81D6-C8DE-3C7A-5700-DB5EEE3AE2E8}"/>
              </a:ext>
            </a:extLst>
          </p:cNvPr>
          <p:cNvSpPr txBox="1">
            <a:spLocks noChangeArrowheads="1"/>
          </p:cNvSpPr>
          <p:nvPr/>
        </p:nvSpPr>
        <p:spPr bwMode="auto">
          <a:xfrm>
            <a:off x="2319830" y="2514600"/>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00</a:t>
            </a:r>
          </a:p>
        </p:txBody>
      </p:sp>
      <p:sp>
        <p:nvSpPr>
          <p:cNvPr id="120" name="Text Box 106">
            <a:extLst>
              <a:ext uri="{FF2B5EF4-FFF2-40B4-BE49-F238E27FC236}">
                <a16:creationId xmlns:a16="http://schemas.microsoft.com/office/drawing/2014/main" id="{EBD8C494-AB93-2200-4434-DB20135876D7}"/>
              </a:ext>
            </a:extLst>
          </p:cNvPr>
          <p:cNvSpPr txBox="1">
            <a:spLocks noChangeArrowheads="1"/>
          </p:cNvSpPr>
          <p:nvPr/>
        </p:nvSpPr>
        <p:spPr bwMode="auto">
          <a:xfrm>
            <a:off x="2319830" y="2805194"/>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B050"/>
                </a:solidFill>
              </a:rPr>
              <a:t>01</a:t>
            </a:r>
          </a:p>
        </p:txBody>
      </p:sp>
      <p:sp>
        <p:nvSpPr>
          <p:cNvPr id="121" name="Text Box 107">
            <a:extLst>
              <a:ext uri="{FF2B5EF4-FFF2-40B4-BE49-F238E27FC236}">
                <a16:creationId xmlns:a16="http://schemas.microsoft.com/office/drawing/2014/main" id="{127A2776-926D-AB3D-B4A2-47395D22C4E9}"/>
              </a:ext>
            </a:extLst>
          </p:cNvPr>
          <p:cNvSpPr txBox="1">
            <a:spLocks noChangeArrowheads="1"/>
          </p:cNvSpPr>
          <p:nvPr/>
        </p:nvSpPr>
        <p:spPr bwMode="auto">
          <a:xfrm>
            <a:off x="2319830" y="3124200"/>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10</a:t>
            </a:r>
          </a:p>
        </p:txBody>
      </p:sp>
      <p:sp>
        <p:nvSpPr>
          <p:cNvPr id="122" name="Text Box 108">
            <a:extLst>
              <a:ext uri="{FF2B5EF4-FFF2-40B4-BE49-F238E27FC236}">
                <a16:creationId xmlns:a16="http://schemas.microsoft.com/office/drawing/2014/main" id="{ED232707-2701-4EFE-AC95-096DDE0F5C49}"/>
              </a:ext>
            </a:extLst>
          </p:cNvPr>
          <p:cNvSpPr txBox="1">
            <a:spLocks noChangeArrowheads="1"/>
          </p:cNvSpPr>
          <p:nvPr/>
        </p:nvSpPr>
        <p:spPr bwMode="auto">
          <a:xfrm>
            <a:off x="2319830" y="3452009"/>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bg1">
                    <a:lumMod val="50000"/>
                  </a:schemeClr>
                </a:solidFill>
              </a:rPr>
              <a:t>11</a:t>
            </a:r>
          </a:p>
        </p:txBody>
      </p:sp>
      <p:sp>
        <p:nvSpPr>
          <p:cNvPr id="15" name="Text Box 63">
            <a:extLst>
              <a:ext uri="{FF2B5EF4-FFF2-40B4-BE49-F238E27FC236}">
                <a16:creationId xmlns:a16="http://schemas.microsoft.com/office/drawing/2014/main" id="{7A495641-1027-93E9-6C02-968E0F1D731F}"/>
              </a:ext>
            </a:extLst>
          </p:cNvPr>
          <p:cNvSpPr txBox="1">
            <a:spLocks noChangeArrowheads="1"/>
          </p:cNvSpPr>
          <p:nvPr/>
        </p:nvSpPr>
        <p:spPr bwMode="auto">
          <a:xfrm>
            <a:off x="7603807" y="5380943"/>
            <a:ext cx="4351866" cy="1015663"/>
          </a:xfrm>
          <a:prstGeom prst="rect">
            <a:avLst/>
          </a:prstGeom>
          <a:noFill/>
          <a:ln w="12700">
            <a:noFill/>
            <a:miter lim="800000"/>
            <a:headEnd/>
            <a:tailEnd/>
          </a:ln>
          <a:effectLst/>
        </p:spPr>
        <p:txBody>
          <a:bodyPr wrap="square">
            <a:spAutoFit/>
          </a:bodyPr>
          <a:lstStyle/>
          <a:p>
            <a:r>
              <a:rPr lang="en-US" sz="2000" dirty="0"/>
              <a:t>Q: Which exact Byte address in the given cache block of 4 Bytes?</a:t>
            </a:r>
          </a:p>
          <a:p>
            <a:r>
              <a:rPr lang="en-US" sz="2000" dirty="0"/>
              <a:t>A: Use the </a:t>
            </a:r>
            <a:r>
              <a:rPr lang="en-US" sz="2000" dirty="0">
                <a:solidFill>
                  <a:srgbClr val="FF0000"/>
                </a:solidFill>
              </a:rPr>
              <a:t>Offset</a:t>
            </a:r>
          </a:p>
        </p:txBody>
      </p:sp>
      <p:sp>
        <p:nvSpPr>
          <p:cNvPr id="20" name="Rectangle 19">
            <a:extLst>
              <a:ext uri="{FF2B5EF4-FFF2-40B4-BE49-F238E27FC236}">
                <a16:creationId xmlns:a16="http://schemas.microsoft.com/office/drawing/2014/main" id="{44557040-A3C5-53C1-64A9-79FE9841B843}"/>
              </a:ext>
            </a:extLst>
          </p:cNvPr>
          <p:cNvSpPr/>
          <p:nvPr/>
        </p:nvSpPr>
        <p:spPr>
          <a:xfrm>
            <a:off x="7254240" y="1397750"/>
            <a:ext cx="202929" cy="4825240"/>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SE"/>
          </a:p>
        </p:txBody>
      </p:sp>
      <p:sp>
        <p:nvSpPr>
          <p:cNvPr id="5" name="TextBox 4">
            <a:extLst>
              <a:ext uri="{FF2B5EF4-FFF2-40B4-BE49-F238E27FC236}">
                <a16:creationId xmlns:a16="http://schemas.microsoft.com/office/drawing/2014/main" id="{98153A8D-BA33-5F4E-8255-71DA39F92E91}"/>
              </a:ext>
            </a:extLst>
          </p:cNvPr>
          <p:cNvSpPr txBox="1"/>
          <p:nvPr/>
        </p:nvSpPr>
        <p:spPr>
          <a:xfrm>
            <a:off x="862890" y="5511780"/>
            <a:ext cx="259315" cy="374306"/>
          </a:xfrm>
          <a:prstGeom prst="rect">
            <a:avLst/>
          </a:prstGeom>
          <a:noFill/>
        </p:spPr>
        <p:txBody>
          <a:bodyPr wrap="none" rtlCol="0">
            <a:spAutoFit/>
          </a:bodyPr>
          <a:lstStyle/>
          <a:p>
            <a:r>
              <a:rPr lang="en-US" sz="1600" dirty="0"/>
              <a:t>5</a:t>
            </a:r>
          </a:p>
        </p:txBody>
      </p:sp>
      <p:sp>
        <p:nvSpPr>
          <p:cNvPr id="6" name="TextBox 5">
            <a:extLst>
              <a:ext uri="{FF2B5EF4-FFF2-40B4-BE49-F238E27FC236}">
                <a16:creationId xmlns:a16="http://schemas.microsoft.com/office/drawing/2014/main" id="{94E15F16-0E51-3ED0-BBDD-29422F2CA36F}"/>
              </a:ext>
            </a:extLst>
          </p:cNvPr>
          <p:cNvSpPr txBox="1"/>
          <p:nvPr/>
        </p:nvSpPr>
        <p:spPr>
          <a:xfrm>
            <a:off x="1345624" y="5511780"/>
            <a:ext cx="259315" cy="338554"/>
          </a:xfrm>
          <a:prstGeom prst="rect">
            <a:avLst/>
          </a:prstGeom>
          <a:noFill/>
        </p:spPr>
        <p:txBody>
          <a:bodyPr wrap="square" rtlCol="0">
            <a:spAutoFit/>
          </a:bodyPr>
          <a:lstStyle/>
          <a:p>
            <a:r>
              <a:rPr lang="en-US" sz="1600" dirty="0"/>
              <a:t>4</a:t>
            </a:r>
          </a:p>
        </p:txBody>
      </p:sp>
      <p:graphicFrame>
        <p:nvGraphicFramePr>
          <p:cNvPr id="7" name="Table 6">
            <a:extLst>
              <a:ext uri="{FF2B5EF4-FFF2-40B4-BE49-F238E27FC236}">
                <a16:creationId xmlns:a16="http://schemas.microsoft.com/office/drawing/2014/main" id="{A50C2E15-8957-E1CD-AFE6-960DCE0E9790}"/>
              </a:ext>
            </a:extLst>
          </p:cNvPr>
          <p:cNvGraphicFramePr>
            <a:graphicFrameLocks noGrp="1"/>
          </p:cNvGraphicFramePr>
          <p:nvPr>
            <p:extLst>
              <p:ext uri="{D42A27DB-BD31-4B8C-83A1-F6EECF244321}">
                <p14:modId xmlns:p14="http://schemas.microsoft.com/office/powerpoint/2010/main" val="281370665"/>
              </p:ext>
            </p:extLst>
          </p:nvPr>
        </p:nvGraphicFramePr>
        <p:xfrm>
          <a:off x="730254" y="5853690"/>
          <a:ext cx="3179151" cy="370840"/>
        </p:xfrm>
        <a:graphic>
          <a:graphicData uri="http://schemas.openxmlformats.org/drawingml/2006/table">
            <a:tbl>
              <a:tblPr firstRow="1" bandRow="1">
                <a:tableStyleId>{5940675A-B579-460E-94D1-54222C63F5DA}</a:tableStyleId>
              </a:tblPr>
              <a:tblGrid>
                <a:gridCol w="1059717">
                  <a:extLst>
                    <a:ext uri="{9D8B030D-6E8A-4147-A177-3AD203B41FA5}">
                      <a16:colId xmlns:a16="http://schemas.microsoft.com/office/drawing/2014/main" val="492541661"/>
                    </a:ext>
                  </a:extLst>
                </a:gridCol>
                <a:gridCol w="1059717">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Set 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8" name="TextBox 7">
            <a:extLst>
              <a:ext uri="{FF2B5EF4-FFF2-40B4-BE49-F238E27FC236}">
                <a16:creationId xmlns:a16="http://schemas.microsoft.com/office/drawing/2014/main" id="{29791B6B-23E6-7496-8A09-2A02235ACA4D}"/>
              </a:ext>
            </a:extLst>
          </p:cNvPr>
          <p:cNvSpPr txBox="1"/>
          <p:nvPr/>
        </p:nvSpPr>
        <p:spPr>
          <a:xfrm>
            <a:off x="1927165" y="5511780"/>
            <a:ext cx="288862" cy="338554"/>
          </a:xfrm>
          <a:prstGeom prst="rect">
            <a:avLst/>
          </a:prstGeom>
          <a:noFill/>
        </p:spPr>
        <p:txBody>
          <a:bodyPr wrap="none" rtlCol="0">
            <a:spAutoFit/>
          </a:bodyPr>
          <a:lstStyle/>
          <a:p>
            <a:r>
              <a:rPr lang="en-US" sz="1600" dirty="0"/>
              <a:t>3</a:t>
            </a:r>
          </a:p>
        </p:txBody>
      </p:sp>
      <p:sp>
        <p:nvSpPr>
          <p:cNvPr id="12" name="TextBox 11">
            <a:extLst>
              <a:ext uri="{FF2B5EF4-FFF2-40B4-BE49-F238E27FC236}">
                <a16:creationId xmlns:a16="http://schemas.microsoft.com/office/drawing/2014/main" id="{D61F82EE-580E-9B24-687F-418ED9EE0242}"/>
              </a:ext>
            </a:extLst>
          </p:cNvPr>
          <p:cNvSpPr txBox="1"/>
          <p:nvPr/>
        </p:nvSpPr>
        <p:spPr>
          <a:xfrm>
            <a:off x="2409899" y="5511780"/>
            <a:ext cx="259315" cy="338554"/>
          </a:xfrm>
          <a:prstGeom prst="rect">
            <a:avLst/>
          </a:prstGeom>
          <a:noFill/>
        </p:spPr>
        <p:txBody>
          <a:bodyPr wrap="square" rtlCol="0">
            <a:spAutoFit/>
          </a:bodyPr>
          <a:lstStyle/>
          <a:p>
            <a:r>
              <a:rPr lang="en-US" sz="1600" dirty="0"/>
              <a:t>2</a:t>
            </a:r>
          </a:p>
        </p:txBody>
      </p:sp>
      <p:sp>
        <p:nvSpPr>
          <p:cNvPr id="21" name="TextBox 20">
            <a:extLst>
              <a:ext uri="{FF2B5EF4-FFF2-40B4-BE49-F238E27FC236}">
                <a16:creationId xmlns:a16="http://schemas.microsoft.com/office/drawing/2014/main" id="{1DF9BB47-EFFD-0943-2F80-C5163A7113D1}"/>
              </a:ext>
            </a:extLst>
          </p:cNvPr>
          <p:cNvSpPr txBox="1"/>
          <p:nvPr/>
        </p:nvSpPr>
        <p:spPr>
          <a:xfrm>
            <a:off x="2940971" y="5511780"/>
            <a:ext cx="288862" cy="338554"/>
          </a:xfrm>
          <a:prstGeom prst="rect">
            <a:avLst/>
          </a:prstGeom>
          <a:noFill/>
        </p:spPr>
        <p:txBody>
          <a:bodyPr wrap="none" rtlCol="0">
            <a:spAutoFit/>
          </a:bodyPr>
          <a:lstStyle/>
          <a:p>
            <a:r>
              <a:rPr lang="en-US" sz="1600" dirty="0"/>
              <a:t>1</a:t>
            </a:r>
          </a:p>
        </p:txBody>
      </p:sp>
      <p:sp>
        <p:nvSpPr>
          <p:cNvPr id="22" name="TextBox 21">
            <a:extLst>
              <a:ext uri="{FF2B5EF4-FFF2-40B4-BE49-F238E27FC236}">
                <a16:creationId xmlns:a16="http://schemas.microsoft.com/office/drawing/2014/main" id="{0DC7D720-D29A-F796-571B-43BEB9C8D9D0}"/>
              </a:ext>
            </a:extLst>
          </p:cNvPr>
          <p:cNvSpPr txBox="1"/>
          <p:nvPr/>
        </p:nvSpPr>
        <p:spPr>
          <a:xfrm>
            <a:off x="3423705" y="5511780"/>
            <a:ext cx="259315" cy="338554"/>
          </a:xfrm>
          <a:prstGeom prst="rect">
            <a:avLst/>
          </a:prstGeom>
          <a:noFill/>
        </p:spPr>
        <p:txBody>
          <a:bodyPr wrap="square" rtlCol="0">
            <a:spAutoFit/>
          </a:bodyPr>
          <a:lstStyle/>
          <a:p>
            <a:r>
              <a:rPr lang="en-US" sz="1600" dirty="0"/>
              <a:t>0</a:t>
            </a:r>
          </a:p>
        </p:txBody>
      </p:sp>
      <p:sp>
        <p:nvSpPr>
          <p:cNvPr id="16" name="Slide Number Placeholder 5">
            <a:extLst>
              <a:ext uri="{FF2B5EF4-FFF2-40B4-BE49-F238E27FC236}">
                <a16:creationId xmlns:a16="http://schemas.microsoft.com/office/drawing/2014/main" id="{9C190637-A277-AE2A-9675-BE0A9A79375D}"/>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31</a:t>
            </a:fld>
            <a:endParaRPr lang="en-US" dirty="0"/>
          </a:p>
        </p:txBody>
      </p:sp>
    </p:spTree>
    <p:extLst>
      <p:ext uri="{BB962C8B-B14F-4D97-AF65-F5344CB8AC3E}">
        <p14:creationId xmlns:p14="http://schemas.microsoft.com/office/powerpoint/2010/main" val="18916530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6609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righ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right)">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right)">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right)">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9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499"/>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60954" grpId="0" autoUpdateAnimBg="0"/>
      <p:bldP spid="98" grpId="0" autoUpdateAnimBg="0"/>
      <p:bldP spid="15" grpId="0" autoUpdateAnimBg="0"/>
      <p:bldP spid="2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0930" name="Rectangle 2"/>
          <p:cNvSpPr>
            <a:spLocks noGrp="1" noChangeArrowheads="1"/>
          </p:cNvSpPr>
          <p:nvPr>
            <p:ph type="title"/>
          </p:nvPr>
        </p:nvSpPr>
        <p:spPr>
          <a:xfrm>
            <a:off x="1066800" y="274638"/>
            <a:ext cx="8229600" cy="868362"/>
          </a:xfrm>
        </p:spPr>
        <p:txBody>
          <a:bodyPr>
            <a:normAutofit/>
          </a:bodyPr>
          <a:lstStyle/>
          <a:p>
            <a:pPr>
              <a:lnSpc>
                <a:spcPct val="85000"/>
              </a:lnSpc>
            </a:pPr>
            <a:r>
              <a:rPr lang="en-US" dirty="0"/>
              <a:t>DM Cache Example</a:t>
            </a:r>
          </a:p>
        </p:txBody>
      </p:sp>
      <p:grpSp>
        <p:nvGrpSpPr>
          <p:cNvPr id="2" name="Group 3"/>
          <p:cNvGrpSpPr>
            <a:grpSpLocks/>
          </p:cNvGrpSpPr>
          <p:nvPr/>
        </p:nvGrpSpPr>
        <p:grpSpPr bwMode="auto">
          <a:xfrm>
            <a:off x="3733800" y="2565390"/>
            <a:ext cx="990600" cy="1219200"/>
            <a:chOff x="1344" y="1056"/>
            <a:chExt cx="624" cy="768"/>
          </a:xfrm>
        </p:grpSpPr>
        <p:sp>
          <p:nvSpPr>
            <p:cNvPr id="1660932"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60933"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60934"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60935"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60936" name="Line 8"/>
          <p:cNvSpPr>
            <a:spLocks noChangeShapeType="1"/>
          </p:cNvSpPr>
          <p:nvPr/>
        </p:nvSpPr>
        <p:spPr bwMode="auto">
          <a:xfrm>
            <a:off x="5791200" y="1955790"/>
            <a:ext cx="990600" cy="0"/>
          </a:xfrm>
          <a:prstGeom prst="line">
            <a:avLst/>
          </a:prstGeom>
          <a:noFill/>
          <a:ln w="12700">
            <a:solidFill>
              <a:schemeClr val="tx1"/>
            </a:solidFill>
            <a:round/>
            <a:headEnd/>
            <a:tailEnd/>
          </a:ln>
          <a:effectLst/>
        </p:spPr>
        <p:txBody>
          <a:bodyPr wrap="none" anchor="ctr"/>
          <a:lstStyle/>
          <a:p>
            <a:endParaRPr lang="en-US"/>
          </a:p>
        </p:txBody>
      </p:sp>
      <p:sp>
        <p:nvSpPr>
          <p:cNvPr id="1660937" name="Line 9"/>
          <p:cNvSpPr>
            <a:spLocks noChangeShapeType="1"/>
          </p:cNvSpPr>
          <p:nvPr/>
        </p:nvSpPr>
        <p:spPr bwMode="auto">
          <a:xfrm>
            <a:off x="5791200" y="1650990"/>
            <a:ext cx="990600" cy="0"/>
          </a:xfrm>
          <a:prstGeom prst="line">
            <a:avLst/>
          </a:prstGeom>
          <a:noFill/>
          <a:ln w="12700">
            <a:solidFill>
              <a:schemeClr val="tx1"/>
            </a:solidFill>
            <a:round/>
            <a:headEnd/>
            <a:tailEnd/>
          </a:ln>
          <a:effectLst/>
        </p:spPr>
        <p:txBody>
          <a:bodyPr wrap="none" anchor="ctr"/>
          <a:lstStyle/>
          <a:p>
            <a:endParaRPr lang="en-US"/>
          </a:p>
        </p:txBody>
      </p:sp>
      <p:sp>
        <p:nvSpPr>
          <p:cNvPr id="1660938" name="Line 10"/>
          <p:cNvSpPr>
            <a:spLocks noChangeShapeType="1"/>
          </p:cNvSpPr>
          <p:nvPr/>
        </p:nvSpPr>
        <p:spPr bwMode="auto">
          <a:xfrm>
            <a:off x="5791200" y="2260590"/>
            <a:ext cx="990600" cy="0"/>
          </a:xfrm>
          <a:prstGeom prst="line">
            <a:avLst/>
          </a:prstGeom>
          <a:noFill/>
          <a:ln w="12700">
            <a:solidFill>
              <a:schemeClr val="tx1"/>
            </a:solidFill>
            <a:round/>
            <a:headEnd/>
            <a:tailEnd/>
          </a:ln>
          <a:effectLst/>
        </p:spPr>
        <p:txBody>
          <a:bodyPr wrap="none" anchor="ctr"/>
          <a:lstStyle/>
          <a:p>
            <a:endParaRPr lang="en-US"/>
          </a:p>
        </p:txBody>
      </p:sp>
      <p:sp>
        <p:nvSpPr>
          <p:cNvPr id="1660939" name="Line 11"/>
          <p:cNvSpPr>
            <a:spLocks noChangeShapeType="1"/>
          </p:cNvSpPr>
          <p:nvPr/>
        </p:nvSpPr>
        <p:spPr bwMode="auto">
          <a:xfrm>
            <a:off x="5791200" y="1346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0" name="Line 12"/>
          <p:cNvSpPr>
            <a:spLocks noChangeShapeType="1"/>
          </p:cNvSpPr>
          <p:nvPr/>
        </p:nvSpPr>
        <p:spPr bwMode="auto">
          <a:xfrm>
            <a:off x="579120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660941" name="Line 13"/>
          <p:cNvSpPr>
            <a:spLocks noChangeShapeType="1"/>
          </p:cNvSpPr>
          <p:nvPr/>
        </p:nvSpPr>
        <p:spPr bwMode="auto">
          <a:xfrm>
            <a:off x="678180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660942" name="Line 14"/>
          <p:cNvSpPr>
            <a:spLocks noChangeShapeType="1"/>
          </p:cNvSpPr>
          <p:nvPr/>
        </p:nvSpPr>
        <p:spPr bwMode="auto">
          <a:xfrm flipH="1" flipV="1">
            <a:off x="5791200" y="5613390"/>
            <a:ext cx="990600" cy="0"/>
          </a:xfrm>
          <a:prstGeom prst="line">
            <a:avLst/>
          </a:prstGeom>
          <a:noFill/>
          <a:ln w="12700">
            <a:solidFill>
              <a:schemeClr val="tx1"/>
            </a:solidFill>
            <a:round/>
            <a:headEnd/>
            <a:tailEnd/>
          </a:ln>
          <a:effectLst/>
        </p:spPr>
        <p:txBody>
          <a:bodyPr wrap="none" anchor="ctr"/>
          <a:lstStyle/>
          <a:p>
            <a:endParaRPr lang="en-US"/>
          </a:p>
        </p:txBody>
      </p:sp>
      <p:sp>
        <p:nvSpPr>
          <p:cNvPr id="1660943" name="Line 15"/>
          <p:cNvSpPr>
            <a:spLocks noChangeShapeType="1"/>
          </p:cNvSpPr>
          <p:nvPr/>
        </p:nvSpPr>
        <p:spPr bwMode="auto">
          <a:xfrm flipH="1" flipV="1">
            <a:off x="5791200" y="5918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4" name="Line 16"/>
          <p:cNvSpPr>
            <a:spLocks noChangeShapeType="1"/>
          </p:cNvSpPr>
          <p:nvPr/>
        </p:nvSpPr>
        <p:spPr bwMode="auto">
          <a:xfrm flipH="1" flipV="1">
            <a:off x="5791200" y="5308590"/>
            <a:ext cx="990600" cy="0"/>
          </a:xfrm>
          <a:prstGeom prst="line">
            <a:avLst/>
          </a:prstGeom>
          <a:noFill/>
          <a:ln w="12700">
            <a:solidFill>
              <a:schemeClr val="tx1"/>
            </a:solidFill>
            <a:round/>
            <a:headEnd/>
            <a:tailEnd/>
          </a:ln>
          <a:effectLst/>
        </p:spPr>
        <p:txBody>
          <a:bodyPr wrap="none" anchor="ctr"/>
          <a:lstStyle/>
          <a:p>
            <a:endParaRPr lang="en-US"/>
          </a:p>
        </p:txBody>
      </p:sp>
      <p:sp>
        <p:nvSpPr>
          <p:cNvPr id="1660946" name="Line 18"/>
          <p:cNvSpPr>
            <a:spLocks noChangeShapeType="1"/>
          </p:cNvSpPr>
          <p:nvPr/>
        </p:nvSpPr>
        <p:spPr bwMode="auto">
          <a:xfrm flipH="1" flipV="1">
            <a:off x="6781800" y="5003790"/>
            <a:ext cx="0" cy="1219200"/>
          </a:xfrm>
          <a:prstGeom prst="line">
            <a:avLst/>
          </a:prstGeom>
          <a:noFill/>
          <a:ln w="12700">
            <a:solidFill>
              <a:schemeClr val="tx1"/>
            </a:solidFill>
            <a:round/>
            <a:headEnd/>
            <a:tailEnd/>
          </a:ln>
          <a:effectLst/>
        </p:spPr>
        <p:txBody>
          <a:bodyPr wrap="none" anchor="ctr"/>
          <a:lstStyle/>
          <a:p>
            <a:endParaRPr lang="en-US"/>
          </a:p>
        </p:txBody>
      </p:sp>
      <p:sp>
        <p:nvSpPr>
          <p:cNvPr id="1660951" name="Text Box 23"/>
          <p:cNvSpPr txBox="1">
            <a:spLocks noChangeArrowheads="1"/>
          </p:cNvSpPr>
          <p:nvPr/>
        </p:nvSpPr>
        <p:spPr bwMode="auto">
          <a:xfrm>
            <a:off x="1879603" y="1769521"/>
            <a:ext cx="755335" cy="369332"/>
          </a:xfrm>
          <a:prstGeom prst="rect">
            <a:avLst/>
          </a:prstGeom>
          <a:noFill/>
          <a:ln w="12700">
            <a:noFill/>
            <a:miter lim="800000"/>
            <a:headEnd/>
            <a:tailEnd/>
          </a:ln>
          <a:effectLst/>
        </p:spPr>
        <p:txBody>
          <a:bodyPr wrap="none">
            <a:spAutoFit/>
          </a:bodyPr>
          <a:lstStyle/>
          <a:p>
            <a:r>
              <a:rPr lang="en-US" b="1" dirty="0"/>
              <a:t>Cache</a:t>
            </a:r>
          </a:p>
        </p:txBody>
      </p:sp>
      <p:sp>
        <p:nvSpPr>
          <p:cNvPr id="1660953" name="Text Box 25"/>
          <p:cNvSpPr txBox="1">
            <a:spLocks noChangeArrowheads="1"/>
          </p:cNvSpPr>
          <p:nvPr/>
        </p:nvSpPr>
        <p:spPr bwMode="auto">
          <a:xfrm>
            <a:off x="5514467" y="102841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660954" name="Text Box 26"/>
          <p:cNvSpPr txBox="1">
            <a:spLocks noChangeArrowheads="1"/>
          </p:cNvSpPr>
          <p:nvPr/>
        </p:nvSpPr>
        <p:spPr bwMode="auto">
          <a:xfrm>
            <a:off x="7608457" y="381000"/>
            <a:ext cx="4495800" cy="707886"/>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001110, is it in the cache?</a:t>
            </a:r>
          </a:p>
        </p:txBody>
      </p:sp>
      <p:sp>
        <p:nvSpPr>
          <p:cNvPr id="1660955" name="Line 27"/>
          <p:cNvSpPr>
            <a:spLocks noChangeShapeType="1"/>
          </p:cNvSpPr>
          <p:nvPr/>
        </p:nvSpPr>
        <p:spPr bwMode="auto">
          <a:xfrm>
            <a:off x="5791200" y="2565390"/>
            <a:ext cx="990600" cy="0"/>
          </a:xfrm>
          <a:prstGeom prst="line">
            <a:avLst/>
          </a:prstGeom>
          <a:noFill/>
          <a:ln w="12700">
            <a:solidFill>
              <a:schemeClr val="tx1"/>
            </a:solidFill>
            <a:round/>
            <a:headEnd/>
            <a:tailEnd/>
          </a:ln>
          <a:effectLst/>
        </p:spPr>
        <p:txBody>
          <a:bodyPr wrap="none" anchor="ctr"/>
          <a:lstStyle/>
          <a:p>
            <a:endParaRPr lang="en-US"/>
          </a:p>
        </p:txBody>
      </p:sp>
      <p:sp>
        <p:nvSpPr>
          <p:cNvPr id="1660956" name="Line 28"/>
          <p:cNvSpPr>
            <a:spLocks noChangeShapeType="1"/>
          </p:cNvSpPr>
          <p:nvPr/>
        </p:nvSpPr>
        <p:spPr bwMode="auto">
          <a:xfrm>
            <a:off x="5791200" y="2870190"/>
            <a:ext cx="990600" cy="0"/>
          </a:xfrm>
          <a:prstGeom prst="line">
            <a:avLst/>
          </a:prstGeom>
          <a:noFill/>
          <a:ln w="12700">
            <a:solidFill>
              <a:schemeClr val="tx1"/>
            </a:solidFill>
            <a:round/>
            <a:headEnd/>
            <a:tailEnd/>
          </a:ln>
          <a:effectLst/>
        </p:spPr>
        <p:txBody>
          <a:bodyPr wrap="none" anchor="ctr"/>
          <a:lstStyle/>
          <a:p>
            <a:endParaRPr lang="en-US"/>
          </a:p>
        </p:txBody>
      </p:sp>
      <p:sp>
        <p:nvSpPr>
          <p:cNvPr id="1660957" name="Line 29"/>
          <p:cNvSpPr>
            <a:spLocks noChangeShapeType="1"/>
          </p:cNvSpPr>
          <p:nvPr/>
        </p:nvSpPr>
        <p:spPr bwMode="auto">
          <a:xfrm>
            <a:off x="5791200" y="3174990"/>
            <a:ext cx="990600" cy="0"/>
          </a:xfrm>
          <a:prstGeom prst="line">
            <a:avLst/>
          </a:prstGeom>
          <a:noFill/>
          <a:ln w="12700">
            <a:solidFill>
              <a:schemeClr val="tx1"/>
            </a:solidFill>
            <a:round/>
            <a:headEnd/>
            <a:tailEnd/>
          </a:ln>
          <a:effectLst/>
        </p:spPr>
        <p:txBody>
          <a:bodyPr wrap="none" anchor="ctr"/>
          <a:lstStyle/>
          <a:p>
            <a:endParaRPr lang="en-US"/>
          </a:p>
        </p:txBody>
      </p:sp>
      <p:sp>
        <p:nvSpPr>
          <p:cNvPr id="1660958" name="Line 30"/>
          <p:cNvSpPr>
            <a:spLocks noChangeShapeType="1"/>
          </p:cNvSpPr>
          <p:nvPr/>
        </p:nvSpPr>
        <p:spPr bwMode="auto">
          <a:xfrm>
            <a:off x="5791200" y="3479790"/>
            <a:ext cx="990600" cy="0"/>
          </a:xfrm>
          <a:prstGeom prst="line">
            <a:avLst/>
          </a:prstGeom>
          <a:noFill/>
          <a:ln w="12700">
            <a:solidFill>
              <a:schemeClr val="tx1"/>
            </a:solidFill>
            <a:round/>
            <a:headEnd/>
            <a:tailEnd/>
          </a:ln>
          <a:effectLst/>
        </p:spPr>
        <p:txBody>
          <a:bodyPr wrap="none" anchor="ctr"/>
          <a:lstStyle/>
          <a:p>
            <a:endParaRPr lang="en-US"/>
          </a:p>
        </p:txBody>
      </p:sp>
      <p:sp>
        <p:nvSpPr>
          <p:cNvPr id="1660959" name="Line 31"/>
          <p:cNvSpPr>
            <a:spLocks noChangeShapeType="1"/>
          </p:cNvSpPr>
          <p:nvPr/>
        </p:nvSpPr>
        <p:spPr bwMode="auto">
          <a:xfrm>
            <a:off x="5791200" y="3784590"/>
            <a:ext cx="990600" cy="0"/>
          </a:xfrm>
          <a:prstGeom prst="line">
            <a:avLst/>
          </a:prstGeom>
          <a:noFill/>
          <a:ln w="12700">
            <a:solidFill>
              <a:schemeClr val="tx1"/>
            </a:solidFill>
            <a:round/>
            <a:headEnd/>
            <a:tailEnd/>
          </a:ln>
          <a:effectLst/>
        </p:spPr>
        <p:txBody>
          <a:bodyPr wrap="none" anchor="ctr"/>
          <a:lstStyle/>
          <a:p>
            <a:endParaRPr lang="en-US"/>
          </a:p>
        </p:txBody>
      </p:sp>
      <p:sp>
        <p:nvSpPr>
          <p:cNvPr id="1660960" name="Line 32"/>
          <p:cNvSpPr>
            <a:spLocks noChangeShapeType="1"/>
          </p:cNvSpPr>
          <p:nvPr/>
        </p:nvSpPr>
        <p:spPr bwMode="auto">
          <a:xfrm>
            <a:off x="5791200" y="4089390"/>
            <a:ext cx="990600" cy="0"/>
          </a:xfrm>
          <a:prstGeom prst="line">
            <a:avLst/>
          </a:prstGeom>
          <a:noFill/>
          <a:ln w="12700">
            <a:solidFill>
              <a:schemeClr val="tx1"/>
            </a:solidFill>
            <a:round/>
            <a:headEnd/>
            <a:tailEnd/>
          </a:ln>
          <a:effectLst/>
        </p:spPr>
        <p:txBody>
          <a:bodyPr wrap="none" anchor="ctr"/>
          <a:lstStyle/>
          <a:p>
            <a:endParaRPr lang="en-US"/>
          </a:p>
        </p:txBody>
      </p:sp>
      <p:sp>
        <p:nvSpPr>
          <p:cNvPr id="1660961" name="Line 33"/>
          <p:cNvSpPr>
            <a:spLocks noChangeShapeType="1"/>
          </p:cNvSpPr>
          <p:nvPr/>
        </p:nvSpPr>
        <p:spPr bwMode="auto">
          <a:xfrm>
            <a:off x="5791200" y="5003790"/>
            <a:ext cx="990600" cy="0"/>
          </a:xfrm>
          <a:prstGeom prst="line">
            <a:avLst/>
          </a:prstGeom>
          <a:noFill/>
          <a:ln w="12700">
            <a:solidFill>
              <a:schemeClr val="tx1"/>
            </a:solidFill>
            <a:round/>
            <a:headEnd/>
            <a:tailEnd/>
          </a:ln>
          <a:effectLst/>
        </p:spPr>
        <p:txBody>
          <a:bodyPr wrap="none" anchor="ctr"/>
          <a:lstStyle/>
          <a:p>
            <a:endParaRPr lang="en-US"/>
          </a:p>
        </p:txBody>
      </p:sp>
      <p:sp>
        <p:nvSpPr>
          <p:cNvPr id="1660962" name="Line 34"/>
          <p:cNvSpPr>
            <a:spLocks noChangeShapeType="1"/>
          </p:cNvSpPr>
          <p:nvPr/>
        </p:nvSpPr>
        <p:spPr bwMode="auto">
          <a:xfrm>
            <a:off x="5791200" y="4394190"/>
            <a:ext cx="990600" cy="0"/>
          </a:xfrm>
          <a:prstGeom prst="line">
            <a:avLst/>
          </a:prstGeom>
          <a:noFill/>
          <a:ln w="12700">
            <a:solidFill>
              <a:schemeClr val="tx1"/>
            </a:solidFill>
            <a:round/>
            <a:headEnd/>
            <a:tailEnd/>
          </a:ln>
          <a:effectLst/>
        </p:spPr>
        <p:txBody>
          <a:bodyPr wrap="none" anchor="ctr"/>
          <a:lstStyle/>
          <a:p>
            <a:endParaRPr lang="en-US"/>
          </a:p>
        </p:txBody>
      </p:sp>
      <p:sp>
        <p:nvSpPr>
          <p:cNvPr id="1660963" name="Line 35"/>
          <p:cNvSpPr>
            <a:spLocks noChangeShapeType="1"/>
          </p:cNvSpPr>
          <p:nvPr/>
        </p:nvSpPr>
        <p:spPr bwMode="auto">
          <a:xfrm>
            <a:off x="5791200" y="4698990"/>
            <a:ext cx="990600" cy="0"/>
          </a:xfrm>
          <a:prstGeom prst="line">
            <a:avLst/>
          </a:prstGeom>
          <a:noFill/>
          <a:ln w="12700">
            <a:solidFill>
              <a:schemeClr val="tx1"/>
            </a:solidFill>
            <a:round/>
            <a:headEnd/>
            <a:tailEnd/>
          </a:ln>
          <a:effectLst/>
        </p:spPr>
        <p:txBody>
          <a:bodyPr wrap="none" anchor="ctr"/>
          <a:lstStyle/>
          <a:p>
            <a:endParaRPr lang="en-US"/>
          </a:p>
        </p:txBody>
      </p:sp>
      <p:grpSp>
        <p:nvGrpSpPr>
          <p:cNvPr id="3" name="Group 36"/>
          <p:cNvGrpSpPr>
            <a:grpSpLocks/>
          </p:cNvGrpSpPr>
          <p:nvPr/>
        </p:nvGrpSpPr>
        <p:grpSpPr bwMode="auto">
          <a:xfrm>
            <a:off x="3124200" y="2565390"/>
            <a:ext cx="609600" cy="1219200"/>
            <a:chOff x="1344" y="1056"/>
            <a:chExt cx="624" cy="768"/>
          </a:xfrm>
        </p:grpSpPr>
        <p:sp>
          <p:nvSpPr>
            <p:cNvPr id="1660965"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sz="2000"/>
            </a:p>
          </p:txBody>
        </p:sp>
        <p:sp>
          <p:nvSpPr>
            <p:cNvPr id="1660966"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sz="2000"/>
            </a:p>
          </p:txBody>
        </p:sp>
        <p:sp>
          <p:nvSpPr>
            <p:cNvPr id="1660967"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sz="2000"/>
            </a:p>
          </p:txBody>
        </p:sp>
        <p:sp>
          <p:nvSpPr>
            <p:cNvPr id="1660968"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sz="2000"/>
            </a:p>
          </p:txBody>
        </p:sp>
      </p:grpSp>
      <p:sp>
        <p:nvSpPr>
          <p:cNvPr id="1660971" name="Rectangle 43" descr="5%"/>
          <p:cNvSpPr>
            <a:spLocks noChangeArrowheads="1"/>
          </p:cNvSpPr>
          <p:nvPr/>
        </p:nvSpPr>
        <p:spPr bwMode="auto">
          <a:xfrm>
            <a:off x="5791200" y="13461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2" name="Rectangle 44" descr="5%"/>
          <p:cNvSpPr>
            <a:spLocks noChangeArrowheads="1"/>
          </p:cNvSpPr>
          <p:nvPr/>
        </p:nvSpPr>
        <p:spPr bwMode="auto">
          <a:xfrm>
            <a:off x="3733800" y="25653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3" name="Rectangle 45" descr="5%"/>
          <p:cNvSpPr>
            <a:spLocks noChangeArrowheads="1"/>
          </p:cNvSpPr>
          <p:nvPr/>
        </p:nvSpPr>
        <p:spPr bwMode="auto">
          <a:xfrm>
            <a:off x="5791200" y="25653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4" name="Rectangle 46" descr="5%"/>
          <p:cNvSpPr>
            <a:spLocks noChangeArrowheads="1"/>
          </p:cNvSpPr>
          <p:nvPr/>
        </p:nvSpPr>
        <p:spPr bwMode="auto">
          <a:xfrm>
            <a:off x="5791200" y="37845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5" name="Rectangle 47" descr="5%"/>
          <p:cNvSpPr>
            <a:spLocks noChangeArrowheads="1"/>
          </p:cNvSpPr>
          <p:nvPr/>
        </p:nvSpPr>
        <p:spPr bwMode="auto">
          <a:xfrm>
            <a:off x="5791200" y="50037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6" name="Rectangle 48" descr="5%"/>
          <p:cNvSpPr>
            <a:spLocks noChangeArrowheads="1"/>
          </p:cNvSpPr>
          <p:nvPr/>
        </p:nvSpPr>
        <p:spPr bwMode="auto">
          <a:xfrm>
            <a:off x="5791200" y="59181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77" name="Rectangle 49" descr="5%"/>
          <p:cNvSpPr>
            <a:spLocks noChangeArrowheads="1"/>
          </p:cNvSpPr>
          <p:nvPr/>
        </p:nvSpPr>
        <p:spPr bwMode="auto">
          <a:xfrm>
            <a:off x="5791200" y="46989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78" name="Rectangle 50" descr="5%"/>
          <p:cNvSpPr>
            <a:spLocks noChangeArrowheads="1"/>
          </p:cNvSpPr>
          <p:nvPr/>
        </p:nvSpPr>
        <p:spPr bwMode="auto">
          <a:xfrm>
            <a:off x="5791200" y="34797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79" name="Rectangle 51" descr="5%"/>
          <p:cNvSpPr>
            <a:spLocks noChangeArrowheads="1"/>
          </p:cNvSpPr>
          <p:nvPr/>
        </p:nvSpPr>
        <p:spPr bwMode="auto">
          <a:xfrm>
            <a:off x="5791200" y="22605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80" name="Rectangle 52" descr="5%"/>
          <p:cNvSpPr>
            <a:spLocks noChangeArrowheads="1"/>
          </p:cNvSpPr>
          <p:nvPr/>
        </p:nvSpPr>
        <p:spPr bwMode="auto">
          <a:xfrm>
            <a:off x="3733800" y="34797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81" name="Rectangle 53" descr="5%"/>
          <p:cNvSpPr>
            <a:spLocks noChangeArrowheads="1"/>
          </p:cNvSpPr>
          <p:nvPr/>
        </p:nvSpPr>
        <p:spPr bwMode="auto">
          <a:xfrm>
            <a:off x="5791200" y="16509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2" name="Rectangle 54" descr="5%"/>
          <p:cNvSpPr>
            <a:spLocks noChangeArrowheads="1"/>
          </p:cNvSpPr>
          <p:nvPr/>
        </p:nvSpPr>
        <p:spPr bwMode="auto">
          <a:xfrm>
            <a:off x="3733800" y="28701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3" name="Rectangle 55" descr="5%"/>
          <p:cNvSpPr>
            <a:spLocks noChangeArrowheads="1"/>
          </p:cNvSpPr>
          <p:nvPr/>
        </p:nvSpPr>
        <p:spPr bwMode="auto">
          <a:xfrm>
            <a:off x="5791200" y="28701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4" name="Rectangle 56" descr="5%"/>
          <p:cNvSpPr>
            <a:spLocks noChangeArrowheads="1"/>
          </p:cNvSpPr>
          <p:nvPr/>
        </p:nvSpPr>
        <p:spPr bwMode="auto">
          <a:xfrm>
            <a:off x="5791200" y="40893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5" name="Rectangle 57" descr="5%"/>
          <p:cNvSpPr>
            <a:spLocks noChangeArrowheads="1"/>
          </p:cNvSpPr>
          <p:nvPr/>
        </p:nvSpPr>
        <p:spPr bwMode="auto">
          <a:xfrm>
            <a:off x="5791200" y="53085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6" name="Rectangle 58" descr="5%"/>
          <p:cNvSpPr>
            <a:spLocks noChangeArrowheads="1"/>
          </p:cNvSpPr>
          <p:nvPr/>
        </p:nvSpPr>
        <p:spPr bwMode="auto">
          <a:xfrm>
            <a:off x="5791200" y="56133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solidFill>
                <a:schemeClr val="dk1"/>
              </a:solidFill>
            </a:endParaRPr>
          </a:p>
        </p:txBody>
      </p:sp>
      <p:sp>
        <p:nvSpPr>
          <p:cNvPr id="1660987" name="Rectangle 59" descr="5%"/>
          <p:cNvSpPr>
            <a:spLocks noChangeArrowheads="1"/>
          </p:cNvSpPr>
          <p:nvPr/>
        </p:nvSpPr>
        <p:spPr bwMode="auto">
          <a:xfrm>
            <a:off x="5791200" y="43941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88" name="Rectangle 60" descr="5%"/>
          <p:cNvSpPr>
            <a:spLocks noChangeArrowheads="1"/>
          </p:cNvSpPr>
          <p:nvPr/>
        </p:nvSpPr>
        <p:spPr bwMode="auto">
          <a:xfrm>
            <a:off x="5791200" y="31749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89" name="Rectangle 61" descr="5%"/>
          <p:cNvSpPr>
            <a:spLocks noChangeArrowheads="1"/>
          </p:cNvSpPr>
          <p:nvPr/>
        </p:nvSpPr>
        <p:spPr bwMode="auto">
          <a:xfrm>
            <a:off x="5791200" y="19557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90" name="Rectangle 62" descr="5%"/>
          <p:cNvSpPr>
            <a:spLocks noChangeArrowheads="1"/>
          </p:cNvSpPr>
          <p:nvPr/>
        </p:nvSpPr>
        <p:spPr bwMode="auto">
          <a:xfrm>
            <a:off x="3733800" y="31749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grpSp>
        <p:nvGrpSpPr>
          <p:cNvPr id="4" name="Group 64"/>
          <p:cNvGrpSpPr>
            <a:grpSpLocks/>
          </p:cNvGrpSpPr>
          <p:nvPr/>
        </p:nvGrpSpPr>
        <p:grpSpPr bwMode="auto">
          <a:xfrm>
            <a:off x="2743200" y="2565390"/>
            <a:ext cx="381000" cy="1219200"/>
            <a:chOff x="1344" y="1056"/>
            <a:chExt cx="624" cy="768"/>
          </a:xfrm>
        </p:grpSpPr>
        <p:sp>
          <p:nvSpPr>
            <p:cNvPr id="1660993"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sz="2000"/>
            </a:p>
          </p:txBody>
        </p:sp>
        <p:sp>
          <p:nvSpPr>
            <p:cNvPr id="1660994"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sz="2000"/>
            </a:p>
          </p:txBody>
        </p:sp>
        <p:sp>
          <p:nvSpPr>
            <p:cNvPr id="1660995"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sz="2000"/>
            </a:p>
          </p:txBody>
        </p:sp>
        <p:sp>
          <p:nvSpPr>
            <p:cNvPr id="1660996"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sz="2000"/>
            </a:p>
          </p:txBody>
        </p:sp>
      </p:grpSp>
      <p:sp>
        <p:nvSpPr>
          <p:cNvPr id="1661019" name="Text Box 91"/>
          <p:cNvSpPr txBox="1">
            <a:spLocks noChangeArrowheads="1"/>
          </p:cNvSpPr>
          <p:nvPr/>
        </p:nvSpPr>
        <p:spPr bwMode="auto">
          <a:xfrm>
            <a:off x="6705600" y="134619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a:t>
            </a:r>
            <a:r>
              <a:rPr lang="en-US" dirty="0"/>
              <a:t>00xx</a:t>
            </a:r>
          </a:p>
          <a:p>
            <a:pPr>
              <a:lnSpc>
                <a:spcPct val="110000"/>
              </a:lnSpc>
            </a:pPr>
            <a:r>
              <a:rPr lang="en-US" dirty="0">
                <a:solidFill>
                  <a:srgbClr val="FF0000"/>
                </a:solidFill>
              </a:rPr>
              <a:t>00</a:t>
            </a:r>
            <a:r>
              <a:rPr lang="en-US" dirty="0"/>
              <a:t>01xx</a:t>
            </a:r>
          </a:p>
          <a:p>
            <a:pPr>
              <a:lnSpc>
                <a:spcPct val="110000"/>
              </a:lnSpc>
            </a:pPr>
            <a:r>
              <a:rPr lang="en-US" dirty="0">
                <a:solidFill>
                  <a:srgbClr val="FF0000"/>
                </a:solidFill>
              </a:rPr>
              <a:t>00</a:t>
            </a:r>
            <a:r>
              <a:rPr lang="en-US" dirty="0"/>
              <a:t>10xx</a:t>
            </a:r>
          </a:p>
          <a:p>
            <a:pPr>
              <a:lnSpc>
                <a:spcPct val="110000"/>
              </a:lnSpc>
            </a:pPr>
            <a:r>
              <a:rPr lang="en-US" dirty="0">
                <a:solidFill>
                  <a:srgbClr val="FF0000"/>
                </a:solidFill>
              </a:rPr>
              <a:t>00</a:t>
            </a:r>
            <a:r>
              <a:rPr lang="en-US" dirty="0"/>
              <a:t>11xx</a:t>
            </a:r>
          </a:p>
          <a:p>
            <a:pPr>
              <a:lnSpc>
                <a:spcPct val="110000"/>
              </a:lnSpc>
            </a:pPr>
            <a:r>
              <a:rPr lang="en-US" dirty="0">
                <a:solidFill>
                  <a:srgbClr val="FF0000"/>
                </a:solidFill>
              </a:rPr>
              <a:t>01</a:t>
            </a:r>
            <a:r>
              <a:rPr lang="en-US" dirty="0"/>
              <a:t>00xx</a:t>
            </a:r>
          </a:p>
          <a:p>
            <a:pPr>
              <a:lnSpc>
                <a:spcPct val="110000"/>
              </a:lnSpc>
            </a:pPr>
            <a:r>
              <a:rPr lang="en-US" dirty="0">
                <a:solidFill>
                  <a:srgbClr val="FF0000"/>
                </a:solidFill>
              </a:rPr>
              <a:t>01</a:t>
            </a:r>
            <a:r>
              <a:rPr lang="en-US" dirty="0"/>
              <a:t>01xx</a:t>
            </a:r>
          </a:p>
          <a:p>
            <a:pPr>
              <a:lnSpc>
                <a:spcPct val="110000"/>
              </a:lnSpc>
            </a:pPr>
            <a:r>
              <a:rPr lang="en-US" dirty="0">
                <a:solidFill>
                  <a:srgbClr val="FF0000"/>
                </a:solidFill>
              </a:rPr>
              <a:t>01</a:t>
            </a:r>
            <a:r>
              <a:rPr lang="en-US" dirty="0"/>
              <a:t>10xx</a:t>
            </a:r>
          </a:p>
          <a:p>
            <a:pPr>
              <a:lnSpc>
                <a:spcPct val="110000"/>
              </a:lnSpc>
            </a:pPr>
            <a:r>
              <a:rPr lang="en-US" dirty="0">
                <a:solidFill>
                  <a:srgbClr val="FF0000"/>
                </a:solidFill>
              </a:rPr>
              <a:t>01</a:t>
            </a:r>
            <a:r>
              <a:rPr lang="en-US" dirty="0"/>
              <a:t>11xx</a:t>
            </a:r>
          </a:p>
          <a:p>
            <a:pPr>
              <a:lnSpc>
                <a:spcPct val="110000"/>
              </a:lnSpc>
            </a:pPr>
            <a:r>
              <a:rPr lang="en-US" dirty="0">
                <a:solidFill>
                  <a:srgbClr val="FF0000"/>
                </a:solidFill>
              </a:rPr>
              <a:t>10</a:t>
            </a:r>
            <a:r>
              <a:rPr lang="en-US" dirty="0"/>
              <a:t>00xx</a:t>
            </a:r>
          </a:p>
          <a:p>
            <a:pPr>
              <a:lnSpc>
                <a:spcPct val="110000"/>
              </a:lnSpc>
            </a:pPr>
            <a:r>
              <a:rPr lang="en-US" dirty="0">
                <a:solidFill>
                  <a:srgbClr val="FF0000"/>
                </a:solidFill>
              </a:rPr>
              <a:t>10</a:t>
            </a:r>
            <a:r>
              <a:rPr lang="en-US" dirty="0"/>
              <a:t>01xx</a:t>
            </a:r>
          </a:p>
          <a:p>
            <a:pPr>
              <a:lnSpc>
                <a:spcPct val="110000"/>
              </a:lnSpc>
            </a:pPr>
            <a:r>
              <a:rPr lang="en-US" dirty="0">
                <a:solidFill>
                  <a:srgbClr val="FF0000"/>
                </a:solidFill>
              </a:rPr>
              <a:t>10</a:t>
            </a:r>
            <a:r>
              <a:rPr lang="en-US" dirty="0"/>
              <a:t>10xx</a:t>
            </a:r>
          </a:p>
          <a:p>
            <a:pPr>
              <a:lnSpc>
                <a:spcPct val="110000"/>
              </a:lnSpc>
            </a:pPr>
            <a:r>
              <a:rPr lang="en-US" dirty="0">
                <a:solidFill>
                  <a:srgbClr val="FF0000"/>
                </a:solidFill>
              </a:rPr>
              <a:t>10</a:t>
            </a:r>
            <a:r>
              <a:rPr lang="en-US" dirty="0"/>
              <a:t>11xx</a:t>
            </a:r>
          </a:p>
          <a:p>
            <a:pPr>
              <a:lnSpc>
                <a:spcPct val="110000"/>
              </a:lnSpc>
            </a:pPr>
            <a:r>
              <a:rPr lang="en-US" dirty="0">
                <a:solidFill>
                  <a:srgbClr val="FF0000"/>
                </a:solidFill>
              </a:rPr>
              <a:t>11</a:t>
            </a:r>
            <a:r>
              <a:rPr lang="en-US" dirty="0"/>
              <a:t>00xx</a:t>
            </a:r>
          </a:p>
          <a:p>
            <a:pPr>
              <a:lnSpc>
                <a:spcPct val="110000"/>
              </a:lnSpc>
            </a:pPr>
            <a:r>
              <a:rPr lang="en-US" dirty="0">
                <a:solidFill>
                  <a:srgbClr val="FF0000"/>
                </a:solidFill>
              </a:rPr>
              <a:t>11</a:t>
            </a:r>
            <a:r>
              <a:rPr lang="en-US" dirty="0"/>
              <a:t>01xx</a:t>
            </a:r>
          </a:p>
          <a:p>
            <a:pPr>
              <a:lnSpc>
                <a:spcPct val="110000"/>
              </a:lnSpc>
            </a:pPr>
            <a:r>
              <a:rPr lang="en-US" dirty="0">
                <a:solidFill>
                  <a:srgbClr val="FF0000"/>
                </a:solidFill>
              </a:rPr>
              <a:t>11</a:t>
            </a:r>
            <a:r>
              <a:rPr lang="en-US" dirty="0"/>
              <a:t>10xx</a:t>
            </a:r>
          </a:p>
          <a:p>
            <a:pPr>
              <a:lnSpc>
                <a:spcPct val="110000"/>
              </a:lnSpc>
            </a:pPr>
            <a:r>
              <a:rPr lang="en-US" dirty="0">
                <a:solidFill>
                  <a:srgbClr val="FF0000"/>
                </a:solidFill>
              </a:rPr>
              <a:t>11</a:t>
            </a:r>
            <a:r>
              <a:rPr lang="en-US" dirty="0"/>
              <a:t>11xx</a:t>
            </a:r>
          </a:p>
        </p:txBody>
      </p:sp>
      <p:sp>
        <p:nvSpPr>
          <p:cNvPr id="115" name="TextBox 114"/>
          <p:cNvSpPr txBox="1"/>
          <p:nvPr/>
        </p:nvSpPr>
        <p:spPr>
          <a:xfrm>
            <a:off x="2770053" y="2525703"/>
            <a:ext cx="301686" cy="369332"/>
          </a:xfrm>
          <a:prstGeom prst="rect">
            <a:avLst/>
          </a:prstGeom>
          <a:noFill/>
        </p:spPr>
        <p:txBody>
          <a:bodyPr wrap="none" rtlCol="0" anchor="ctr">
            <a:spAutoFit/>
          </a:bodyPr>
          <a:lstStyle/>
          <a:p>
            <a:r>
              <a:rPr lang="en-US" dirty="0"/>
              <a:t>0</a:t>
            </a:r>
          </a:p>
        </p:txBody>
      </p:sp>
      <p:sp>
        <p:nvSpPr>
          <p:cNvPr id="116" name="TextBox 115"/>
          <p:cNvSpPr txBox="1"/>
          <p:nvPr/>
        </p:nvSpPr>
        <p:spPr>
          <a:xfrm>
            <a:off x="2770053" y="2831738"/>
            <a:ext cx="301686" cy="369332"/>
          </a:xfrm>
          <a:prstGeom prst="rect">
            <a:avLst/>
          </a:prstGeom>
          <a:noFill/>
        </p:spPr>
        <p:txBody>
          <a:bodyPr wrap="none" rtlCol="0" anchor="ctr">
            <a:spAutoFit/>
          </a:bodyPr>
          <a:lstStyle/>
          <a:p>
            <a:r>
              <a:rPr lang="en-US" dirty="0"/>
              <a:t>1</a:t>
            </a:r>
          </a:p>
        </p:txBody>
      </p:sp>
      <p:sp>
        <p:nvSpPr>
          <p:cNvPr id="117" name="TextBox 116"/>
          <p:cNvSpPr txBox="1"/>
          <p:nvPr/>
        </p:nvSpPr>
        <p:spPr>
          <a:xfrm>
            <a:off x="2770053" y="3145265"/>
            <a:ext cx="301686" cy="369332"/>
          </a:xfrm>
          <a:prstGeom prst="rect">
            <a:avLst/>
          </a:prstGeom>
          <a:noFill/>
        </p:spPr>
        <p:txBody>
          <a:bodyPr wrap="none" rtlCol="0">
            <a:spAutoFit/>
          </a:bodyPr>
          <a:lstStyle/>
          <a:p>
            <a:r>
              <a:rPr lang="en-US" dirty="0"/>
              <a:t>1</a:t>
            </a:r>
          </a:p>
        </p:txBody>
      </p:sp>
      <p:sp>
        <p:nvSpPr>
          <p:cNvPr id="118" name="TextBox 117"/>
          <p:cNvSpPr txBox="1"/>
          <p:nvPr/>
        </p:nvSpPr>
        <p:spPr>
          <a:xfrm>
            <a:off x="2770053" y="3433188"/>
            <a:ext cx="301686" cy="369332"/>
          </a:xfrm>
          <a:prstGeom prst="rect">
            <a:avLst/>
          </a:prstGeom>
          <a:noFill/>
        </p:spPr>
        <p:txBody>
          <a:bodyPr wrap="none" rtlCol="0">
            <a:spAutoFit/>
          </a:bodyPr>
          <a:lstStyle/>
          <a:p>
            <a:r>
              <a:rPr lang="en-US" dirty="0"/>
              <a:t>1</a:t>
            </a:r>
          </a:p>
        </p:txBody>
      </p:sp>
      <p:sp>
        <p:nvSpPr>
          <p:cNvPr id="119" name="TextBox 118"/>
          <p:cNvSpPr txBox="1"/>
          <p:nvPr/>
        </p:nvSpPr>
        <p:spPr>
          <a:xfrm>
            <a:off x="3238166" y="2525703"/>
            <a:ext cx="418704" cy="369332"/>
          </a:xfrm>
          <a:prstGeom prst="rect">
            <a:avLst/>
          </a:prstGeom>
          <a:noFill/>
        </p:spPr>
        <p:txBody>
          <a:bodyPr wrap="none" rtlCol="0" anchor="ctr">
            <a:spAutoFit/>
          </a:bodyPr>
          <a:lstStyle/>
          <a:p>
            <a:r>
              <a:rPr lang="en-US" dirty="0">
                <a:solidFill>
                  <a:srgbClr val="FF0000"/>
                </a:solidFill>
              </a:rPr>
              <a:t>01</a:t>
            </a:r>
          </a:p>
        </p:txBody>
      </p:sp>
      <p:sp>
        <p:nvSpPr>
          <p:cNvPr id="120" name="TextBox 119"/>
          <p:cNvSpPr txBox="1"/>
          <p:nvPr/>
        </p:nvSpPr>
        <p:spPr>
          <a:xfrm>
            <a:off x="3238166" y="2831738"/>
            <a:ext cx="418704" cy="369332"/>
          </a:xfrm>
          <a:prstGeom prst="rect">
            <a:avLst/>
          </a:prstGeom>
          <a:noFill/>
        </p:spPr>
        <p:txBody>
          <a:bodyPr wrap="none" rtlCol="0" anchor="ctr">
            <a:spAutoFit/>
          </a:bodyPr>
          <a:lstStyle/>
          <a:p>
            <a:r>
              <a:rPr lang="en-US" dirty="0">
                <a:solidFill>
                  <a:srgbClr val="FF0000"/>
                </a:solidFill>
              </a:rPr>
              <a:t>11</a:t>
            </a:r>
          </a:p>
        </p:txBody>
      </p:sp>
      <p:sp>
        <p:nvSpPr>
          <p:cNvPr id="121" name="TextBox 120"/>
          <p:cNvSpPr txBox="1"/>
          <p:nvPr/>
        </p:nvSpPr>
        <p:spPr>
          <a:xfrm>
            <a:off x="3238166" y="3145265"/>
            <a:ext cx="418704" cy="369332"/>
          </a:xfrm>
          <a:prstGeom prst="rect">
            <a:avLst/>
          </a:prstGeom>
          <a:noFill/>
        </p:spPr>
        <p:txBody>
          <a:bodyPr wrap="none" rtlCol="0">
            <a:spAutoFit/>
          </a:bodyPr>
          <a:lstStyle/>
          <a:p>
            <a:r>
              <a:rPr lang="en-US" dirty="0">
                <a:solidFill>
                  <a:srgbClr val="FF0000"/>
                </a:solidFill>
              </a:rPr>
              <a:t>10</a:t>
            </a:r>
          </a:p>
        </p:txBody>
      </p:sp>
      <p:sp>
        <p:nvSpPr>
          <p:cNvPr id="122" name="TextBox 121"/>
          <p:cNvSpPr txBox="1"/>
          <p:nvPr/>
        </p:nvSpPr>
        <p:spPr>
          <a:xfrm>
            <a:off x="3238166" y="3433188"/>
            <a:ext cx="418704" cy="369332"/>
          </a:xfrm>
          <a:prstGeom prst="rect">
            <a:avLst/>
          </a:prstGeom>
          <a:noFill/>
        </p:spPr>
        <p:txBody>
          <a:bodyPr wrap="none" rtlCol="0">
            <a:spAutoFit/>
          </a:bodyPr>
          <a:lstStyle/>
          <a:p>
            <a:r>
              <a:rPr lang="en-US" dirty="0">
                <a:solidFill>
                  <a:srgbClr val="FF0000"/>
                </a:solidFill>
              </a:rPr>
              <a:t>00</a:t>
            </a:r>
          </a:p>
        </p:txBody>
      </p:sp>
      <p:sp>
        <p:nvSpPr>
          <p:cNvPr id="123" name="Text Box 26"/>
          <p:cNvSpPr txBox="1">
            <a:spLocks noChangeArrowheads="1"/>
          </p:cNvSpPr>
          <p:nvPr/>
        </p:nvSpPr>
        <p:spPr bwMode="auto">
          <a:xfrm>
            <a:off x="7617760" y="2824018"/>
            <a:ext cx="4495800" cy="707886"/>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0100xx, is it in the cache?</a:t>
            </a:r>
            <a:endParaRPr lang="en-US" sz="2000" dirty="0"/>
          </a:p>
        </p:txBody>
      </p:sp>
      <p:sp>
        <p:nvSpPr>
          <p:cNvPr id="124" name="Text Box 26"/>
          <p:cNvSpPr txBox="1">
            <a:spLocks noChangeArrowheads="1"/>
          </p:cNvSpPr>
          <p:nvPr/>
        </p:nvSpPr>
        <p:spPr bwMode="auto">
          <a:xfrm>
            <a:off x="7613961" y="4343528"/>
            <a:ext cx="4495800" cy="707886"/>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1110xx, is it in the cache?</a:t>
            </a:r>
            <a:endParaRPr lang="en-US" sz="2000" dirty="0"/>
          </a:p>
        </p:txBody>
      </p:sp>
      <p:sp>
        <p:nvSpPr>
          <p:cNvPr id="128" name="Text Box 110"/>
          <p:cNvSpPr txBox="1">
            <a:spLocks noChangeArrowheads="1"/>
          </p:cNvSpPr>
          <p:nvPr/>
        </p:nvSpPr>
        <p:spPr bwMode="auto">
          <a:xfrm>
            <a:off x="1919769" y="295269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29" name="Text Box 19"/>
          <p:cNvSpPr txBox="1">
            <a:spLocks noChangeArrowheads="1"/>
          </p:cNvSpPr>
          <p:nvPr/>
        </p:nvSpPr>
        <p:spPr bwMode="auto">
          <a:xfrm>
            <a:off x="2428690" y="251460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30" name="Text Box 106"/>
          <p:cNvSpPr txBox="1">
            <a:spLocks noChangeArrowheads="1"/>
          </p:cNvSpPr>
          <p:nvPr/>
        </p:nvSpPr>
        <p:spPr bwMode="auto">
          <a:xfrm>
            <a:off x="2428690" y="280519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B050"/>
                </a:solidFill>
              </a:rPr>
              <a:t>1</a:t>
            </a:r>
          </a:p>
        </p:txBody>
      </p:sp>
      <p:sp>
        <p:nvSpPr>
          <p:cNvPr id="131" name="Text Box 107"/>
          <p:cNvSpPr txBox="1">
            <a:spLocks noChangeArrowheads="1"/>
          </p:cNvSpPr>
          <p:nvPr/>
        </p:nvSpPr>
        <p:spPr bwMode="auto">
          <a:xfrm>
            <a:off x="2428690" y="312420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2</a:t>
            </a:r>
          </a:p>
        </p:txBody>
      </p:sp>
      <p:sp>
        <p:nvSpPr>
          <p:cNvPr id="132" name="Text Box 108"/>
          <p:cNvSpPr txBox="1">
            <a:spLocks noChangeArrowheads="1"/>
          </p:cNvSpPr>
          <p:nvPr/>
        </p:nvSpPr>
        <p:spPr bwMode="auto">
          <a:xfrm>
            <a:off x="2428690" y="3452009"/>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bg1">
                    <a:lumMod val="50000"/>
                  </a:schemeClr>
                </a:solidFill>
              </a:rPr>
              <a:t>3</a:t>
            </a:r>
          </a:p>
        </p:txBody>
      </p:sp>
      <p:sp>
        <p:nvSpPr>
          <p:cNvPr id="133" name="Text Box 41"/>
          <p:cNvSpPr txBox="1">
            <a:spLocks noChangeArrowheads="1"/>
          </p:cNvSpPr>
          <p:nvPr/>
        </p:nvSpPr>
        <p:spPr bwMode="auto">
          <a:xfrm>
            <a:off x="3124201" y="214526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34" name="Text Box 42"/>
          <p:cNvSpPr txBox="1">
            <a:spLocks noChangeArrowheads="1"/>
          </p:cNvSpPr>
          <p:nvPr/>
        </p:nvSpPr>
        <p:spPr bwMode="auto">
          <a:xfrm>
            <a:off x="3886201" y="2145268"/>
            <a:ext cx="620683" cy="369332"/>
          </a:xfrm>
          <a:prstGeom prst="rect">
            <a:avLst/>
          </a:prstGeom>
          <a:noFill/>
          <a:ln w="12700">
            <a:noFill/>
            <a:miter lim="800000"/>
            <a:headEnd/>
            <a:tailEnd/>
          </a:ln>
          <a:effectLst/>
        </p:spPr>
        <p:txBody>
          <a:bodyPr wrap="none">
            <a:spAutoFit/>
          </a:bodyPr>
          <a:lstStyle/>
          <a:p>
            <a:r>
              <a:rPr lang="en-US"/>
              <a:t>Data</a:t>
            </a:r>
          </a:p>
        </p:txBody>
      </p:sp>
      <p:sp>
        <p:nvSpPr>
          <p:cNvPr id="135" name="Text Box 69"/>
          <p:cNvSpPr txBox="1">
            <a:spLocks noChangeArrowheads="1"/>
          </p:cNvSpPr>
          <p:nvPr/>
        </p:nvSpPr>
        <p:spPr bwMode="auto">
          <a:xfrm>
            <a:off x="2604676" y="2145268"/>
            <a:ext cx="641651" cy="369332"/>
          </a:xfrm>
          <a:prstGeom prst="rect">
            <a:avLst/>
          </a:prstGeom>
          <a:noFill/>
          <a:ln w="12700">
            <a:noFill/>
            <a:miter lim="800000"/>
            <a:headEnd/>
            <a:tailEnd/>
          </a:ln>
          <a:effectLst/>
        </p:spPr>
        <p:txBody>
          <a:bodyPr wrap="none">
            <a:spAutoFit/>
          </a:bodyPr>
          <a:lstStyle/>
          <a:p>
            <a:r>
              <a:rPr lang="en-US" dirty="0"/>
              <a:t>Valid</a:t>
            </a:r>
          </a:p>
        </p:txBody>
      </p:sp>
      <p:sp>
        <p:nvSpPr>
          <p:cNvPr id="136" name="Text Box 95"/>
          <p:cNvSpPr txBox="1">
            <a:spLocks noChangeArrowheads="1"/>
          </p:cNvSpPr>
          <p:nvPr/>
        </p:nvSpPr>
        <p:spPr bwMode="auto">
          <a:xfrm>
            <a:off x="2254812" y="214526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37" name="Text Box 109"/>
          <p:cNvSpPr txBox="1">
            <a:spLocks noChangeArrowheads="1"/>
          </p:cNvSpPr>
          <p:nvPr/>
        </p:nvSpPr>
        <p:spPr bwMode="auto">
          <a:xfrm>
            <a:off x="1691443" y="214526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06" name="Text Box 63"/>
          <p:cNvSpPr txBox="1">
            <a:spLocks noChangeArrowheads="1"/>
          </p:cNvSpPr>
          <p:nvPr/>
        </p:nvSpPr>
        <p:spPr bwMode="auto">
          <a:xfrm>
            <a:off x="95609" y="4398925"/>
            <a:ext cx="4481180" cy="707886"/>
          </a:xfrm>
          <a:prstGeom prst="rect">
            <a:avLst/>
          </a:prstGeom>
          <a:noFill/>
          <a:ln w="12700">
            <a:noFill/>
            <a:miter lim="800000"/>
            <a:headEnd/>
            <a:tailEnd/>
          </a:ln>
          <a:effectLst/>
        </p:spPr>
        <p:txBody>
          <a:bodyPr wrap="square">
            <a:spAutoFit/>
          </a:bodyPr>
          <a:lstStyle/>
          <a:p>
            <a:r>
              <a:rPr lang="en-US" sz="2000" dirty="0"/>
              <a:t>6</a:t>
            </a:r>
            <a:r>
              <a:rPr lang="en-US" altLang="zh-CN" sz="2000" dirty="0"/>
              <a:t>-bit memory </a:t>
            </a:r>
            <a:r>
              <a:rPr lang="en-US" sz="2000" dirty="0"/>
              <a:t>address: 2-bit Tag, 2-bit Set Index, 2-bit Offset (4 Bytes/block).</a:t>
            </a:r>
          </a:p>
        </p:txBody>
      </p:sp>
      <p:sp>
        <p:nvSpPr>
          <p:cNvPr id="7" name="TextBox 6">
            <a:extLst>
              <a:ext uri="{FF2B5EF4-FFF2-40B4-BE49-F238E27FC236}">
                <a16:creationId xmlns:a16="http://schemas.microsoft.com/office/drawing/2014/main" id="{40BFBF0A-455C-CB44-D98D-8E691BB8B75E}"/>
              </a:ext>
            </a:extLst>
          </p:cNvPr>
          <p:cNvSpPr txBox="1"/>
          <p:nvPr/>
        </p:nvSpPr>
        <p:spPr>
          <a:xfrm>
            <a:off x="862890" y="5511780"/>
            <a:ext cx="259315" cy="374306"/>
          </a:xfrm>
          <a:prstGeom prst="rect">
            <a:avLst/>
          </a:prstGeom>
          <a:noFill/>
        </p:spPr>
        <p:txBody>
          <a:bodyPr wrap="none" rtlCol="0">
            <a:spAutoFit/>
          </a:bodyPr>
          <a:lstStyle/>
          <a:p>
            <a:r>
              <a:rPr lang="en-US" sz="1600" dirty="0"/>
              <a:t>5</a:t>
            </a:r>
          </a:p>
        </p:txBody>
      </p:sp>
      <p:sp>
        <p:nvSpPr>
          <p:cNvPr id="8" name="TextBox 7">
            <a:extLst>
              <a:ext uri="{FF2B5EF4-FFF2-40B4-BE49-F238E27FC236}">
                <a16:creationId xmlns:a16="http://schemas.microsoft.com/office/drawing/2014/main" id="{0F925574-30D1-F567-11CF-0BF2388FE869}"/>
              </a:ext>
            </a:extLst>
          </p:cNvPr>
          <p:cNvSpPr txBox="1"/>
          <p:nvPr/>
        </p:nvSpPr>
        <p:spPr>
          <a:xfrm>
            <a:off x="1345624" y="5511780"/>
            <a:ext cx="259315" cy="338554"/>
          </a:xfrm>
          <a:prstGeom prst="rect">
            <a:avLst/>
          </a:prstGeom>
          <a:noFill/>
        </p:spPr>
        <p:txBody>
          <a:bodyPr wrap="square" rtlCol="0">
            <a:spAutoFit/>
          </a:bodyPr>
          <a:lstStyle/>
          <a:p>
            <a:r>
              <a:rPr lang="en-US" sz="1600" dirty="0"/>
              <a:t>4</a:t>
            </a:r>
          </a:p>
        </p:txBody>
      </p:sp>
      <p:graphicFrame>
        <p:nvGraphicFramePr>
          <p:cNvPr id="9" name="Table 8">
            <a:extLst>
              <a:ext uri="{FF2B5EF4-FFF2-40B4-BE49-F238E27FC236}">
                <a16:creationId xmlns:a16="http://schemas.microsoft.com/office/drawing/2014/main" id="{C53B75B4-0228-7C04-C708-C8780302AB24}"/>
              </a:ext>
            </a:extLst>
          </p:cNvPr>
          <p:cNvGraphicFramePr>
            <a:graphicFrameLocks noGrp="1"/>
          </p:cNvGraphicFramePr>
          <p:nvPr>
            <p:extLst>
              <p:ext uri="{D42A27DB-BD31-4B8C-83A1-F6EECF244321}">
                <p14:modId xmlns:p14="http://schemas.microsoft.com/office/powerpoint/2010/main" val="1647409927"/>
              </p:ext>
            </p:extLst>
          </p:nvPr>
        </p:nvGraphicFramePr>
        <p:xfrm>
          <a:off x="730254" y="5853690"/>
          <a:ext cx="3179151" cy="370840"/>
        </p:xfrm>
        <a:graphic>
          <a:graphicData uri="http://schemas.openxmlformats.org/drawingml/2006/table">
            <a:tbl>
              <a:tblPr firstRow="1" bandRow="1">
                <a:tableStyleId>{5940675A-B579-460E-94D1-54222C63F5DA}</a:tableStyleId>
              </a:tblPr>
              <a:tblGrid>
                <a:gridCol w="1059717">
                  <a:extLst>
                    <a:ext uri="{9D8B030D-6E8A-4147-A177-3AD203B41FA5}">
                      <a16:colId xmlns:a16="http://schemas.microsoft.com/office/drawing/2014/main" val="492541661"/>
                    </a:ext>
                  </a:extLst>
                </a:gridCol>
                <a:gridCol w="1059717">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Set 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10" name="TextBox 9">
            <a:extLst>
              <a:ext uri="{FF2B5EF4-FFF2-40B4-BE49-F238E27FC236}">
                <a16:creationId xmlns:a16="http://schemas.microsoft.com/office/drawing/2014/main" id="{5931E084-9634-967A-5A5D-2CEFB5B6D882}"/>
              </a:ext>
            </a:extLst>
          </p:cNvPr>
          <p:cNvSpPr txBox="1"/>
          <p:nvPr/>
        </p:nvSpPr>
        <p:spPr>
          <a:xfrm>
            <a:off x="1927165" y="5511780"/>
            <a:ext cx="288862" cy="338554"/>
          </a:xfrm>
          <a:prstGeom prst="rect">
            <a:avLst/>
          </a:prstGeom>
          <a:noFill/>
        </p:spPr>
        <p:txBody>
          <a:bodyPr wrap="none" rtlCol="0">
            <a:spAutoFit/>
          </a:bodyPr>
          <a:lstStyle/>
          <a:p>
            <a:r>
              <a:rPr lang="en-US" sz="1600" dirty="0"/>
              <a:t>3</a:t>
            </a:r>
          </a:p>
        </p:txBody>
      </p:sp>
      <p:sp>
        <p:nvSpPr>
          <p:cNvPr id="11" name="TextBox 10">
            <a:extLst>
              <a:ext uri="{FF2B5EF4-FFF2-40B4-BE49-F238E27FC236}">
                <a16:creationId xmlns:a16="http://schemas.microsoft.com/office/drawing/2014/main" id="{A888DD82-5AD3-E7D0-0086-39E3AA20BCF5}"/>
              </a:ext>
            </a:extLst>
          </p:cNvPr>
          <p:cNvSpPr txBox="1"/>
          <p:nvPr/>
        </p:nvSpPr>
        <p:spPr>
          <a:xfrm>
            <a:off x="2409899" y="5511780"/>
            <a:ext cx="259315" cy="338554"/>
          </a:xfrm>
          <a:prstGeom prst="rect">
            <a:avLst/>
          </a:prstGeom>
          <a:noFill/>
        </p:spPr>
        <p:txBody>
          <a:bodyPr wrap="square" rtlCol="0">
            <a:spAutoFit/>
          </a:bodyPr>
          <a:lstStyle/>
          <a:p>
            <a:r>
              <a:rPr lang="en-US" sz="1600" dirty="0"/>
              <a:t>2</a:t>
            </a:r>
          </a:p>
        </p:txBody>
      </p:sp>
      <p:sp>
        <p:nvSpPr>
          <p:cNvPr id="12" name="TextBox 11">
            <a:extLst>
              <a:ext uri="{FF2B5EF4-FFF2-40B4-BE49-F238E27FC236}">
                <a16:creationId xmlns:a16="http://schemas.microsoft.com/office/drawing/2014/main" id="{18A11561-D20E-64F3-6537-6A463A27D53B}"/>
              </a:ext>
            </a:extLst>
          </p:cNvPr>
          <p:cNvSpPr txBox="1"/>
          <p:nvPr/>
        </p:nvSpPr>
        <p:spPr>
          <a:xfrm>
            <a:off x="2940971" y="5511780"/>
            <a:ext cx="288862" cy="338554"/>
          </a:xfrm>
          <a:prstGeom prst="rect">
            <a:avLst/>
          </a:prstGeom>
          <a:noFill/>
        </p:spPr>
        <p:txBody>
          <a:bodyPr wrap="none" rtlCol="0">
            <a:spAutoFit/>
          </a:bodyPr>
          <a:lstStyle/>
          <a:p>
            <a:r>
              <a:rPr lang="en-US" sz="1600" dirty="0"/>
              <a:t>1</a:t>
            </a:r>
          </a:p>
        </p:txBody>
      </p:sp>
      <p:sp>
        <p:nvSpPr>
          <p:cNvPr id="13" name="TextBox 12">
            <a:extLst>
              <a:ext uri="{FF2B5EF4-FFF2-40B4-BE49-F238E27FC236}">
                <a16:creationId xmlns:a16="http://schemas.microsoft.com/office/drawing/2014/main" id="{CD849A2A-DD68-4149-56CC-B232E4DFA951}"/>
              </a:ext>
            </a:extLst>
          </p:cNvPr>
          <p:cNvSpPr txBox="1"/>
          <p:nvPr/>
        </p:nvSpPr>
        <p:spPr>
          <a:xfrm>
            <a:off x="3423705" y="5511780"/>
            <a:ext cx="259315" cy="338554"/>
          </a:xfrm>
          <a:prstGeom prst="rect">
            <a:avLst/>
          </a:prstGeom>
          <a:noFill/>
        </p:spPr>
        <p:txBody>
          <a:bodyPr wrap="square" rtlCol="0">
            <a:spAutoFit/>
          </a:bodyPr>
          <a:lstStyle/>
          <a:p>
            <a:r>
              <a:rPr lang="en-US" sz="1600" dirty="0"/>
              <a:t>0</a:t>
            </a:r>
          </a:p>
        </p:txBody>
      </p:sp>
      <p:sp>
        <p:nvSpPr>
          <p:cNvPr id="5" name="Slide Number Placeholder 5">
            <a:extLst>
              <a:ext uri="{FF2B5EF4-FFF2-40B4-BE49-F238E27FC236}">
                <a16:creationId xmlns:a16="http://schemas.microsoft.com/office/drawing/2014/main" id="{4586CBF3-4A96-4900-37B7-DC9B766E78FE}"/>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32</a:t>
            </a:fld>
            <a:endParaRPr lang="en-US" dirty="0"/>
          </a:p>
        </p:txBody>
      </p:sp>
    </p:spTree>
    <p:extLst>
      <p:ext uri="{BB962C8B-B14F-4D97-AF65-F5344CB8AC3E}">
        <p14:creationId xmlns:p14="http://schemas.microsoft.com/office/powerpoint/2010/main" val="230852664"/>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
          <p:cNvGrpSpPr>
            <a:grpSpLocks/>
          </p:cNvGrpSpPr>
          <p:nvPr/>
        </p:nvGrpSpPr>
        <p:grpSpPr bwMode="auto">
          <a:xfrm>
            <a:off x="3733800" y="2565390"/>
            <a:ext cx="990600" cy="1219200"/>
            <a:chOff x="1344" y="1056"/>
            <a:chExt cx="624" cy="768"/>
          </a:xfrm>
        </p:grpSpPr>
        <p:sp>
          <p:nvSpPr>
            <p:cNvPr id="1660932"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60933"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60934"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60935"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60936" name="Line 8"/>
          <p:cNvSpPr>
            <a:spLocks noChangeShapeType="1"/>
          </p:cNvSpPr>
          <p:nvPr/>
        </p:nvSpPr>
        <p:spPr bwMode="auto">
          <a:xfrm>
            <a:off x="5791200" y="1955790"/>
            <a:ext cx="990600" cy="0"/>
          </a:xfrm>
          <a:prstGeom prst="line">
            <a:avLst/>
          </a:prstGeom>
          <a:noFill/>
          <a:ln w="12700">
            <a:solidFill>
              <a:schemeClr val="tx1"/>
            </a:solidFill>
            <a:round/>
            <a:headEnd/>
            <a:tailEnd/>
          </a:ln>
          <a:effectLst/>
        </p:spPr>
        <p:txBody>
          <a:bodyPr wrap="none" anchor="ctr"/>
          <a:lstStyle/>
          <a:p>
            <a:endParaRPr lang="en-US"/>
          </a:p>
        </p:txBody>
      </p:sp>
      <p:sp>
        <p:nvSpPr>
          <p:cNvPr id="1660937" name="Line 9"/>
          <p:cNvSpPr>
            <a:spLocks noChangeShapeType="1"/>
          </p:cNvSpPr>
          <p:nvPr/>
        </p:nvSpPr>
        <p:spPr bwMode="auto">
          <a:xfrm>
            <a:off x="5791200" y="1650990"/>
            <a:ext cx="990600" cy="0"/>
          </a:xfrm>
          <a:prstGeom prst="line">
            <a:avLst/>
          </a:prstGeom>
          <a:noFill/>
          <a:ln w="12700">
            <a:solidFill>
              <a:schemeClr val="tx1"/>
            </a:solidFill>
            <a:round/>
            <a:headEnd/>
            <a:tailEnd/>
          </a:ln>
          <a:effectLst/>
        </p:spPr>
        <p:txBody>
          <a:bodyPr wrap="none" anchor="ctr"/>
          <a:lstStyle/>
          <a:p>
            <a:endParaRPr lang="en-US"/>
          </a:p>
        </p:txBody>
      </p:sp>
      <p:sp>
        <p:nvSpPr>
          <p:cNvPr id="1660938" name="Line 10"/>
          <p:cNvSpPr>
            <a:spLocks noChangeShapeType="1"/>
          </p:cNvSpPr>
          <p:nvPr/>
        </p:nvSpPr>
        <p:spPr bwMode="auto">
          <a:xfrm>
            <a:off x="5791200" y="2260590"/>
            <a:ext cx="990600" cy="0"/>
          </a:xfrm>
          <a:prstGeom prst="line">
            <a:avLst/>
          </a:prstGeom>
          <a:noFill/>
          <a:ln w="12700">
            <a:solidFill>
              <a:schemeClr val="tx1"/>
            </a:solidFill>
            <a:round/>
            <a:headEnd/>
            <a:tailEnd/>
          </a:ln>
          <a:effectLst/>
        </p:spPr>
        <p:txBody>
          <a:bodyPr wrap="none" anchor="ctr"/>
          <a:lstStyle/>
          <a:p>
            <a:endParaRPr lang="en-US"/>
          </a:p>
        </p:txBody>
      </p:sp>
      <p:sp>
        <p:nvSpPr>
          <p:cNvPr id="1660939" name="Line 11"/>
          <p:cNvSpPr>
            <a:spLocks noChangeShapeType="1"/>
          </p:cNvSpPr>
          <p:nvPr/>
        </p:nvSpPr>
        <p:spPr bwMode="auto">
          <a:xfrm>
            <a:off x="5791200" y="1346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0" name="Line 12"/>
          <p:cNvSpPr>
            <a:spLocks noChangeShapeType="1"/>
          </p:cNvSpPr>
          <p:nvPr/>
        </p:nvSpPr>
        <p:spPr bwMode="auto">
          <a:xfrm>
            <a:off x="579120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660941" name="Line 13"/>
          <p:cNvSpPr>
            <a:spLocks noChangeShapeType="1"/>
          </p:cNvSpPr>
          <p:nvPr/>
        </p:nvSpPr>
        <p:spPr bwMode="auto">
          <a:xfrm>
            <a:off x="678180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660942" name="Line 14"/>
          <p:cNvSpPr>
            <a:spLocks noChangeShapeType="1"/>
          </p:cNvSpPr>
          <p:nvPr/>
        </p:nvSpPr>
        <p:spPr bwMode="auto">
          <a:xfrm flipH="1" flipV="1">
            <a:off x="5791200" y="5613390"/>
            <a:ext cx="990600" cy="0"/>
          </a:xfrm>
          <a:prstGeom prst="line">
            <a:avLst/>
          </a:prstGeom>
          <a:noFill/>
          <a:ln w="12700">
            <a:solidFill>
              <a:schemeClr val="tx1"/>
            </a:solidFill>
            <a:round/>
            <a:headEnd/>
            <a:tailEnd/>
          </a:ln>
          <a:effectLst/>
        </p:spPr>
        <p:txBody>
          <a:bodyPr wrap="none" anchor="ctr"/>
          <a:lstStyle/>
          <a:p>
            <a:endParaRPr lang="en-US"/>
          </a:p>
        </p:txBody>
      </p:sp>
      <p:sp>
        <p:nvSpPr>
          <p:cNvPr id="1660943" name="Line 15"/>
          <p:cNvSpPr>
            <a:spLocks noChangeShapeType="1"/>
          </p:cNvSpPr>
          <p:nvPr/>
        </p:nvSpPr>
        <p:spPr bwMode="auto">
          <a:xfrm flipH="1" flipV="1">
            <a:off x="5791200" y="5918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4" name="Line 16"/>
          <p:cNvSpPr>
            <a:spLocks noChangeShapeType="1"/>
          </p:cNvSpPr>
          <p:nvPr/>
        </p:nvSpPr>
        <p:spPr bwMode="auto">
          <a:xfrm flipH="1" flipV="1">
            <a:off x="5791200" y="5308590"/>
            <a:ext cx="990600" cy="0"/>
          </a:xfrm>
          <a:prstGeom prst="line">
            <a:avLst/>
          </a:prstGeom>
          <a:noFill/>
          <a:ln w="12700">
            <a:solidFill>
              <a:schemeClr val="tx1"/>
            </a:solidFill>
            <a:round/>
            <a:headEnd/>
            <a:tailEnd/>
          </a:ln>
          <a:effectLst/>
        </p:spPr>
        <p:txBody>
          <a:bodyPr wrap="none" anchor="ctr"/>
          <a:lstStyle/>
          <a:p>
            <a:endParaRPr lang="en-US"/>
          </a:p>
        </p:txBody>
      </p:sp>
      <p:sp>
        <p:nvSpPr>
          <p:cNvPr id="1660946" name="Line 18"/>
          <p:cNvSpPr>
            <a:spLocks noChangeShapeType="1"/>
          </p:cNvSpPr>
          <p:nvPr/>
        </p:nvSpPr>
        <p:spPr bwMode="auto">
          <a:xfrm flipH="1" flipV="1">
            <a:off x="6781800" y="5003790"/>
            <a:ext cx="0" cy="1219200"/>
          </a:xfrm>
          <a:prstGeom prst="line">
            <a:avLst/>
          </a:prstGeom>
          <a:noFill/>
          <a:ln w="12700">
            <a:solidFill>
              <a:schemeClr val="tx1"/>
            </a:solidFill>
            <a:round/>
            <a:headEnd/>
            <a:tailEnd/>
          </a:ln>
          <a:effectLst/>
        </p:spPr>
        <p:txBody>
          <a:bodyPr wrap="none" anchor="ctr"/>
          <a:lstStyle/>
          <a:p>
            <a:endParaRPr lang="en-US"/>
          </a:p>
        </p:txBody>
      </p:sp>
      <p:sp>
        <p:nvSpPr>
          <p:cNvPr id="1660951" name="Text Box 23"/>
          <p:cNvSpPr txBox="1">
            <a:spLocks noChangeArrowheads="1"/>
          </p:cNvSpPr>
          <p:nvPr/>
        </p:nvSpPr>
        <p:spPr bwMode="auto">
          <a:xfrm>
            <a:off x="1879603" y="1769521"/>
            <a:ext cx="755335" cy="369332"/>
          </a:xfrm>
          <a:prstGeom prst="rect">
            <a:avLst/>
          </a:prstGeom>
          <a:noFill/>
          <a:ln w="12700">
            <a:noFill/>
            <a:miter lim="800000"/>
            <a:headEnd/>
            <a:tailEnd/>
          </a:ln>
          <a:effectLst/>
        </p:spPr>
        <p:txBody>
          <a:bodyPr wrap="none">
            <a:spAutoFit/>
          </a:bodyPr>
          <a:lstStyle/>
          <a:p>
            <a:r>
              <a:rPr lang="en-US" b="1" dirty="0"/>
              <a:t>Cache</a:t>
            </a:r>
          </a:p>
        </p:txBody>
      </p:sp>
      <p:sp>
        <p:nvSpPr>
          <p:cNvPr id="1660953" name="Text Box 25"/>
          <p:cNvSpPr txBox="1">
            <a:spLocks noChangeArrowheads="1"/>
          </p:cNvSpPr>
          <p:nvPr/>
        </p:nvSpPr>
        <p:spPr bwMode="auto">
          <a:xfrm>
            <a:off x="5514467" y="102841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660955" name="Line 27"/>
          <p:cNvSpPr>
            <a:spLocks noChangeShapeType="1"/>
          </p:cNvSpPr>
          <p:nvPr/>
        </p:nvSpPr>
        <p:spPr bwMode="auto">
          <a:xfrm>
            <a:off x="5791200" y="2565390"/>
            <a:ext cx="990600" cy="0"/>
          </a:xfrm>
          <a:prstGeom prst="line">
            <a:avLst/>
          </a:prstGeom>
          <a:noFill/>
          <a:ln w="12700">
            <a:solidFill>
              <a:schemeClr val="tx1"/>
            </a:solidFill>
            <a:round/>
            <a:headEnd/>
            <a:tailEnd/>
          </a:ln>
          <a:effectLst/>
        </p:spPr>
        <p:txBody>
          <a:bodyPr wrap="none" anchor="ctr"/>
          <a:lstStyle/>
          <a:p>
            <a:endParaRPr lang="en-US"/>
          </a:p>
        </p:txBody>
      </p:sp>
      <p:sp>
        <p:nvSpPr>
          <p:cNvPr id="1660956" name="Line 28"/>
          <p:cNvSpPr>
            <a:spLocks noChangeShapeType="1"/>
          </p:cNvSpPr>
          <p:nvPr/>
        </p:nvSpPr>
        <p:spPr bwMode="auto">
          <a:xfrm>
            <a:off x="5791200" y="2870190"/>
            <a:ext cx="990600" cy="0"/>
          </a:xfrm>
          <a:prstGeom prst="line">
            <a:avLst/>
          </a:prstGeom>
          <a:noFill/>
          <a:ln w="12700">
            <a:solidFill>
              <a:schemeClr val="tx1"/>
            </a:solidFill>
            <a:round/>
            <a:headEnd/>
            <a:tailEnd/>
          </a:ln>
          <a:effectLst/>
        </p:spPr>
        <p:txBody>
          <a:bodyPr wrap="none" anchor="ctr"/>
          <a:lstStyle/>
          <a:p>
            <a:endParaRPr lang="en-US"/>
          </a:p>
        </p:txBody>
      </p:sp>
      <p:sp>
        <p:nvSpPr>
          <p:cNvPr id="1660957" name="Line 29"/>
          <p:cNvSpPr>
            <a:spLocks noChangeShapeType="1"/>
          </p:cNvSpPr>
          <p:nvPr/>
        </p:nvSpPr>
        <p:spPr bwMode="auto">
          <a:xfrm>
            <a:off x="5791200" y="3174990"/>
            <a:ext cx="990600" cy="0"/>
          </a:xfrm>
          <a:prstGeom prst="line">
            <a:avLst/>
          </a:prstGeom>
          <a:noFill/>
          <a:ln w="12700">
            <a:solidFill>
              <a:schemeClr val="tx1"/>
            </a:solidFill>
            <a:round/>
            <a:headEnd/>
            <a:tailEnd/>
          </a:ln>
          <a:effectLst/>
        </p:spPr>
        <p:txBody>
          <a:bodyPr wrap="none" anchor="ctr"/>
          <a:lstStyle/>
          <a:p>
            <a:endParaRPr lang="en-US"/>
          </a:p>
        </p:txBody>
      </p:sp>
      <p:sp>
        <p:nvSpPr>
          <p:cNvPr id="1660958" name="Line 30"/>
          <p:cNvSpPr>
            <a:spLocks noChangeShapeType="1"/>
          </p:cNvSpPr>
          <p:nvPr/>
        </p:nvSpPr>
        <p:spPr bwMode="auto">
          <a:xfrm>
            <a:off x="5791200" y="3479790"/>
            <a:ext cx="990600" cy="0"/>
          </a:xfrm>
          <a:prstGeom prst="line">
            <a:avLst/>
          </a:prstGeom>
          <a:noFill/>
          <a:ln w="12700">
            <a:solidFill>
              <a:schemeClr val="tx1"/>
            </a:solidFill>
            <a:round/>
            <a:headEnd/>
            <a:tailEnd/>
          </a:ln>
          <a:effectLst/>
        </p:spPr>
        <p:txBody>
          <a:bodyPr wrap="none" anchor="ctr"/>
          <a:lstStyle/>
          <a:p>
            <a:endParaRPr lang="en-US"/>
          </a:p>
        </p:txBody>
      </p:sp>
      <p:sp>
        <p:nvSpPr>
          <p:cNvPr id="1660959" name="Line 31"/>
          <p:cNvSpPr>
            <a:spLocks noChangeShapeType="1"/>
          </p:cNvSpPr>
          <p:nvPr/>
        </p:nvSpPr>
        <p:spPr bwMode="auto">
          <a:xfrm>
            <a:off x="5791200" y="3784590"/>
            <a:ext cx="990600" cy="0"/>
          </a:xfrm>
          <a:prstGeom prst="line">
            <a:avLst/>
          </a:prstGeom>
          <a:noFill/>
          <a:ln w="12700">
            <a:solidFill>
              <a:schemeClr val="tx1"/>
            </a:solidFill>
            <a:round/>
            <a:headEnd/>
            <a:tailEnd/>
          </a:ln>
          <a:effectLst/>
        </p:spPr>
        <p:txBody>
          <a:bodyPr wrap="none" anchor="ctr"/>
          <a:lstStyle/>
          <a:p>
            <a:endParaRPr lang="en-US"/>
          </a:p>
        </p:txBody>
      </p:sp>
      <p:sp>
        <p:nvSpPr>
          <p:cNvPr id="1660960" name="Line 32"/>
          <p:cNvSpPr>
            <a:spLocks noChangeShapeType="1"/>
          </p:cNvSpPr>
          <p:nvPr/>
        </p:nvSpPr>
        <p:spPr bwMode="auto">
          <a:xfrm>
            <a:off x="5791200" y="4089390"/>
            <a:ext cx="990600" cy="0"/>
          </a:xfrm>
          <a:prstGeom prst="line">
            <a:avLst/>
          </a:prstGeom>
          <a:noFill/>
          <a:ln w="12700">
            <a:solidFill>
              <a:schemeClr val="tx1"/>
            </a:solidFill>
            <a:round/>
            <a:headEnd/>
            <a:tailEnd/>
          </a:ln>
          <a:effectLst/>
        </p:spPr>
        <p:txBody>
          <a:bodyPr wrap="none" anchor="ctr"/>
          <a:lstStyle/>
          <a:p>
            <a:endParaRPr lang="en-US"/>
          </a:p>
        </p:txBody>
      </p:sp>
      <p:sp>
        <p:nvSpPr>
          <p:cNvPr id="1660961" name="Line 33"/>
          <p:cNvSpPr>
            <a:spLocks noChangeShapeType="1"/>
          </p:cNvSpPr>
          <p:nvPr/>
        </p:nvSpPr>
        <p:spPr bwMode="auto">
          <a:xfrm>
            <a:off x="5791200" y="5003790"/>
            <a:ext cx="990600" cy="0"/>
          </a:xfrm>
          <a:prstGeom prst="line">
            <a:avLst/>
          </a:prstGeom>
          <a:noFill/>
          <a:ln w="12700">
            <a:solidFill>
              <a:schemeClr val="tx1"/>
            </a:solidFill>
            <a:round/>
            <a:headEnd/>
            <a:tailEnd/>
          </a:ln>
          <a:effectLst/>
        </p:spPr>
        <p:txBody>
          <a:bodyPr wrap="none" anchor="ctr"/>
          <a:lstStyle/>
          <a:p>
            <a:endParaRPr lang="en-US"/>
          </a:p>
        </p:txBody>
      </p:sp>
      <p:sp>
        <p:nvSpPr>
          <p:cNvPr id="1660962" name="Line 34"/>
          <p:cNvSpPr>
            <a:spLocks noChangeShapeType="1"/>
          </p:cNvSpPr>
          <p:nvPr/>
        </p:nvSpPr>
        <p:spPr bwMode="auto">
          <a:xfrm>
            <a:off x="5791200" y="4394190"/>
            <a:ext cx="990600" cy="0"/>
          </a:xfrm>
          <a:prstGeom prst="line">
            <a:avLst/>
          </a:prstGeom>
          <a:noFill/>
          <a:ln w="12700">
            <a:solidFill>
              <a:schemeClr val="tx1"/>
            </a:solidFill>
            <a:round/>
            <a:headEnd/>
            <a:tailEnd/>
          </a:ln>
          <a:effectLst/>
        </p:spPr>
        <p:txBody>
          <a:bodyPr wrap="none" anchor="ctr"/>
          <a:lstStyle/>
          <a:p>
            <a:endParaRPr lang="en-US"/>
          </a:p>
        </p:txBody>
      </p:sp>
      <p:sp>
        <p:nvSpPr>
          <p:cNvPr id="1660963" name="Line 35"/>
          <p:cNvSpPr>
            <a:spLocks noChangeShapeType="1"/>
          </p:cNvSpPr>
          <p:nvPr/>
        </p:nvSpPr>
        <p:spPr bwMode="auto">
          <a:xfrm>
            <a:off x="5791200" y="4698990"/>
            <a:ext cx="990600" cy="0"/>
          </a:xfrm>
          <a:prstGeom prst="line">
            <a:avLst/>
          </a:prstGeom>
          <a:noFill/>
          <a:ln w="12700">
            <a:solidFill>
              <a:schemeClr val="tx1"/>
            </a:solidFill>
            <a:round/>
            <a:headEnd/>
            <a:tailEnd/>
          </a:ln>
          <a:effectLst/>
        </p:spPr>
        <p:txBody>
          <a:bodyPr wrap="none" anchor="ctr"/>
          <a:lstStyle/>
          <a:p>
            <a:endParaRPr lang="en-US"/>
          </a:p>
        </p:txBody>
      </p:sp>
      <p:grpSp>
        <p:nvGrpSpPr>
          <p:cNvPr id="3" name="Group 36"/>
          <p:cNvGrpSpPr>
            <a:grpSpLocks/>
          </p:cNvGrpSpPr>
          <p:nvPr/>
        </p:nvGrpSpPr>
        <p:grpSpPr bwMode="auto">
          <a:xfrm>
            <a:off x="3124200" y="2565390"/>
            <a:ext cx="609600" cy="1219200"/>
            <a:chOff x="1344" y="1056"/>
            <a:chExt cx="624" cy="768"/>
          </a:xfrm>
        </p:grpSpPr>
        <p:sp>
          <p:nvSpPr>
            <p:cNvPr id="1660965"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sz="2000"/>
            </a:p>
          </p:txBody>
        </p:sp>
        <p:sp>
          <p:nvSpPr>
            <p:cNvPr id="1660966"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sz="2000"/>
            </a:p>
          </p:txBody>
        </p:sp>
        <p:sp>
          <p:nvSpPr>
            <p:cNvPr id="1660967"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sz="2000"/>
            </a:p>
          </p:txBody>
        </p:sp>
        <p:sp>
          <p:nvSpPr>
            <p:cNvPr id="1660968"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sz="2000"/>
            </a:p>
          </p:txBody>
        </p:sp>
      </p:grpSp>
      <p:sp>
        <p:nvSpPr>
          <p:cNvPr id="1660971" name="Rectangle 43" descr="5%"/>
          <p:cNvSpPr>
            <a:spLocks noChangeArrowheads="1"/>
          </p:cNvSpPr>
          <p:nvPr/>
        </p:nvSpPr>
        <p:spPr bwMode="auto">
          <a:xfrm>
            <a:off x="5791200" y="13461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2" name="Rectangle 44" descr="5%"/>
          <p:cNvSpPr>
            <a:spLocks noChangeArrowheads="1"/>
          </p:cNvSpPr>
          <p:nvPr/>
        </p:nvSpPr>
        <p:spPr bwMode="auto">
          <a:xfrm>
            <a:off x="3733800" y="25653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3" name="Rectangle 45" descr="5%"/>
          <p:cNvSpPr>
            <a:spLocks noChangeArrowheads="1"/>
          </p:cNvSpPr>
          <p:nvPr/>
        </p:nvSpPr>
        <p:spPr bwMode="auto">
          <a:xfrm>
            <a:off x="5791200" y="25653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4" name="Rectangle 46" descr="5%"/>
          <p:cNvSpPr>
            <a:spLocks noChangeArrowheads="1"/>
          </p:cNvSpPr>
          <p:nvPr/>
        </p:nvSpPr>
        <p:spPr bwMode="auto">
          <a:xfrm>
            <a:off x="5791200" y="37845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5" name="Rectangle 47" descr="5%"/>
          <p:cNvSpPr>
            <a:spLocks noChangeArrowheads="1"/>
          </p:cNvSpPr>
          <p:nvPr/>
        </p:nvSpPr>
        <p:spPr bwMode="auto">
          <a:xfrm>
            <a:off x="5791200" y="500379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6" name="Rectangle 48" descr="5%"/>
          <p:cNvSpPr>
            <a:spLocks noChangeArrowheads="1"/>
          </p:cNvSpPr>
          <p:nvPr/>
        </p:nvSpPr>
        <p:spPr bwMode="auto">
          <a:xfrm>
            <a:off x="5791200" y="59181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77" name="Rectangle 49" descr="5%"/>
          <p:cNvSpPr>
            <a:spLocks noChangeArrowheads="1"/>
          </p:cNvSpPr>
          <p:nvPr/>
        </p:nvSpPr>
        <p:spPr bwMode="auto">
          <a:xfrm>
            <a:off x="5791200" y="46989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78" name="Rectangle 50" descr="5%"/>
          <p:cNvSpPr>
            <a:spLocks noChangeArrowheads="1"/>
          </p:cNvSpPr>
          <p:nvPr/>
        </p:nvSpPr>
        <p:spPr bwMode="auto">
          <a:xfrm>
            <a:off x="5791200" y="34797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79" name="Rectangle 51" descr="5%"/>
          <p:cNvSpPr>
            <a:spLocks noChangeArrowheads="1"/>
          </p:cNvSpPr>
          <p:nvPr/>
        </p:nvSpPr>
        <p:spPr bwMode="auto">
          <a:xfrm>
            <a:off x="5791200" y="22605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80" name="Rectangle 52" descr="5%"/>
          <p:cNvSpPr>
            <a:spLocks noChangeArrowheads="1"/>
          </p:cNvSpPr>
          <p:nvPr/>
        </p:nvSpPr>
        <p:spPr bwMode="auto">
          <a:xfrm>
            <a:off x="3733800" y="347979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1660981" name="Rectangle 53" descr="5%"/>
          <p:cNvSpPr>
            <a:spLocks noChangeArrowheads="1"/>
          </p:cNvSpPr>
          <p:nvPr/>
        </p:nvSpPr>
        <p:spPr bwMode="auto">
          <a:xfrm>
            <a:off x="5791200" y="16509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2" name="Rectangle 54" descr="5%"/>
          <p:cNvSpPr>
            <a:spLocks noChangeArrowheads="1"/>
          </p:cNvSpPr>
          <p:nvPr/>
        </p:nvSpPr>
        <p:spPr bwMode="auto">
          <a:xfrm>
            <a:off x="3733800" y="28701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3" name="Rectangle 55" descr="5%"/>
          <p:cNvSpPr>
            <a:spLocks noChangeArrowheads="1"/>
          </p:cNvSpPr>
          <p:nvPr/>
        </p:nvSpPr>
        <p:spPr bwMode="auto">
          <a:xfrm>
            <a:off x="5791200" y="28701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4" name="Rectangle 56" descr="5%"/>
          <p:cNvSpPr>
            <a:spLocks noChangeArrowheads="1"/>
          </p:cNvSpPr>
          <p:nvPr/>
        </p:nvSpPr>
        <p:spPr bwMode="auto">
          <a:xfrm>
            <a:off x="5791200" y="40893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5" name="Rectangle 57" descr="5%"/>
          <p:cNvSpPr>
            <a:spLocks noChangeArrowheads="1"/>
          </p:cNvSpPr>
          <p:nvPr/>
        </p:nvSpPr>
        <p:spPr bwMode="auto">
          <a:xfrm>
            <a:off x="5791200" y="530859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1660986" name="Rectangle 58" descr="5%"/>
          <p:cNvSpPr>
            <a:spLocks noChangeArrowheads="1"/>
          </p:cNvSpPr>
          <p:nvPr/>
        </p:nvSpPr>
        <p:spPr bwMode="auto">
          <a:xfrm>
            <a:off x="5791200" y="56133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solidFill>
                <a:schemeClr val="dk1"/>
              </a:solidFill>
            </a:endParaRPr>
          </a:p>
        </p:txBody>
      </p:sp>
      <p:sp>
        <p:nvSpPr>
          <p:cNvPr id="1660987" name="Rectangle 59" descr="5%"/>
          <p:cNvSpPr>
            <a:spLocks noChangeArrowheads="1"/>
          </p:cNvSpPr>
          <p:nvPr/>
        </p:nvSpPr>
        <p:spPr bwMode="auto">
          <a:xfrm>
            <a:off x="5791200" y="43941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88" name="Rectangle 60" descr="5%"/>
          <p:cNvSpPr>
            <a:spLocks noChangeArrowheads="1"/>
          </p:cNvSpPr>
          <p:nvPr/>
        </p:nvSpPr>
        <p:spPr bwMode="auto">
          <a:xfrm>
            <a:off x="5791200" y="31749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89" name="Rectangle 61" descr="5%"/>
          <p:cNvSpPr>
            <a:spLocks noChangeArrowheads="1"/>
          </p:cNvSpPr>
          <p:nvPr/>
        </p:nvSpPr>
        <p:spPr bwMode="auto">
          <a:xfrm>
            <a:off x="5791200" y="19557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90" name="Rectangle 62" descr="5%"/>
          <p:cNvSpPr>
            <a:spLocks noChangeArrowheads="1"/>
          </p:cNvSpPr>
          <p:nvPr/>
        </p:nvSpPr>
        <p:spPr bwMode="auto">
          <a:xfrm>
            <a:off x="3733800" y="317499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grpSp>
        <p:nvGrpSpPr>
          <p:cNvPr id="4" name="Group 64"/>
          <p:cNvGrpSpPr>
            <a:grpSpLocks/>
          </p:cNvGrpSpPr>
          <p:nvPr/>
        </p:nvGrpSpPr>
        <p:grpSpPr bwMode="auto">
          <a:xfrm>
            <a:off x="2743200" y="2565390"/>
            <a:ext cx="381000" cy="1219200"/>
            <a:chOff x="1344" y="1056"/>
            <a:chExt cx="624" cy="768"/>
          </a:xfrm>
        </p:grpSpPr>
        <p:sp>
          <p:nvSpPr>
            <p:cNvPr id="1660993"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sz="2000"/>
            </a:p>
          </p:txBody>
        </p:sp>
        <p:sp>
          <p:nvSpPr>
            <p:cNvPr id="1660994"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sz="2000"/>
            </a:p>
          </p:txBody>
        </p:sp>
        <p:sp>
          <p:nvSpPr>
            <p:cNvPr id="1660995"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sz="2000"/>
            </a:p>
          </p:txBody>
        </p:sp>
        <p:sp>
          <p:nvSpPr>
            <p:cNvPr id="1660996"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sz="2000"/>
            </a:p>
          </p:txBody>
        </p:sp>
      </p:grpSp>
      <p:sp>
        <p:nvSpPr>
          <p:cNvPr id="1660954" name="Text Box 26"/>
          <p:cNvSpPr txBox="1">
            <a:spLocks noChangeArrowheads="1"/>
          </p:cNvSpPr>
          <p:nvPr/>
        </p:nvSpPr>
        <p:spPr bwMode="auto">
          <a:xfrm>
            <a:off x="7584529" y="76200"/>
            <a:ext cx="4495800" cy="2554545"/>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001110, is it in the cache?</a:t>
            </a:r>
          </a:p>
          <a:p>
            <a:r>
              <a:rPr lang="en-US" sz="2000" dirty="0"/>
              <a:t>A: Yes. First, 2 middle index bits (11) means that it is mapped to </a:t>
            </a:r>
            <a:r>
              <a:rPr lang="en-US" altLang="zh-CN" sz="2000" dirty="0"/>
              <a:t>a</a:t>
            </a:r>
            <a:r>
              <a:rPr lang="en-US" sz="2000" dirty="0"/>
              <a:t> </a:t>
            </a:r>
            <a:r>
              <a:rPr lang="en-US" sz="2000" dirty="0">
                <a:solidFill>
                  <a:schemeClr val="bg1">
                    <a:lumMod val="50000"/>
                  </a:schemeClr>
                </a:solidFill>
              </a:rPr>
              <a:t>grey</a:t>
            </a:r>
            <a:r>
              <a:rPr lang="en-US" sz="2000" dirty="0"/>
              <a:t> block in cache; Second, the 2 higher tag bits (00) matches the tag in the </a:t>
            </a:r>
            <a:r>
              <a:rPr lang="en-US" sz="2000" dirty="0">
                <a:solidFill>
                  <a:schemeClr val="bg1">
                    <a:lumMod val="50000"/>
                  </a:schemeClr>
                </a:solidFill>
              </a:rPr>
              <a:t>grey</a:t>
            </a:r>
            <a:r>
              <a:rPr lang="en-US" sz="2000" dirty="0"/>
              <a:t> block, with valid bit of 1; Finally, to get the exact Byte address, use the Offset of 10</a:t>
            </a:r>
          </a:p>
        </p:txBody>
      </p:sp>
      <p:sp>
        <p:nvSpPr>
          <p:cNvPr id="1661002" name="Line 74"/>
          <p:cNvSpPr>
            <a:spLocks noChangeShapeType="1"/>
          </p:cNvSpPr>
          <p:nvPr/>
        </p:nvSpPr>
        <p:spPr bwMode="auto">
          <a:xfrm flipH="1">
            <a:off x="4724400" y="24129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661019" name="Text Box 91"/>
          <p:cNvSpPr txBox="1">
            <a:spLocks noChangeArrowheads="1"/>
          </p:cNvSpPr>
          <p:nvPr/>
        </p:nvSpPr>
        <p:spPr bwMode="auto">
          <a:xfrm>
            <a:off x="6705600" y="134619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a:t>
            </a:r>
            <a:r>
              <a:rPr lang="en-US" dirty="0"/>
              <a:t>00xx</a:t>
            </a:r>
          </a:p>
          <a:p>
            <a:pPr>
              <a:lnSpc>
                <a:spcPct val="110000"/>
              </a:lnSpc>
            </a:pPr>
            <a:r>
              <a:rPr lang="en-US" dirty="0">
                <a:solidFill>
                  <a:srgbClr val="FF0000"/>
                </a:solidFill>
              </a:rPr>
              <a:t>00</a:t>
            </a:r>
            <a:r>
              <a:rPr lang="en-US" dirty="0"/>
              <a:t>01xx</a:t>
            </a:r>
          </a:p>
          <a:p>
            <a:pPr>
              <a:lnSpc>
                <a:spcPct val="110000"/>
              </a:lnSpc>
            </a:pPr>
            <a:r>
              <a:rPr lang="en-US" dirty="0">
                <a:solidFill>
                  <a:srgbClr val="FF0000"/>
                </a:solidFill>
              </a:rPr>
              <a:t>00</a:t>
            </a:r>
            <a:r>
              <a:rPr lang="en-US" dirty="0"/>
              <a:t>10xx</a:t>
            </a:r>
          </a:p>
          <a:p>
            <a:pPr>
              <a:lnSpc>
                <a:spcPct val="110000"/>
              </a:lnSpc>
            </a:pPr>
            <a:r>
              <a:rPr lang="en-US" dirty="0">
                <a:solidFill>
                  <a:srgbClr val="FF0000"/>
                </a:solidFill>
              </a:rPr>
              <a:t>00</a:t>
            </a:r>
            <a:r>
              <a:rPr lang="en-US" dirty="0"/>
              <a:t>11xx</a:t>
            </a:r>
          </a:p>
          <a:p>
            <a:pPr>
              <a:lnSpc>
                <a:spcPct val="110000"/>
              </a:lnSpc>
            </a:pPr>
            <a:r>
              <a:rPr lang="en-US" dirty="0">
                <a:solidFill>
                  <a:srgbClr val="FF0000"/>
                </a:solidFill>
              </a:rPr>
              <a:t>01</a:t>
            </a:r>
            <a:r>
              <a:rPr lang="en-US" dirty="0"/>
              <a:t>00xx</a:t>
            </a:r>
          </a:p>
          <a:p>
            <a:pPr>
              <a:lnSpc>
                <a:spcPct val="110000"/>
              </a:lnSpc>
            </a:pPr>
            <a:r>
              <a:rPr lang="en-US" dirty="0">
                <a:solidFill>
                  <a:srgbClr val="FF0000"/>
                </a:solidFill>
              </a:rPr>
              <a:t>01</a:t>
            </a:r>
            <a:r>
              <a:rPr lang="en-US" dirty="0"/>
              <a:t>01xx</a:t>
            </a:r>
          </a:p>
          <a:p>
            <a:pPr>
              <a:lnSpc>
                <a:spcPct val="110000"/>
              </a:lnSpc>
            </a:pPr>
            <a:r>
              <a:rPr lang="en-US" dirty="0">
                <a:solidFill>
                  <a:srgbClr val="FF0000"/>
                </a:solidFill>
              </a:rPr>
              <a:t>01</a:t>
            </a:r>
            <a:r>
              <a:rPr lang="en-US" dirty="0"/>
              <a:t>10xx</a:t>
            </a:r>
          </a:p>
          <a:p>
            <a:pPr>
              <a:lnSpc>
                <a:spcPct val="110000"/>
              </a:lnSpc>
            </a:pPr>
            <a:r>
              <a:rPr lang="en-US" dirty="0">
                <a:solidFill>
                  <a:srgbClr val="FF0000"/>
                </a:solidFill>
              </a:rPr>
              <a:t>01</a:t>
            </a:r>
            <a:r>
              <a:rPr lang="en-US" dirty="0"/>
              <a:t>11xx</a:t>
            </a:r>
          </a:p>
          <a:p>
            <a:pPr>
              <a:lnSpc>
                <a:spcPct val="110000"/>
              </a:lnSpc>
            </a:pPr>
            <a:r>
              <a:rPr lang="en-US" dirty="0">
                <a:solidFill>
                  <a:srgbClr val="FF0000"/>
                </a:solidFill>
              </a:rPr>
              <a:t>10</a:t>
            </a:r>
            <a:r>
              <a:rPr lang="en-US" dirty="0"/>
              <a:t>00xx</a:t>
            </a:r>
          </a:p>
          <a:p>
            <a:pPr>
              <a:lnSpc>
                <a:spcPct val="110000"/>
              </a:lnSpc>
            </a:pPr>
            <a:r>
              <a:rPr lang="en-US" dirty="0">
                <a:solidFill>
                  <a:srgbClr val="FF0000"/>
                </a:solidFill>
              </a:rPr>
              <a:t>10</a:t>
            </a:r>
            <a:r>
              <a:rPr lang="en-US" dirty="0"/>
              <a:t>01xx</a:t>
            </a:r>
          </a:p>
          <a:p>
            <a:pPr>
              <a:lnSpc>
                <a:spcPct val="110000"/>
              </a:lnSpc>
            </a:pPr>
            <a:r>
              <a:rPr lang="en-US" dirty="0">
                <a:solidFill>
                  <a:srgbClr val="FF0000"/>
                </a:solidFill>
              </a:rPr>
              <a:t>10</a:t>
            </a:r>
            <a:r>
              <a:rPr lang="en-US" dirty="0"/>
              <a:t>10xx</a:t>
            </a:r>
          </a:p>
          <a:p>
            <a:pPr>
              <a:lnSpc>
                <a:spcPct val="110000"/>
              </a:lnSpc>
            </a:pPr>
            <a:r>
              <a:rPr lang="en-US" dirty="0">
                <a:solidFill>
                  <a:srgbClr val="FF0000"/>
                </a:solidFill>
              </a:rPr>
              <a:t>10</a:t>
            </a:r>
            <a:r>
              <a:rPr lang="en-US" dirty="0"/>
              <a:t>11xx</a:t>
            </a:r>
          </a:p>
          <a:p>
            <a:pPr>
              <a:lnSpc>
                <a:spcPct val="110000"/>
              </a:lnSpc>
            </a:pPr>
            <a:r>
              <a:rPr lang="en-US" dirty="0">
                <a:solidFill>
                  <a:srgbClr val="FF0000"/>
                </a:solidFill>
              </a:rPr>
              <a:t>11</a:t>
            </a:r>
            <a:r>
              <a:rPr lang="en-US" dirty="0"/>
              <a:t>00xx</a:t>
            </a:r>
          </a:p>
          <a:p>
            <a:pPr>
              <a:lnSpc>
                <a:spcPct val="110000"/>
              </a:lnSpc>
            </a:pPr>
            <a:r>
              <a:rPr lang="en-US" dirty="0">
                <a:solidFill>
                  <a:srgbClr val="FF0000"/>
                </a:solidFill>
              </a:rPr>
              <a:t>11</a:t>
            </a:r>
            <a:r>
              <a:rPr lang="en-US" dirty="0"/>
              <a:t>01xx</a:t>
            </a:r>
          </a:p>
          <a:p>
            <a:pPr>
              <a:lnSpc>
                <a:spcPct val="110000"/>
              </a:lnSpc>
            </a:pPr>
            <a:r>
              <a:rPr lang="en-US" dirty="0">
                <a:solidFill>
                  <a:srgbClr val="FF0000"/>
                </a:solidFill>
              </a:rPr>
              <a:t>11</a:t>
            </a:r>
            <a:r>
              <a:rPr lang="en-US" dirty="0"/>
              <a:t>10xx</a:t>
            </a:r>
          </a:p>
          <a:p>
            <a:pPr>
              <a:lnSpc>
                <a:spcPct val="110000"/>
              </a:lnSpc>
            </a:pPr>
            <a:r>
              <a:rPr lang="en-US" dirty="0">
                <a:solidFill>
                  <a:srgbClr val="FF0000"/>
                </a:solidFill>
              </a:rPr>
              <a:t>11</a:t>
            </a:r>
            <a:r>
              <a:rPr lang="en-US" dirty="0"/>
              <a:t>11xx</a:t>
            </a:r>
          </a:p>
        </p:txBody>
      </p:sp>
      <p:sp>
        <p:nvSpPr>
          <p:cNvPr id="100" name="Footer Placeholder 4"/>
          <p:cNvSpPr txBox="1">
            <a:spLocks/>
          </p:cNvSpPr>
          <p:nvPr/>
        </p:nvSpPr>
        <p:spPr>
          <a:xfrm>
            <a:off x="176139" y="330270"/>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15" name="TextBox 114"/>
          <p:cNvSpPr txBox="1"/>
          <p:nvPr/>
        </p:nvSpPr>
        <p:spPr>
          <a:xfrm>
            <a:off x="2770053" y="2525703"/>
            <a:ext cx="301686" cy="369332"/>
          </a:xfrm>
          <a:prstGeom prst="rect">
            <a:avLst/>
          </a:prstGeom>
          <a:noFill/>
        </p:spPr>
        <p:txBody>
          <a:bodyPr wrap="none" rtlCol="0" anchor="ctr">
            <a:spAutoFit/>
          </a:bodyPr>
          <a:lstStyle/>
          <a:p>
            <a:r>
              <a:rPr lang="en-US" dirty="0"/>
              <a:t>0</a:t>
            </a:r>
          </a:p>
        </p:txBody>
      </p:sp>
      <p:sp>
        <p:nvSpPr>
          <p:cNvPr id="116" name="TextBox 115"/>
          <p:cNvSpPr txBox="1"/>
          <p:nvPr/>
        </p:nvSpPr>
        <p:spPr>
          <a:xfrm>
            <a:off x="2770053" y="2831738"/>
            <a:ext cx="301686" cy="369332"/>
          </a:xfrm>
          <a:prstGeom prst="rect">
            <a:avLst/>
          </a:prstGeom>
          <a:noFill/>
        </p:spPr>
        <p:txBody>
          <a:bodyPr wrap="none" rtlCol="0" anchor="ctr">
            <a:spAutoFit/>
          </a:bodyPr>
          <a:lstStyle/>
          <a:p>
            <a:r>
              <a:rPr lang="en-US" dirty="0"/>
              <a:t>1</a:t>
            </a:r>
          </a:p>
        </p:txBody>
      </p:sp>
      <p:sp>
        <p:nvSpPr>
          <p:cNvPr id="117" name="TextBox 116"/>
          <p:cNvSpPr txBox="1"/>
          <p:nvPr/>
        </p:nvSpPr>
        <p:spPr>
          <a:xfrm>
            <a:off x="2770053" y="3145265"/>
            <a:ext cx="301686" cy="369332"/>
          </a:xfrm>
          <a:prstGeom prst="rect">
            <a:avLst/>
          </a:prstGeom>
          <a:noFill/>
        </p:spPr>
        <p:txBody>
          <a:bodyPr wrap="none" rtlCol="0">
            <a:spAutoFit/>
          </a:bodyPr>
          <a:lstStyle/>
          <a:p>
            <a:r>
              <a:rPr lang="en-US" dirty="0"/>
              <a:t>1</a:t>
            </a:r>
          </a:p>
        </p:txBody>
      </p:sp>
      <p:sp>
        <p:nvSpPr>
          <p:cNvPr id="118" name="TextBox 117"/>
          <p:cNvSpPr txBox="1"/>
          <p:nvPr/>
        </p:nvSpPr>
        <p:spPr>
          <a:xfrm>
            <a:off x="2770053" y="3433188"/>
            <a:ext cx="301686" cy="369332"/>
          </a:xfrm>
          <a:prstGeom prst="rect">
            <a:avLst/>
          </a:prstGeom>
          <a:noFill/>
        </p:spPr>
        <p:txBody>
          <a:bodyPr wrap="none" rtlCol="0">
            <a:spAutoFit/>
          </a:bodyPr>
          <a:lstStyle/>
          <a:p>
            <a:r>
              <a:rPr lang="en-US" dirty="0"/>
              <a:t>1</a:t>
            </a:r>
          </a:p>
        </p:txBody>
      </p:sp>
      <p:sp>
        <p:nvSpPr>
          <p:cNvPr id="119" name="TextBox 118"/>
          <p:cNvSpPr txBox="1"/>
          <p:nvPr/>
        </p:nvSpPr>
        <p:spPr>
          <a:xfrm>
            <a:off x="3238166" y="2525703"/>
            <a:ext cx="418704" cy="369332"/>
          </a:xfrm>
          <a:prstGeom prst="rect">
            <a:avLst/>
          </a:prstGeom>
          <a:noFill/>
        </p:spPr>
        <p:txBody>
          <a:bodyPr wrap="none" rtlCol="0" anchor="ctr">
            <a:spAutoFit/>
          </a:bodyPr>
          <a:lstStyle/>
          <a:p>
            <a:r>
              <a:rPr lang="en-US" dirty="0">
                <a:solidFill>
                  <a:srgbClr val="FF0000"/>
                </a:solidFill>
              </a:rPr>
              <a:t>01</a:t>
            </a:r>
          </a:p>
        </p:txBody>
      </p:sp>
      <p:sp>
        <p:nvSpPr>
          <p:cNvPr id="120" name="TextBox 119"/>
          <p:cNvSpPr txBox="1"/>
          <p:nvPr/>
        </p:nvSpPr>
        <p:spPr>
          <a:xfrm>
            <a:off x="3238166" y="2831738"/>
            <a:ext cx="418704" cy="369332"/>
          </a:xfrm>
          <a:prstGeom prst="rect">
            <a:avLst/>
          </a:prstGeom>
          <a:noFill/>
        </p:spPr>
        <p:txBody>
          <a:bodyPr wrap="none" rtlCol="0" anchor="ctr">
            <a:spAutoFit/>
          </a:bodyPr>
          <a:lstStyle/>
          <a:p>
            <a:r>
              <a:rPr lang="en-US" dirty="0">
                <a:solidFill>
                  <a:srgbClr val="FF0000"/>
                </a:solidFill>
              </a:rPr>
              <a:t>11</a:t>
            </a:r>
          </a:p>
        </p:txBody>
      </p:sp>
      <p:sp>
        <p:nvSpPr>
          <p:cNvPr id="121" name="TextBox 120"/>
          <p:cNvSpPr txBox="1"/>
          <p:nvPr/>
        </p:nvSpPr>
        <p:spPr>
          <a:xfrm>
            <a:off x="3238166" y="3145265"/>
            <a:ext cx="418704" cy="369332"/>
          </a:xfrm>
          <a:prstGeom prst="rect">
            <a:avLst/>
          </a:prstGeom>
          <a:noFill/>
        </p:spPr>
        <p:txBody>
          <a:bodyPr wrap="none" rtlCol="0">
            <a:spAutoFit/>
          </a:bodyPr>
          <a:lstStyle/>
          <a:p>
            <a:r>
              <a:rPr lang="en-US" dirty="0">
                <a:solidFill>
                  <a:srgbClr val="FF0000"/>
                </a:solidFill>
              </a:rPr>
              <a:t>10</a:t>
            </a:r>
          </a:p>
        </p:txBody>
      </p:sp>
      <p:sp>
        <p:nvSpPr>
          <p:cNvPr id="122" name="TextBox 121"/>
          <p:cNvSpPr txBox="1"/>
          <p:nvPr/>
        </p:nvSpPr>
        <p:spPr>
          <a:xfrm>
            <a:off x="3238166" y="3433188"/>
            <a:ext cx="418704" cy="369332"/>
          </a:xfrm>
          <a:prstGeom prst="rect">
            <a:avLst/>
          </a:prstGeom>
          <a:noFill/>
        </p:spPr>
        <p:txBody>
          <a:bodyPr wrap="none" rtlCol="0">
            <a:spAutoFit/>
          </a:bodyPr>
          <a:lstStyle/>
          <a:p>
            <a:r>
              <a:rPr lang="en-US" dirty="0">
                <a:solidFill>
                  <a:srgbClr val="FF0000"/>
                </a:solidFill>
              </a:rPr>
              <a:t>00</a:t>
            </a:r>
          </a:p>
        </p:txBody>
      </p:sp>
      <p:sp>
        <p:nvSpPr>
          <p:cNvPr id="1661011" name="Line 83"/>
          <p:cNvSpPr>
            <a:spLocks noChangeShapeType="1"/>
          </p:cNvSpPr>
          <p:nvPr/>
        </p:nvSpPr>
        <p:spPr bwMode="auto">
          <a:xfrm flipH="1" flipV="1">
            <a:off x="4724400" y="3403589"/>
            <a:ext cx="1047727" cy="2425991"/>
          </a:xfrm>
          <a:prstGeom prst="line">
            <a:avLst/>
          </a:prstGeom>
          <a:noFill/>
          <a:ln w="12700">
            <a:solidFill>
              <a:schemeClr val="tx1"/>
            </a:solidFill>
            <a:round/>
            <a:headEnd type="none" w="med" len="med"/>
            <a:tailEnd type="none" w="med" len="med"/>
          </a:ln>
          <a:effectLst/>
        </p:spPr>
        <p:txBody>
          <a:bodyPr/>
          <a:lstStyle/>
          <a:p>
            <a:endParaRPr lang="en-US"/>
          </a:p>
        </p:txBody>
      </p:sp>
      <p:sp>
        <p:nvSpPr>
          <p:cNvPr id="124" name="Text Box 26"/>
          <p:cNvSpPr txBox="1">
            <a:spLocks noChangeArrowheads="1"/>
          </p:cNvSpPr>
          <p:nvPr/>
        </p:nvSpPr>
        <p:spPr bwMode="auto">
          <a:xfrm>
            <a:off x="7584529" y="4572000"/>
            <a:ext cx="4495800" cy="2246769"/>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1110xx, is it in the cache?</a:t>
            </a:r>
          </a:p>
          <a:p>
            <a:r>
              <a:rPr lang="en-US" sz="2000" dirty="0"/>
              <a:t>A: </a:t>
            </a:r>
            <a:r>
              <a:rPr lang="en-US" altLang="zh-CN" sz="2000" dirty="0"/>
              <a:t>No</a:t>
            </a:r>
            <a:r>
              <a:rPr lang="en-US" sz="2000" dirty="0"/>
              <a:t>. First, 2 middle index bits (10) means that it is mapped to a </a:t>
            </a:r>
            <a:r>
              <a:rPr lang="en-US" sz="2000" dirty="0">
                <a:solidFill>
                  <a:schemeClr val="accent2">
                    <a:lumMod val="60000"/>
                    <a:lumOff val="40000"/>
                  </a:schemeClr>
                </a:solidFill>
              </a:rPr>
              <a:t>pink</a:t>
            </a:r>
            <a:r>
              <a:rPr lang="en-US" sz="2000" dirty="0"/>
              <a:t> block in cache, with valid bit of 1; Second, the 2 higher tag bits (11) does not match the tag (10) in the </a:t>
            </a:r>
            <a:r>
              <a:rPr lang="en-US" sz="2000" dirty="0">
                <a:solidFill>
                  <a:schemeClr val="accent2">
                    <a:lumMod val="60000"/>
                    <a:lumOff val="40000"/>
                  </a:schemeClr>
                </a:solidFill>
              </a:rPr>
              <a:t>pink</a:t>
            </a:r>
            <a:r>
              <a:rPr lang="en-US" sz="2000" dirty="0"/>
              <a:t> block.</a:t>
            </a:r>
          </a:p>
        </p:txBody>
      </p:sp>
      <p:sp>
        <p:nvSpPr>
          <p:cNvPr id="123" name="Text Box 26"/>
          <p:cNvSpPr txBox="1">
            <a:spLocks noChangeArrowheads="1"/>
          </p:cNvSpPr>
          <p:nvPr/>
        </p:nvSpPr>
        <p:spPr bwMode="auto">
          <a:xfrm>
            <a:off x="7584529" y="2486560"/>
            <a:ext cx="4495800" cy="2246769"/>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0100xx, is it in the cache?</a:t>
            </a:r>
          </a:p>
          <a:p>
            <a:r>
              <a:rPr lang="en-US" sz="2000" dirty="0"/>
              <a:t>A: </a:t>
            </a:r>
            <a:r>
              <a:rPr lang="en-US" altLang="zh-CN" sz="2000" dirty="0"/>
              <a:t>No</a:t>
            </a:r>
            <a:r>
              <a:rPr lang="en-US" sz="2000" dirty="0"/>
              <a:t>. First, 2 middle bits (00) means that it is mapped to a </a:t>
            </a:r>
            <a:r>
              <a:rPr lang="en-US" sz="2000" dirty="0">
                <a:solidFill>
                  <a:srgbClr val="0070C0"/>
                </a:solidFill>
              </a:rPr>
              <a:t>blue</a:t>
            </a:r>
            <a:r>
              <a:rPr lang="en-US" sz="2000" dirty="0"/>
              <a:t> block in cache; Second, the 2 higher tag bits (01) matches the tag in the </a:t>
            </a:r>
            <a:r>
              <a:rPr lang="en-US" sz="2000" dirty="0">
                <a:solidFill>
                  <a:srgbClr val="0070C0"/>
                </a:solidFill>
              </a:rPr>
              <a:t>blue</a:t>
            </a:r>
            <a:r>
              <a:rPr lang="en-US" sz="2000" dirty="0"/>
              <a:t> block, with valid bit of 0, so cache block is invalid.</a:t>
            </a:r>
          </a:p>
        </p:txBody>
      </p:sp>
      <p:sp>
        <p:nvSpPr>
          <p:cNvPr id="125" name="Line 88"/>
          <p:cNvSpPr>
            <a:spLocks noChangeShapeType="1"/>
          </p:cNvSpPr>
          <p:nvPr/>
        </p:nvSpPr>
        <p:spPr bwMode="auto">
          <a:xfrm>
            <a:off x="4723670" y="2698751"/>
            <a:ext cx="1067529" cy="33065"/>
          </a:xfrm>
          <a:prstGeom prst="line">
            <a:avLst/>
          </a:prstGeom>
          <a:noFill/>
          <a:ln w="12700">
            <a:solidFill>
              <a:schemeClr val="tx1"/>
            </a:solidFill>
            <a:round/>
            <a:headEnd type="none" w="med" len="med"/>
            <a:tailEnd type="none" w="med" len="med"/>
          </a:ln>
          <a:effectLst/>
        </p:spPr>
        <p:txBody>
          <a:bodyPr/>
          <a:lstStyle/>
          <a:p>
            <a:endParaRPr lang="en-US"/>
          </a:p>
        </p:txBody>
      </p:sp>
      <p:sp>
        <p:nvSpPr>
          <p:cNvPr id="128" name="Text Box 110"/>
          <p:cNvSpPr txBox="1">
            <a:spLocks noChangeArrowheads="1"/>
          </p:cNvSpPr>
          <p:nvPr/>
        </p:nvSpPr>
        <p:spPr bwMode="auto">
          <a:xfrm>
            <a:off x="1919769" y="295269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33" name="Text Box 41"/>
          <p:cNvSpPr txBox="1">
            <a:spLocks noChangeArrowheads="1"/>
          </p:cNvSpPr>
          <p:nvPr/>
        </p:nvSpPr>
        <p:spPr bwMode="auto">
          <a:xfrm>
            <a:off x="3124201" y="214526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34" name="Text Box 42"/>
          <p:cNvSpPr txBox="1">
            <a:spLocks noChangeArrowheads="1"/>
          </p:cNvSpPr>
          <p:nvPr/>
        </p:nvSpPr>
        <p:spPr bwMode="auto">
          <a:xfrm>
            <a:off x="3886201" y="2145268"/>
            <a:ext cx="620683" cy="369332"/>
          </a:xfrm>
          <a:prstGeom prst="rect">
            <a:avLst/>
          </a:prstGeom>
          <a:noFill/>
          <a:ln w="12700">
            <a:noFill/>
            <a:miter lim="800000"/>
            <a:headEnd/>
            <a:tailEnd/>
          </a:ln>
          <a:effectLst/>
        </p:spPr>
        <p:txBody>
          <a:bodyPr wrap="none">
            <a:spAutoFit/>
          </a:bodyPr>
          <a:lstStyle/>
          <a:p>
            <a:r>
              <a:rPr lang="en-US"/>
              <a:t>Data</a:t>
            </a:r>
          </a:p>
        </p:txBody>
      </p:sp>
      <p:sp>
        <p:nvSpPr>
          <p:cNvPr id="135" name="Text Box 69"/>
          <p:cNvSpPr txBox="1">
            <a:spLocks noChangeArrowheads="1"/>
          </p:cNvSpPr>
          <p:nvPr/>
        </p:nvSpPr>
        <p:spPr bwMode="auto">
          <a:xfrm>
            <a:off x="2604676" y="2145268"/>
            <a:ext cx="641651" cy="369332"/>
          </a:xfrm>
          <a:prstGeom prst="rect">
            <a:avLst/>
          </a:prstGeom>
          <a:noFill/>
          <a:ln w="12700">
            <a:noFill/>
            <a:miter lim="800000"/>
            <a:headEnd/>
            <a:tailEnd/>
          </a:ln>
          <a:effectLst/>
        </p:spPr>
        <p:txBody>
          <a:bodyPr wrap="none">
            <a:spAutoFit/>
          </a:bodyPr>
          <a:lstStyle/>
          <a:p>
            <a:r>
              <a:rPr lang="en-US" dirty="0"/>
              <a:t>Valid</a:t>
            </a:r>
          </a:p>
        </p:txBody>
      </p:sp>
      <p:sp>
        <p:nvSpPr>
          <p:cNvPr id="136" name="Text Box 95"/>
          <p:cNvSpPr txBox="1">
            <a:spLocks noChangeArrowheads="1"/>
          </p:cNvSpPr>
          <p:nvPr/>
        </p:nvSpPr>
        <p:spPr bwMode="auto">
          <a:xfrm>
            <a:off x="2254812" y="214526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37" name="Text Box 109"/>
          <p:cNvSpPr txBox="1">
            <a:spLocks noChangeArrowheads="1"/>
          </p:cNvSpPr>
          <p:nvPr/>
        </p:nvSpPr>
        <p:spPr bwMode="auto">
          <a:xfrm>
            <a:off x="1691443" y="214526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06" name="Text Box 63"/>
          <p:cNvSpPr txBox="1">
            <a:spLocks noChangeArrowheads="1"/>
          </p:cNvSpPr>
          <p:nvPr/>
        </p:nvSpPr>
        <p:spPr bwMode="auto">
          <a:xfrm>
            <a:off x="95609" y="4398925"/>
            <a:ext cx="4481180" cy="707886"/>
          </a:xfrm>
          <a:prstGeom prst="rect">
            <a:avLst/>
          </a:prstGeom>
          <a:noFill/>
          <a:ln w="12700">
            <a:noFill/>
            <a:miter lim="800000"/>
            <a:headEnd/>
            <a:tailEnd/>
          </a:ln>
          <a:effectLst/>
        </p:spPr>
        <p:txBody>
          <a:bodyPr wrap="square">
            <a:spAutoFit/>
          </a:bodyPr>
          <a:lstStyle/>
          <a:p>
            <a:r>
              <a:rPr lang="en-US" sz="2000" dirty="0"/>
              <a:t>6</a:t>
            </a:r>
            <a:r>
              <a:rPr lang="en-US" altLang="zh-CN" sz="2000" dirty="0"/>
              <a:t>-bit memory </a:t>
            </a:r>
            <a:r>
              <a:rPr lang="en-US" sz="2000" dirty="0"/>
              <a:t>address: 2-bit Tag, 2-bit Set Index, 2-bit Offset (4 Bytes/block).</a:t>
            </a:r>
          </a:p>
        </p:txBody>
      </p:sp>
      <p:sp>
        <p:nvSpPr>
          <p:cNvPr id="112" name="Rectangle 2"/>
          <p:cNvSpPr txBox="1">
            <a:spLocks noChangeArrowheads="1"/>
          </p:cNvSpPr>
          <p:nvPr/>
        </p:nvSpPr>
        <p:spPr>
          <a:xfrm>
            <a:off x="1066800" y="274638"/>
            <a:ext cx="8229600" cy="868362"/>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rgbClr val="FF0000"/>
                </a:solidFill>
                <a:latin typeface="+mj-lt"/>
                <a:ea typeface="+mj-ea"/>
                <a:cs typeface="+mj-cs"/>
              </a:defRPr>
            </a:lvl1pPr>
          </a:lstStyle>
          <a:p>
            <a:pPr>
              <a:lnSpc>
                <a:spcPct val="85000"/>
              </a:lnSpc>
            </a:pPr>
            <a:r>
              <a:rPr lang="en-US" dirty="0"/>
              <a:t>DM Cache Example</a:t>
            </a:r>
          </a:p>
        </p:txBody>
      </p:sp>
      <p:sp>
        <p:nvSpPr>
          <p:cNvPr id="5" name="Text Box 19">
            <a:extLst>
              <a:ext uri="{FF2B5EF4-FFF2-40B4-BE49-F238E27FC236}">
                <a16:creationId xmlns:a16="http://schemas.microsoft.com/office/drawing/2014/main" id="{2EFFE269-8B75-553A-5E3D-E03D2AE71A9D}"/>
              </a:ext>
            </a:extLst>
          </p:cNvPr>
          <p:cNvSpPr txBox="1">
            <a:spLocks noChangeArrowheads="1"/>
          </p:cNvSpPr>
          <p:nvPr/>
        </p:nvSpPr>
        <p:spPr bwMode="auto">
          <a:xfrm>
            <a:off x="2319830" y="2514600"/>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00</a:t>
            </a:r>
          </a:p>
        </p:txBody>
      </p:sp>
      <p:sp>
        <p:nvSpPr>
          <p:cNvPr id="9" name="Text Box 106">
            <a:extLst>
              <a:ext uri="{FF2B5EF4-FFF2-40B4-BE49-F238E27FC236}">
                <a16:creationId xmlns:a16="http://schemas.microsoft.com/office/drawing/2014/main" id="{A73F99A8-39B2-77CF-28D1-4A6CE4D61855}"/>
              </a:ext>
            </a:extLst>
          </p:cNvPr>
          <p:cNvSpPr txBox="1">
            <a:spLocks noChangeArrowheads="1"/>
          </p:cNvSpPr>
          <p:nvPr/>
        </p:nvSpPr>
        <p:spPr bwMode="auto">
          <a:xfrm>
            <a:off x="2319830" y="2805194"/>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B050"/>
                </a:solidFill>
              </a:rPr>
              <a:t>01</a:t>
            </a:r>
          </a:p>
        </p:txBody>
      </p:sp>
      <p:sp>
        <p:nvSpPr>
          <p:cNvPr id="10" name="Text Box 107">
            <a:extLst>
              <a:ext uri="{FF2B5EF4-FFF2-40B4-BE49-F238E27FC236}">
                <a16:creationId xmlns:a16="http://schemas.microsoft.com/office/drawing/2014/main" id="{4CF800B3-E386-687B-5365-A692F674C388}"/>
              </a:ext>
            </a:extLst>
          </p:cNvPr>
          <p:cNvSpPr txBox="1">
            <a:spLocks noChangeArrowheads="1"/>
          </p:cNvSpPr>
          <p:nvPr/>
        </p:nvSpPr>
        <p:spPr bwMode="auto">
          <a:xfrm>
            <a:off x="2319830" y="3124200"/>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10</a:t>
            </a:r>
          </a:p>
        </p:txBody>
      </p:sp>
      <p:sp>
        <p:nvSpPr>
          <p:cNvPr id="11" name="Text Box 108">
            <a:extLst>
              <a:ext uri="{FF2B5EF4-FFF2-40B4-BE49-F238E27FC236}">
                <a16:creationId xmlns:a16="http://schemas.microsoft.com/office/drawing/2014/main" id="{517953ED-17F9-DD73-0304-A115DFFA50E1}"/>
              </a:ext>
            </a:extLst>
          </p:cNvPr>
          <p:cNvSpPr txBox="1">
            <a:spLocks noChangeArrowheads="1"/>
          </p:cNvSpPr>
          <p:nvPr/>
        </p:nvSpPr>
        <p:spPr bwMode="auto">
          <a:xfrm>
            <a:off x="2319830" y="3452009"/>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bg1">
                    <a:lumMod val="50000"/>
                  </a:schemeClr>
                </a:solidFill>
              </a:rPr>
              <a:t>11</a:t>
            </a:r>
          </a:p>
        </p:txBody>
      </p:sp>
      <p:grpSp>
        <p:nvGrpSpPr>
          <p:cNvPr id="14" name="Group 13">
            <a:extLst>
              <a:ext uri="{FF2B5EF4-FFF2-40B4-BE49-F238E27FC236}">
                <a16:creationId xmlns:a16="http://schemas.microsoft.com/office/drawing/2014/main" id="{491D0129-8B99-C254-1157-67F611D8344C}"/>
              </a:ext>
            </a:extLst>
          </p:cNvPr>
          <p:cNvGrpSpPr/>
          <p:nvPr/>
        </p:nvGrpSpPr>
        <p:grpSpPr>
          <a:xfrm>
            <a:off x="3208868" y="3217334"/>
            <a:ext cx="3829349" cy="2668259"/>
            <a:chOff x="3208868" y="3217334"/>
            <a:chExt cx="3829349" cy="2668259"/>
          </a:xfrm>
        </p:grpSpPr>
        <p:sp>
          <p:nvSpPr>
            <p:cNvPr id="12" name="Rectangle 95">
              <a:extLst>
                <a:ext uri="{FF2B5EF4-FFF2-40B4-BE49-F238E27FC236}">
                  <a16:creationId xmlns:a16="http://schemas.microsoft.com/office/drawing/2014/main" id="{B90002B4-EEE3-5A9A-C1A3-54F23F6358DB}"/>
                </a:ext>
              </a:extLst>
            </p:cNvPr>
            <p:cNvSpPr>
              <a:spLocks noChangeArrowheads="1"/>
            </p:cNvSpPr>
            <p:nvPr/>
          </p:nvSpPr>
          <p:spPr bwMode="auto">
            <a:xfrm>
              <a:off x="3208868" y="3217334"/>
              <a:ext cx="448732" cy="228591"/>
            </a:xfrm>
            <a:prstGeom prst="rect">
              <a:avLst/>
            </a:prstGeom>
            <a:noFill/>
            <a:ln w="28575">
              <a:solidFill>
                <a:srgbClr val="FF0000"/>
              </a:solidFill>
              <a:miter lim="800000"/>
              <a:headEnd/>
              <a:tailEnd/>
            </a:ln>
            <a:effectLst/>
          </p:spPr>
          <p:txBody>
            <a:bodyPr wrap="none" anchor="ctr"/>
            <a:lstStyle/>
            <a:p>
              <a:endParaRPr lang="en-US"/>
            </a:p>
          </p:txBody>
        </p:sp>
        <p:sp>
          <p:nvSpPr>
            <p:cNvPr id="13" name="Rectangle 12">
              <a:extLst>
                <a:ext uri="{FF2B5EF4-FFF2-40B4-BE49-F238E27FC236}">
                  <a16:creationId xmlns:a16="http://schemas.microsoft.com/office/drawing/2014/main" id="{3EDBD6D8-0B29-4F40-3844-F1A7059700E3}"/>
                </a:ext>
              </a:extLst>
            </p:cNvPr>
            <p:cNvSpPr>
              <a:spLocks noChangeArrowheads="1"/>
            </p:cNvSpPr>
            <p:nvPr/>
          </p:nvSpPr>
          <p:spPr bwMode="auto">
            <a:xfrm>
              <a:off x="6792686" y="5656993"/>
              <a:ext cx="245531" cy="228600"/>
            </a:xfrm>
            <a:prstGeom prst="rect">
              <a:avLst/>
            </a:prstGeom>
            <a:noFill/>
            <a:ln w="28575">
              <a:solidFill>
                <a:srgbClr val="FF0000"/>
              </a:solidFill>
              <a:miter lim="800000"/>
              <a:headEnd/>
              <a:tailEnd/>
            </a:ln>
            <a:effectLst/>
          </p:spPr>
          <p:txBody>
            <a:bodyPr wrap="none" anchor="ctr"/>
            <a:lstStyle/>
            <a:p>
              <a:endParaRPr lang="en-US"/>
            </a:p>
          </p:txBody>
        </p:sp>
      </p:grpSp>
      <p:grpSp>
        <p:nvGrpSpPr>
          <p:cNvPr id="18" name="Group 17">
            <a:extLst>
              <a:ext uri="{FF2B5EF4-FFF2-40B4-BE49-F238E27FC236}">
                <a16:creationId xmlns:a16="http://schemas.microsoft.com/office/drawing/2014/main" id="{12C0861E-8301-6587-857A-D4800E4F4720}"/>
              </a:ext>
            </a:extLst>
          </p:cNvPr>
          <p:cNvGrpSpPr/>
          <p:nvPr/>
        </p:nvGrpSpPr>
        <p:grpSpPr>
          <a:xfrm>
            <a:off x="3222112" y="2328087"/>
            <a:ext cx="3807302" cy="1421184"/>
            <a:chOff x="3222112" y="2328087"/>
            <a:chExt cx="3807302" cy="1421184"/>
          </a:xfrm>
        </p:grpSpPr>
        <p:sp>
          <p:nvSpPr>
            <p:cNvPr id="16" name="Rectangle 95">
              <a:extLst>
                <a:ext uri="{FF2B5EF4-FFF2-40B4-BE49-F238E27FC236}">
                  <a16:creationId xmlns:a16="http://schemas.microsoft.com/office/drawing/2014/main" id="{FFE631C3-2299-2994-FC4E-2603F5CDF1A9}"/>
                </a:ext>
              </a:extLst>
            </p:cNvPr>
            <p:cNvSpPr>
              <a:spLocks noChangeArrowheads="1"/>
            </p:cNvSpPr>
            <p:nvPr/>
          </p:nvSpPr>
          <p:spPr bwMode="auto">
            <a:xfrm>
              <a:off x="3222112" y="3520680"/>
              <a:ext cx="448732" cy="228591"/>
            </a:xfrm>
            <a:prstGeom prst="rect">
              <a:avLst/>
            </a:prstGeom>
            <a:noFill/>
            <a:ln w="28575">
              <a:solidFill>
                <a:srgbClr val="FF0000"/>
              </a:solidFill>
              <a:miter lim="800000"/>
              <a:headEnd/>
              <a:tailEnd/>
            </a:ln>
            <a:effectLst/>
          </p:spPr>
          <p:txBody>
            <a:bodyPr wrap="none" anchor="ctr"/>
            <a:lstStyle/>
            <a:p>
              <a:endParaRPr lang="en-US"/>
            </a:p>
          </p:txBody>
        </p:sp>
        <p:sp>
          <p:nvSpPr>
            <p:cNvPr id="17" name="Rectangle 16">
              <a:extLst>
                <a:ext uri="{FF2B5EF4-FFF2-40B4-BE49-F238E27FC236}">
                  <a16:creationId xmlns:a16="http://schemas.microsoft.com/office/drawing/2014/main" id="{D13261FA-579C-A485-B637-EAC65174A19F}"/>
                </a:ext>
              </a:extLst>
            </p:cNvPr>
            <p:cNvSpPr>
              <a:spLocks noChangeArrowheads="1"/>
            </p:cNvSpPr>
            <p:nvPr/>
          </p:nvSpPr>
          <p:spPr bwMode="auto">
            <a:xfrm>
              <a:off x="6806204" y="2328087"/>
              <a:ext cx="223210" cy="228600"/>
            </a:xfrm>
            <a:prstGeom prst="rect">
              <a:avLst/>
            </a:prstGeom>
            <a:noFill/>
            <a:ln w="28575">
              <a:solidFill>
                <a:srgbClr val="FF0000"/>
              </a:solidFill>
              <a:miter lim="800000"/>
              <a:headEnd/>
              <a:tailEnd/>
            </a:ln>
            <a:effectLst/>
          </p:spPr>
          <p:txBody>
            <a:bodyPr wrap="none" anchor="ctr"/>
            <a:lstStyle/>
            <a:p>
              <a:endParaRPr lang="en-US"/>
            </a:p>
          </p:txBody>
        </p:sp>
      </p:grpSp>
      <p:grpSp>
        <p:nvGrpSpPr>
          <p:cNvPr id="21" name="Group 20">
            <a:extLst>
              <a:ext uri="{FF2B5EF4-FFF2-40B4-BE49-F238E27FC236}">
                <a16:creationId xmlns:a16="http://schemas.microsoft.com/office/drawing/2014/main" id="{ADA7C35B-C6FD-184E-191B-3F054C9DED01}"/>
              </a:ext>
            </a:extLst>
          </p:cNvPr>
          <p:cNvGrpSpPr/>
          <p:nvPr/>
        </p:nvGrpSpPr>
        <p:grpSpPr>
          <a:xfrm>
            <a:off x="3222112" y="2596900"/>
            <a:ext cx="3805219" cy="255161"/>
            <a:chOff x="3222112" y="2596900"/>
            <a:chExt cx="3805219" cy="255161"/>
          </a:xfrm>
        </p:grpSpPr>
        <p:sp>
          <p:nvSpPr>
            <p:cNvPr id="19" name="Rectangle 95">
              <a:extLst>
                <a:ext uri="{FF2B5EF4-FFF2-40B4-BE49-F238E27FC236}">
                  <a16:creationId xmlns:a16="http://schemas.microsoft.com/office/drawing/2014/main" id="{5BDB4739-388F-ECE1-CDDF-2D210E3CDAE0}"/>
                </a:ext>
              </a:extLst>
            </p:cNvPr>
            <p:cNvSpPr>
              <a:spLocks noChangeArrowheads="1"/>
            </p:cNvSpPr>
            <p:nvPr/>
          </p:nvSpPr>
          <p:spPr bwMode="auto">
            <a:xfrm>
              <a:off x="3222112" y="2596900"/>
              <a:ext cx="448732" cy="228591"/>
            </a:xfrm>
            <a:prstGeom prst="rect">
              <a:avLst/>
            </a:prstGeom>
            <a:noFill/>
            <a:ln w="28575">
              <a:solidFill>
                <a:srgbClr val="FF0000"/>
              </a:solidFill>
              <a:miter lim="800000"/>
              <a:headEnd/>
              <a:tailEnd/>
            </a:ln>
            <a:effectLst/>
          </p:spPr>
          <p:txBody>
            <a:bodyPr wrap="none" anchor="ctr"/>
            <a:lstStyle/>
            <a:p>
              <a:endParaRPr lang="en-US"/>
            </a:p>
          </p:txBody>
        </p:sp>
        <p:sp>
          <p:nvSpPr>
            <p:cNvPr id="20" name="Rectangle 19">
              <a:extLst>
                <a:ext uri="{FF2B5EF4-FFF2-40B4-BE49-F238E27FC236}">
                  <a16:creationId xmlns:a16="http://schemas.microsoft.com/office/drawing/2014/main" id="{4F6F6FC0-207C-8747-6810-3B283CA768E4}"/>
                </a:ext>
              </a:extLst>
            </p:cNvPr>
            <p:cNvSpPr>
              <a:spLocks noChangeArrowheads="1"/>
            </p:cNvSpPr>
            <p:nvPr/>
          </p:nvSpPr>
          <p:spPr bwMode="auto">
            <a:xfrm>
              <a:off x="6781800" y="2623461"/>
              <a:ext cx="245531" cy="228600"/>
            </a:xfrm>
            <a:prstGeom prst="rect">
              <a:avLst/>
            </a:prstGeom>
            <a:noFill/>
            <a:ln w="28575">
              <a:solidFill>
                <a:srgbClr val="FF0000"/>
              </a:solidFill>
              <a:miter lim="800000"/>
              <a:headEnd/>
              <a:tailEnd/>
            </a:ln>
            <a:effectLst/>
          </p:spPr>
          <p:txBody>
            <a:bodyPr wrap="none" anchor="ctr"/>
            <a:lstStyle/>
            <a:p>
              <a:endParaRPr lang="en-US"/>
            </a:p>
          </p:txBody>
        </p:sp>
      </p:grpSp>
      <p:sp>
        <p:nvSpPr>
          <p:cNvPr id="22" name="TextBox 21">
            <a:extLst>
              <a:ext uri="{FF2B5EF4-FFF2-40B4-BE49-F238E27FC236}">
                <a16:creationId xmlns:a16="http://schemas.microsoft.com/office/drawing/2014/main" id="{9C9F64FB-647E-70D5-2BC6-CA176203D42B}"/>
              </a:ext>
            </a:extLst>
          </p:cNvPr>
          <p:cNvSpPr txBox="1"/>
          <p:nvPr/>
        </p:nvSpPr>
        <p:spPr>
          <a:xfrm>
            <a:off x="862890" y="5511780"/>
            <a:ext cx="259315" cy="374306"/>
          </a:xfrm>
          <a:prstGeom prst="rect">
            <a:avLst/>
          </a:prstGeom>
          <a:noFill/>
        </p:spPr>
        <p:txBody>
          <a:bodyPr wrap="none" rtlCol="0">
            <a:spAutoFit/>
          </a:bodyPr>
          <a:lstStyle/>
          <a:p>
            <a:r>
              <a:rPr lang="en-US" sz="1600" dirty="0"/>
              <a:t>5</a:t>
            </a:r>
          </a:p>
        </p:txBody>
      </p:sp>
      <p:sp>
        <p:nvSpPr>
          <p:cNvPr id="23" name="TextBox 22">
            <a:extLst>
              <a:ext uri="{FF2B5EF4-FFF2-40B4-BE49-F238E27FC236}">
                <a16:creationId xmlns:a16="http://schemas.microsoft.com/office/drawing/2014/main" id="{FCC767AA-34D6-E02B-AB79-B05D378B6D56}"/>
              </a:ext>
            </a:extLst>
          </p:cNvPr>
          <p:cNvSpPr txBox="1"/>
          <p:nvPr/>
        </p:nvSpPr>
        <p:spPr>
          <a:xfrm>
            <a:off x="1345624" y="5511780"/>
            <a:ext cx="259315" cy="338554"/>
          </a:xfrm>
          <a:prstGeom prst="rect">
            <a:avLst/>
          </a:prstGeom>
          <a:noFill/>
        </p:spPr>
        <p:txBody>
          <a:bodyPr wrap="square" rtlCol="0">
            <a:spAutoFit/>
          </a:bodyPr>
          <a:lstStyle/>
          <a:p>
            <a:r>
              <a:rPr lang="en-US" sz="1600" dirty="0"/>
              <a:t>4</a:t>
            </a:r>
          </a:p>
        </p:txBody>
      </p:sp>
      <p:graphicFrame>
        <p:nvGraphicFramePr>
          <p:cNvPr id="24" name="Table 23">
            <a:extLst>
              <a:ext uri="{FF2B5EF4-FFF2-40B4-BE49-F238E27FC236}">
                <a16:creationId xmlns:a16="http://schemas.microsoft.com/office/drawing/2014/main" id="{DF52491A-BCC9-47E6-878B-950555E97F9F}"/>
              </a:ext>
            </a:extLst>
          </p:cNvPr>
          <p:cNvGraphicFramePr>
            <a:graphicFrameLocks noGrp="1"/>
          </p:cNvGraphicFramePr>
          <p:nvPr>
            <p:extLst>
              <p:ext uri="{D42A27DB-BD31-4B8C-83A1-F6EECF244321}">
                <p14:modId xmlns:p14="http://schemas.microsoft.com/office/powerpoint/2010/main" val="2552110914"/>
              </p:ext>
            </p:extLst>
          </p:nvPr>
        </p:nvGraphicFramePr>
        <p:xfrm>
          <a:off x="730254" y="5853690"/>
          <a:ext cx="3179151" cy="370840"/>
        </p:xfrm>
        <a:graphic>
          <a:graphicData uri="http://schemas.openxmlformats.org/drawingml/2006/table">
            <a:tbl>
              <a:tblPr firstRow="1" bandRow="1">
                <a:tableStyleId>{5940675A-B579-460E-94D1-54222C63F5DA}</a:tableStyleId>
              </a:tblPr>
              <a:tblGrid>
                <a:gridCol w="1059717">
                  <a:extLst>
                    <a:ext uri="{9D8B030D-6E8A-4147-A177-3AD203B41FA5}">
                      <a16:colId xmlns:a16="http://schemas.microsoft.com/office/drawing/2014/main" val="492541661"/>
                    </a:ext>
                  </a:extLst>
                </a:gridCol>
                <a:gridCol w="1059717">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Set 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25" name="TextBox 24">
            <a:extLst>
              <a:ext uri="{FF2B5EF4-FFF2-40B4-BE49-F238E27FC236}">
                <a16:creationId xmlns:a16="http://schemas.microsoft.com/office/drawing/2014/main" id="{39AE301C-9ED9-1C15-AA6E-0CAFC9D5AAE4}"/>
              </a:ext>
            </a:extLst>
          </p:cNvPr>
          <p:cNvSpPr txBox="1"/>
          <p:nvPr/>
        </p:nvSpPr>
        <p:spPr>
          <a:xfrm>
            <a:off x="1927165" y="5511780"/>
            <a:ext cx="288862" cy="338554"/>
          </a:xfrm>
          <a:prstGeom prst="rect">
            <a:avLst/>
          </a:prstGeom>
          <a:noFill/>
        </p:spPr>
        <p:txBody>
          <a:bodyPr wrap="none" rtlCol="0">
            <a:spAutoFit/>
          </a:bodyPr>
          <a:lstStyle/>
          <a:p>
            <a:r>
              <a:rPr lang="en-US" sz="1600" dirty="0"/>
              <a:t>3</a:t>
            </a:r>
          </a:p>
        </p:txBody>
      </p:sp>
      <p:sp>
        <p:nvSpPr>
          <p:cNvPr id="26" name="TextBox 25">
            <a:extLst>
              <a:ext uri="{FF2B5EF4-FFF2-40B4-BE49-F238E27FC236}">
                <a16:creationId xmlns:a16="http://schemas.microsoft.com/office/drawing/2014/main" id="{5573BBD0-AA5D-5C1F-693C-1A58BEA04142}"/>
              </a:ext>
            </a:extLst>
          </p:cNvPr>
          <p:cNvSpPr txBox="1"/>
          <p:nvPr/>
        </p:nvSpPr>
        <p:spPr>
          <a:xfrm>
            <a:off x="2409899" y="5511780"/>
            <a:ext cx="259315" cy="338554"/>
          </a:xfrm>
          <a:prstGeom prst="rect">
            <a:avLst/>
          </a:prstGeom>
          <a:noFill/>
        </p:spPr>
        <p:txBody>
          <a:bodyPr wrap="square" rtlCol="0">
            <a:spAutoFit/>
          </a:bodyPr>
          <a:lstStyle/>
          <a:p>
            <a:r>
              <a:rPr lang="en-US" sz="1600" dirty="0"/>
              <a:t>2</a:t>
            </a:r>
          </a:p>
        </p:txBody>
      </p:sp>
      <p:sp>
        <p:nvSpPr>
          <p:cNvPr id="27" name="TextBox 26">
            <a:extLst>
              <a:ext uri="{FF2B5EF4-FFF2-40B4-BE49-F238E27FC236}">
                <a16:creationId xmlns:a16="http://schemas.microsoft.com/office/drawing/2014/main" id="{68946EAE-EBD3-5D68-E1ED-61FB93C3C9B1}"/>
              </a:ext>
            </a:extLst>
          </p:cNvPr>
          <p:cNvSpPr txBox="1"/>
          <p:nvPr/>
        </p:nvSpPr>
        <p:spPr>
          <a:xfrm>
            <a:off x="2940971" y="5511780"/>
            <a:ext cx="288862" cy="338554"/>
          </a:xfrm>
          <a:prstGeom prst="rect">
            <a:avLst/>
          </a:prstGeom>
          <a:noFill/>
        </p:spPr>
        <p:txBody>
          <a:bodyPr wrap="none" rtlCol="0">
            <a:spAutoFit/>
          </a:bodyPr>
          <a:lstStyle/>
          <a:p>
            <a:r>
              <a:rPr lang="en-US" sz="1600" dirty="0"/>
              <a:t>1</a:t>
            </a:r>
          </a:p>
        </p:txBody>
      </p:sp>
      <p:sp>
        <p:nvSpPr>
          <p:cNvPr id="28" name="TextBox 27">
            <a:extLst>
              <a:ext uri="{FF2B5EF4-FFF2-40B4-BE49-F238E27FC236}">
                <a16:creationId xmlns:a16="http://schemas.microsoft.com/office/drawing/2014/main" id="{489226D4-981E-3368-B169-201934B2F842}"/>
              </a:ext>
            </a:extLst>
          </p:cNvPr>
          <p:cNvSpPr txBox="1"/>
          <p:nvPr/>
        </p:nvSpPr>
        <p:spPr>
          <a:xfrm>
            <a:off x="3423705" y="5511780"/>
            <a:ext cx="259315" cy="338554"/>
          </a:xfrm>
          <a:prstGeom prst="rect">
            <a:avLst/>
          </a:prstGeom>
          <a:noFill/>
        </p:spPr>
        <p:txBody>
          <a:bodyPr wrap="square" rtlCol="0">
            <a:spAutoFit/>
          </a:bodyPr>
          <a:lstStyle/>
          <a:p>
            <a:r>
              <a:rPr lang="en-US" sz="1600" dirty="0"/>
              <a:t>0</a:t>
            </a:r>
          </a:p>
        </p:txBody>
      </p:sp>
      <p:sp>
        <p:nvSpPr>
          <p:cNvPr id="6" name="Slide Number Placeholder 5">
            <a:extLst>
              <a:ext uri="{FF2B5EF4-FFF2-40B4-BE49-F238E27FC236}">
                <a16:creationId xmlns:a16="http://schemas.microsoft.com/office/drawing/2014/main" id="{BAA1844F-7609-C3D0-36AE-DDB9BBB70E1C}"/>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33</a:t>
            </a:fld>
            <a:endParaRPr lang="en-US" dirty="0"/>
          </a:p>
        </p:txBody>
      </p:sp>
    </p:spTree>
    <p:extLst>
      <p:ext uri="{BB962C8B-B14F-4D97-AF65-F5344CB8AC3E}">
        <p14:creationId xmlns:p14="http://schemas.microsoft.com/office/powerpoint/2010/main" val="244431286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609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grpId="0" nodeType="clickEffect">
                                  <p:stCondLst>
                                    <p:cond delay="0"/>
                                  </p:stCondLst>
                                  <p:childTnLst>
                                    <p:set>
                                      <p:cBhvr>
                                        <p:cTn id="10" dur="1" fill="hold">
                                          <p:stCondLst>
                                            <p:cond delay="0"/>
                                          </p:stCondLst>
                                        </p:cTn>
                                        <p:tgtEl>
                                          <p:spTgt spid="1661002"/>
                                        </p:tgtEl>
                                        <p:attrNameLst>
                                          <p:attrName>style.visibility</p:attrName>
                                        </p:attrNameLst>
                                      </p:cBhvr>
                                      <p:to>
                                        <p:strVal val="visible"/>
                                      </p:to>
                                    </p:set>
                                    <p:animEffect transition="in" filter="wipe(right)">
                                      <p:cBhvr>
                                        <p:cTn id="11" dur="500"/>
                                        <p:tgtEl>
                                          <p:spTgt spid="1661002"/>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2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125"/>
                                        </p:tgtEl>
                                        <p:attrNameLst>
                                          <p:attrName>style.visibility</p:attrName>
                                        </p:attrNameLst>
                                      </p:cBhvr>
                                      <p:to>
                                        <p:strVal val="visible"/>
                                      </p:to>
                                    </p:set>
                                    <p:animEffect transition="in" filter="wipe(right)">
                                      <p:cBhvr>
                                        <p:cTn id="24" dur="500"/>
                                        <p:tgtEl>
                                          <p:spTgt spid="125"/>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2" fill="hold" grpId="0" nodeType="clickEffect">
                                  <p:stCondLst>
                                    <p:cond delay="0"/>
                                  </p:stCondLst>
                                  <p:childTnLst>
                                    <p:set>
                                      <p:cBhvr>
                                        <p:cTn id="36" dur="1" fill="hold">
                                          <p:stCondLst>
                                            <p:cond delay="0"/>
                                          </p:stCondLst>
                                        </p:cTn>
                                        <p:tgtEl>
                                          <p:spTgt spid="1661011"/>
                                        </p:tgtEl>
                                        <p:attrNameLst>
                                          <p:attrName>style.visibility</p:attrName>
                                        </p:attrNameLst>
                                      </p:cBhvr>
                                      <p:to>
                                        <p:strVal val="visible"/>
                                      </p:to>
                                    </p:set>
                                    <p:animEffect transition="in" filter="wipe(right)">
                                      <p:cBhvr>
                                        <p:cTn id="37" dur="500"/>
                                        <p:tgtEl>
                                          <p:spTgt spid="1661011"/>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60954" grpId="0"/>
      <p:bldP spid="1661002" grpId="0" animBg="1"/>
      <p:bldP spid="1661011" grpId="0" animBg="1"/>
      <p:bldP spid="124" grpId="0"/>
      <p:bldP spid="123" grpId="0"/>
      <p:bldP spid="12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33066" y="1600201"/>
            <a:ext cx="5249334" cy="4525963"/>
          </a:xfrm>
        </p:spPr>
        <p:txBody>
          <a:bodyPr/>
          <a:lstStyle/>
          <a:p>
            <a:r>
              <a:rPr lang="en-US" altLang="zh-CN" dirty="0"/>
              <a:t>Consider the sequence of memory block addresses (0 and 4) referenced at runtime (Offset omitted):</a:t>
            </a:r>
          </a:p>
          <a:p>
            <a:pPr lvl="1"/>
            <a:r>
              <a:rPr lang="en-US" altLang="zh-CN" dirty="0"/>
              <a:t>0000xx (0), 0100xx (4), 0000xx, 0100xx, 0000xx, 0100xx, 0000xx, 0100xx</a:t>
            </a:r>
          </a:p>
          <a:p>
            <a:r>
              <a:rPr lang="en-US" dirty="0"/>
              <a:t>They all map to </a:t>
            </a:r>
            <a:r>
              <a:rPr lang="en-US" dirty="0">
                <a:solidFill>
                  <a:schemeClr val="tx2"/>
                </a:solidFill>
              </a:rPr>
              <a:t>Set 0</a:t>
            </a:r>
            <a:r>
              <a:rPr lang="en-US" altLang="zh-CN" dirty="0"/>
              <a:t>, which contains </a:t>
            </a:r>
            <a:r>
              <a:rPr lang="en-US" dirty="0"/>
              <a:t>1 cache block</a:t>
            </a:r>
          </a:p>
          <a:p>
            <a:endParaRPr lang="en-US" dirty="0"/>
          </a:p>
        </p:txBody>
      </p:sp>
      <p:grpSp>
        <p:nvGrpSpPr>
          <p:cNvPr id="5" name="Group 3"/>
          <p:cNvGrpSpPr>
            <a:grpSpLocks/>
          </p:cNvGrpSpPr>
          <p:nvPr/>
        </p:nvGrpSpPr>
        <p:grpSpPr bwMode="auto">
          <a:xfrm>
            <a:off x="2057400" y="2743200"/>
            <a:ext cx="990600" cy="1219200"/>
            <a:chOff x="1344" y="1056"/>
            <a:chExt cx="624" cy="768"/>
          </a:xfrm>
        </p:grpSpPr>
        <p:sp>
          <p:nvSpPr>
            <p:cNvPr id="6"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7"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8"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9"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0" name="Line 8"/>
          <p:cNvSpPr>
            <a:spLocks noChangeShapeType="1"/>
          </p:cNvSpPr>
          <p:nvPr/>
        </p:nvSpPr>
        <p:spPr bwMode="auto">
          <a:xfrm>
            <a:off x="4114800" y="2133600"/>
            <a:ext cx="990600" cy="0"/>
          </a:xfrm>
          <a:prstGeom prst="line">
            <a:avLst/>
          </a:prstGeom>
          <a:noFill/>
          <a:ln w="12700">
            <a:solidFill>
              <a:schemeClr val="tx1"/>
            </a:solidFill>
            <a:round/>
            <a:headEnd/>
            <a:tailEnd/>
          </a:ln>
          <a:effectLst/>
        </p:spPr>
        <p:txBody>
          <a:bodyPr wrap="none" anchor="ctr"/>
          <a:lstStyle/>
          <a:p>
            <a:endParaRPr lang="en-US"/>
          </a:p>
        </p:txBody>
      </p:sp>
      <p:sp>
        <p:nvSpPr>
          <p:cNvPr id="11" name="Line 9"/>
          <p:cNvSpPr>
            <a:spLocks noChangeShapeType="1"/>
          </p:cNvSpPr>
          <p:nvPr/>
        </p:nvSpPr>
        <p:spPr bwMode="auto">
          <a:xfrm>
            <a:off x="4114800" y="1828800"/>
            <a:ext cx="990600" cy="0"/>
          </a:xfrm>
          <a:prstGeom prst="line">
            <a:avLst/>
          </a:prstGeom>
          <a:noFill/>
          <a:ln w="12700">
            <a:solidFill>
              <a:schemeClr val="tx1"/>
            </a:solidFill>
            <a:round/>
            <a:headEnd/>
            <a:tailEnd/>
          </a:ln>
          <a:effectLst/>
        </p:spPr>
        <p:txBody>
          <a:bodyPr wrap="none" anchor="ctr"/>
          <a:lstStyle/>
          <a:p>
            <a:endParaRPr lang="en-US"/>
          </a:p>
        </p:txBody>
      </p:sp>
      <p:sp>
        <p:nvSpPr>
          <p:cNvPr id="12" name="Line 10"/>
          <p:cNvSpPr>
            <a:spLocks noChangeShapeType="1"/>
          </p:cNvSpPr>
          <p:nvPr/>
        </p:nvSpPr>
        <p:spPr bwMode="auto">
          <a:xfrm>
            <a:off x="4114800" y="2438400"/>
            <a:ext cx="990600" cy="0"/>
          </a:xfrm>
          <a:prstGeom prst="line">
            <a:avLst/>
          </a:prstGeom>
          <a:noFill/>
          <a:ln w="12700">
            <a:solidFill>
              <a:schemeClr val="tx1"/>
            </a:solidFill>
            <a:round/>
            <a:headEnd/>
            <a:tailEnd/>
          </a:ln>
          <a:effectLst/>
        </p:spPr>
        <p:txBody>
          <a:bodyPr wrap="none" anchor="ctr"/>
          <a:lstStyle/>
          <a:p>
            <a:endParaRPr lang="en-US"/>
          </a:p>
        </p:txBody>
      </p:sp>
      <p:sp>
        <p:nvSpPr>
          <p:cNvPr id="13" name="Line 11"/>
          <p:cNvSpPr>
            <a:spLocks noChangeShapeType="1"/>
          </p:cNvSpPr>
          <p:nvPr/>
        </p:nvSpPr>
        <p:spPr bwMode="auto">
          <a:xfrm>
            <a:off x="4114800" y="1524000"/>
            <a:ext cx="990600" cy="0"/>
          </a:xfrm>
          <a:prstGeom prst="line">
            <a:avLst/>
          </a:prstGeom>
          <a:noFill/>
          <a:ln w="12700">
            <a:solidFill>
              <a:schemeClr val="tx1"/>
            </a:solidFill>
            <a:round/>
            <a:headEnd/>
            <a:tailEnd/>
          </a:ln>
          <a:effectLst/>
        </p:spPr>
        <p:txBody>
          <a:bodyPr wrap="none" anchor="ctr"/>
          <a:lstStyle/>
          <a:p>
            <a:endParaRPr lang="en-US"/>
          </a:p>
        </p:txBody>
      </p:sp>
      <p:sp>
        <p:nvSpPr>
          <p:cNvPr id="14" name="Line 12"/>
          <p:cNvSpPr>
            <a:spLocks noChangeShapeType="1"/>
          </p:cNvSpPr>
          <p:nvPr/>
        </p:nvSpPr>
        <p:spPr bwMode="auto">
          <a:xfrm>
            <a:off x="4114800" y="1524000"/>
            <a:ext cx="0" cy="3657600"/>
          </a:xfrm>
          <a:prstGeom prst="line">
            <a:avLst/>
          </a:prstGeom>
          <a:noFill/>
          <a:ln w="12700">
            <a:solidFill>
              <a:schemeClr val="tx1"/>
            </a:solidFill>
            <a:round/>
            <a:headEnd/>
            <a:tailEnd/>
          </a:ln>
          <a:effectLst/>
        </p:spPr>
        <p:txBody>
          <a:bodyPr wrap="none" anchor="ctr"/>
          <a:lstStyle/>
          <a:p>
            <a:endParaRPr lang="en-US"/>
          </a:p>
        </p:txBody>
      </p:sp>
      <p:sp>
        <p:nvSpPr>
          <p:cNvPr id="15" name="Line 13"/>
          <p:cNvSpPr>
            <a:spLocks noChangeShapeType="1"/>
          </p:cNvSpPr>
          <p:nvPr/>
        </p:nvSpPr>
        <p:spPr bwMode="auto">
          <a:xfrm>
            <a:off x="5105400" y="1524000"/>
            <a:ext cx="0" cy="3657600"/>
          </a:xfrm>
          <a:prstGeom prst="line">
            <a:avLst/>
          </a:prstGeom>
          <a:noFill/>
          <a:ln w="12700">
            <a:solidFill>
              <a:schemeClr val="tx1"/>
            </a:solidFill>
            <a:round/>
            <a:headEnd/>
            <a:tailEnd/>
          </a:ln>
          <a:effectLst/>
        </p:spPr>
        <p:txBody>
          <a:bodyPr wrap="none" anchor="ctr"/>
          <a:lstStyle/>
          <a:p>
            <a:endParaRPr lang="en-US"/>
          </a:p>
        </p:txBody>
      </p:sp>
      <p:sp>
        <p:nvSpPr>
          <p:cNvPr id="16" name="Line 14"/>
          <p:cNvSpPr>
            <a:spLocks noChangeShapeType="1"/>
          </p:cNvSpPr>
          <p:nvPr/>
        </p:nvSpPr>
        <p:spPr bwMode="auto">
          <a:xfrm flipH="1" flipV="1">
            <a:off x="4114800" y="5791200"/>
            <a:ext cx="990600" cy="0"/>
          </a:xfrm>
          <a:prstGeom prst="line">
            <a:avLst/>
          </a:prstGeom>
          <a:noFill/>
          <a:ln w="12700">
            <a:solidFill>
              <a:schemeClr val="tx1"/>
            </a:solidFill>
            <a:round/>
            <a:headEnd/>
            <a:tailEnd/>
          </a:ln>
          <a:effectLst/>
        </p:spPr>
        <p:txBody>
          <a:bodyPr wrap="none" anchor="ctr"/>
          <a:lstStyle/>
          <a:p>
            <a:endParaRPr lang="en-US"/>
          </a:p>
        </p:txBody>
      </p:sp>
      <p:sp>
        <p:nvSpPr>
          <p:cNvPr id="17" name="Line 15"/>
          <p:cNvSpPr>
            <a:spLocks noChangeShapeType="1"/>
          </p:cNvSpPr>
          <p:nvPr/>
        </p:nvSpPr>
        <p:spPr bwMode="auto">
          <a:xfrm flipH="1" flipV="1">
            <a:off x="4114800" y="6096000"/>
            <a:ext cx="990600" cy="0"/>
          </a:xfrm>
          <a:prstGeom prst="line">
            <a:avLst/>
          </a:prstGeom>
          <a:noFill/>
          <a:ln w="12700">
            <a:solidFill>
              <a:schemeClr val="tx1"/>
            </a:solidFill>
            <a:round/>
            <a:headEnd/>
            <a:tailEnd/>
          </a:ln>
          <a:effectLst/>
        </p:spPr>
        <p:txBody>
          <a:bodyPr wrap="none" anchor="ctr"/>
          <a:lstStyle/>
          <a:p>
            <a:endParaRPr lang="en-US"/>
          </a:p>
        </p:txBody>
      </p:sp>
      <p:sp>
        <p:nvSpPr>
          <p:cNvPr id="18" name="Line 16"/>
          <p:cNvSpPr>
            <a:spLocks noChangeShapeType="1"/>
          </p:cNvSpPr>
          <p:nvPr/>
        </p:nvSpPr>
        <p:spPr bwMode="auto">
          <a:xfrm flipH="1" flipV="1">
            <a:off x="4114800" y="5486400"/>
            <a:ext cx="990600" cy="0"/>
          </a:xfrm>
          <a:prstGeom prst="line">
            <a:avLst/>
          </a:prstGeom>
          <a:noFill/>
          <a:ln w="12700">
            <a:solidFill>
              <a:schemeClr val="tx1"/>
            </a:solidFill>
            <a:round/>
            <a:headEnd/>
            <a:tailEnd/>
          </a:ln>
          <a:effectLst/>
        </p:spPr>
        <p:txBody>
          <a:bodyPr wrap="none" anchor="ctr"/>
          <a:lstStyle/>
          <a:p>
            <a:endParaRPr lang="en-US"/>
          </a:p>
        </p:txBody>
      </p:sp>
      <p:sp>
        <p:nvSpPr>
          <p:cNvPr id="19" name="Line 18"/>
          <p:cNvSpPr>
            <a:spLocks noChangeShapeType="1"/>
          </p:cNvSpPr>
          <p:nvPr/>
        </p:nvSpPr>
        <p:spPr bwMode="auto">
          <a:xfrm flipH="1" flipV="1">
            <a:off x="5105400" y="5181600"/>
            <a:ext cx="0" cy="1219200"/>
          </a:xfrm>
          <a:prstGeom prst="line">
            <a:avLst/>
          </a:prstGeom>
          <a:noFill/>
          <a:ln w="12700">
            <a:solidFill>
              <a:schemeClr val="tx1"/>
            </a:solidFill>
            <a:round/>
            <a:headEnd/>
            <a:tailEnd/>
          </a:ln>
          <a:effectLst/>
        </p:spPr>
        <p:txBody>
          <a:bodyPr wrap="none" anchor="ctr"/>
          <a:lstStyle/>
          <a:p>
            <a:endParaRPr lang="en-US"/>
          </a:p>
        </p:txBody>
      </p:sp>
      <p:sp>
        <p:nvSpPr>
          <p:cNvPr id="20" name="Text Box 23"/>
          <p:cNvSpPr txBox="1">
            <a:spLocks noChangeArrowheads="1"/>
          </p:cNvSpPr>
          <p:nvPr/>
        </p:nvSpPr>
        <p:spPr bwMode="auto">
          <a:xfrm>
            <a:off x="203203" y="1947331"/>
            <a:ext cx="755335" cy="369332"/>
          </a:xfrm>
          <a:prstGeom prst="rect">
            <a:avLst/>
          </a:prstGeom>
          <a:noFill/>
          <a:ln w="12700">
            <a:noFill/>
            <a:miter lim="800000"/>
            <a:headEnd/>
            <a:tailEnd/>
          </a:ln>
          <a:effectLst/>
        </p:spPr>
        <p:txBody>
          <a:bodyPr wrap="none">
            <a:spAutoFit/>
          </a:bodyPr>
          <a:lstStyle/>
          <a:p>
            <a:r>
              <a:rPr lang="en-US" b="1" dirty="0"/>
              <a:t>Cache</a:t>
            </a:r>
          </a:p>
        </p:txBody>
      </p:sp>
      <p:sp>
        <p:nvSpPr>
          <p:cNvPr id="21" name="Text Box 25"/>
          <p:cNvSpPr txBox="1">
            <a:spLocks noChangeArrowheads="1"/>
          </p:cNvSpPr>
          <p:nvPr/>
        </p:nvSpPr>
        <p:spPr bwMode="auto">
          <a:xfrm>
            <a:off x="3838067" y="120622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22" name="Line 27"/>
          <p:cNvSpPr>
            <a:spLocks noChangeShapeType="1"/>
          </p:cNvSpPr>
          <p:nvPr/>
        </p:nvSpPr>
        <p:spPr bwMode="auto">
          <a:xfrm>
            <a:off x="4114800" y="2743200"/>
            <a:ext cx="990600" cy="0"/>
          </a:xfrm>
          <a:prstGeom prst="line">
            <a:avLst/>
          </a:prstGeom>
          <a:noFill/>
          <a:ln w="12700">
            <a:solidFill>
              <a:schemeClr val="tx1"/>
            </a:solidFill>
            <a:round/>
            <a:headEnd/>
            <a:tailEnd/>
          </a:ln>
          <a:effectLst/>
        </p:spPr>
        <p:txBody>
          <a:bodyPr wrap="none" anchor="ctr"/>
          <a:lstStyle/>
          <a:p>
            <a:endParaRPr lang="en-US"/>
          </a:p>
        </p:txBody>
      </p:sp>
      <p:sp>
        <p:nvSpPr>
          <p:cNvPr id="23" name="Line 28"/>
          <p:cNvSpPr>
            <a:spLocks noChangeShapeType="1"/>
          </p:cNvSpPr>
          <p:nvPr/>
        </p:nvSpPr>
        <p:spPr bwMode="auto">
          <a:xfrm>
            <a:off x="4114800" y="3048000"/>
            <a:ext cx="990600" cy="0"/>
          </a:xfrm>
          <a:prstGeom prst="line">
            <a:avLst/>
          </a:prstGeom>
          <a:noFill/>
          <a:ln w="12700">
            <a:solidFill>
              <a:schemeClr val="tx1"/>
            </a:solidFill>
            <a:round/>
            <a:headEnd/>
            <a:tailEnd/>
          </a:ln>
          <a:effectLst/>
        </p:spPr>
        <p:txBody>
          <a:bodyPr wrap="none" anchor="ctr"/>
          <a:lstStyle/>
          <a:p>
            <a:endParaRPr lang="en-US"/>
          </a:p>
        </p:txBody>
      </p:sp>
      <p:sp>
        <p:nvSpPr>
          <p:cNvPr id="24" name="Line 29"/>
          <p:cNvSpPr>
            <a:spLocks noChangeShapeType="1"/>
          </p:cNvSpPr>
          <p:nvPr/>
        </p:nvSpPr>
        <p:spPr bwMode="auto">
          <a:xfrm>
            <a:off x="4114800" y="3352800"/>
            <a:ext cx="990600" cy="0"/>
          </a:xfrm>
          <a:prstGeom prst="line">
            <a:avLst/>
          </a:prstGeom>
          <a:noFill/>
          <a:ln w="12700">
            <a:solidFill>
              <a:schemeClr val="tx1"/>
            </a:solidFill>
            <a:round/>
            <a:headEnd/>
            <a:tailEnd/>
          </a:ln>
          <a:effectLst/>
        </p:spPr>
        <p:txBody>
          <a:bodyPr wrap="none" anchor="ctr"/>
          <a:lstStyle/>
          <a:p>
            <a:endParaRPr lang="en-US"/>
          </a:p>
        </p:txBody>
      </p:sp>
      <p:sp>
        <p:nvSpPr>
          <p:cNvPr id="25" name="Line 30"/>
          <p:cNvSpPr>
            <a:spLocks noChangeShapeType="1"/>
          </p:cNvSpPr>
          <p:nvPr/>
        </p:nvSpPr>
        <p:spPr bwMode="auto">
          <a:xfrm>
            <a:off x="4114800" y="3657600"/>
            <a:ext cx="990600" cy="0"/>
          </a:xfrm>
          <a:prstGeom prst="line">
            <a:avLst/>
          </a:prstGeom>
          <a:noFill/>
          <a:ln w="12700">
            <a:solidFill>
              <a:schemeClr val="tx1"/>
            </a:solidFill>
            <a:round/>
            <a:headEnd/>
            <a:tailEnd/>
          </a:ln>
          <a:effectLst/>
        </p:spPr>
        <p:txBody>
          <a:bodyPr wrap="none" anchor="ctr"/>
          <a:lstStyle/>
          <a:p>
            <a:endParaRPr lang="en-US"/>
          </a:p>
        </p:txBody>
      </p:sp>
      <p:sp>
        <p:nvSpPr>
          <p:cNvPr id="26" name="Line 31"/>
          <p:cNvSpPr>
            <a:spLocks noChangeShapeType="1"/>
          </p:cNvSpPr>
          <p:nvPr/>
        </p:nvSpPr>
        <p:spPr bwMode="auto">
          <a:xfrm>
            <a:off x="4114800" y="3962400"/>
            <a:ext cx="990600" cy="0"/>
          </a:xfrm>
          <a:prstGeom prst="line">
            <a:avLst/>
          </a:prstGeom>
          <a:noFill/>
          <a:ln w="12700">
            <a:solidFill>
              <a:schemeClr val="tx1"/>
            </a:solidFill>
            <a:round/>
            <a:headEnd/>
            <a:tailEnd/>
          </a:ln>
          <a:effectLst/>
        </p:spPr>
        <p:txBody>
          <a:bodyPr wrap="none" anchor="ctr"/>
          <a:lstStyle/>
          <a:p>
            <a:endParaRPr lang="en-US"/>
          </a:p>
        </p:txBody>
      </p:sp>
      <p:sp>
        <p:nvSpPr>
          <p:cNvPr id="27" name="Line 32"/>
          <p:cNvSpPr>
            <a:spLocks noChangeShapeType="1"/>
          </p:cNvSpPr>
          <p:nvPr/>
        </p:nvSpPr>
        <p:spPr bwMode="auto">
          <a:xfrm>
            <a:off x="4114800" y="4267200"/>
            <a:ext cx="990600" cy="0"/>
          </a:xfrm>
          <a:prstGeom prst="line">
            <a:avLst/>
          </a:prstGeom>
          <a:noFill/>
          <a:ln w="12700">
            <a:solidFill>
              <a:schemeClr val="tx1"/>
            </a:solidFill>
            <a:round/>
            <a:headEnd/>
            <a:tailEnd/>
          </a:ln>
          <a:effectLst/>
        </p:spPr>
        <p:txBody>
          <a:bodyPr wrap="none" anchor="ctr"/>
          <a:lstStyle/>
          <a:p>
            <a:endParaRPr lang="en-US"/>
          </a:p>
        </p:txBody>
      </p:sp>
      <p:sp>
        <p:nvSpPr>
          <p:cNvPr id="28" name="Line 33"/>
          <p:cNvSpPr>
            <a:spLocks noChangeShapeType="1"/>
          </p:cNvSpPr>
          <p:nvPr/>
        </p:nvSpPr>
        <p:spPr bwMode="auto">
          <a:xfrm>
            <a:off x="4114800" y="5181600"/>
            <a:ext cx="990600" cy="0"/>
          </a:xfrm>
          <a:prstGeom prst="line">
            <a:avLst/>
          </a:prstGeom>
          <a:noFill/>
          <a:ln w="12700">
            <a:solidFill>
              <a:schemeClr val="tx1"/>
            </a:solidFill>
            <a:round/>
            <a:headEnd/>
            <a:tailEnd/>
          </a:ln>
          <a:effectLst/>
        </p:spPr>
        <p:txBody>
          <a:bodyPr wrap="none" anchor="ctr"/>
          <a:lstStyle/>
          <a:p>
            <a:endParaRPr lang="en-US"/>
          </a:p>
        </p:txBody>
      </p:sp>
      <p:sp>
        <p:nvSpPr>
          <p:cNvPr id="29" name="Line 34"/>
          <p:cNvSpPr>
            <a:spLocks noChangeShapeType="1"/>
          </p:cNvSpPr>
          <p:nvPr/>
        </p:nvSpPr>
        <p:spPr bwMode="auto">
          <a:xfrm>
            <a:off x="4114800" y="4572000"/>
            <a:ext cx="990600" cy="0"/>
          </a:xfrm>
          <a:prstGeom prst="line">
            <a:avLst/>
          </a:prstGeom>
          <a:noFill/>
          <a:ln w="12700">
            <a:solidFill>
              <a:schemeClr val="tx1"/>
            </a:solidFill>
            <a:round/>
            <a:headEnd/>
            <a:tailEnd/>
          </a:ln>
          <a:effectLst/>
        </p:spPr>
        <p:txBody>
          <a:bodyPr wrap="none" anchor="ctr"/>
          <a:lstStyle/>
          <a:p>
            <a:endParaRPr lang="en-US"/>
          </a:p>
        </p:txBody>
      </p:sp>
      <p:sp>
        <p:nvSpPr>
          <p:cNvPr id="30" name="Line 35"/>
          <p:cNvSpPr>
            <a:spLocks noChangeShapeType="1"/>
          </p:cNvSpPr>
          <p:nvPr/>
        </p:nvSpPr>
        <p:spPr bwMode="auto">
          <a:xfrm>
            <a:off x="4114800" y="4876800"/>
            <a:ext cx="990600" cy="0"/>
          </a:xfrm>
          <a:prstGeom prst="line">
            <a:avLst/>
          </a:prstGeom>
          <a:noFill/>
          <a:ln w="12700">
            <a:solidFill>
              <a:schemeClr val="tx1"/>
            </a:solidFill>
            <a:round/>
            <a:headEnd/>
            <a:tailEnd/>
          </a:ln>
          <a:effectLst/>
        </p:spPr>
        <p:txBody>
          <a:bodyPr wrap="none" anchor="ctr"/>
          <a:lstStyle/>
          <a:p>
            <a:endParaRPr lang="en-US"/>
          </a:p>
        </p:txBody>
      </p:sp>
      <p:grpSp>
        <p:nvGrpSpPr>
          <p:cNvPr id="31" name="Group 36"/>
          <p:cNvGrpSpPr>
            <a:grpSpLocks/>
          </p:cNvGrpSpPr>
          <p:nvPr/>
        </p:nvGrpSpPr>
        <p:grpSpPr bwMode="auto">
          <a:xfrm>
            <a:off x="1447800" y="2743200"/>
            <a:ext cx="609600" cy="1219200"/>
            <a:chOff x="1344" y="1056"/>
            <a:chExt cx="624" cy="768"/>
          </a:xfrm>
        </p:grpSpPr>
        <p:sp>
          <p:nvSpPr>
            <p:cNvPr id="32"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33"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34"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35"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36" name="Text Box 41"/>
          <p:cNvSpPr txBox="1">
            <a:spLocks noChangeArrowheads="1"/>
          </p:cNvSpPr>
          <p:nvPr/>
        </p:nvSpPr>
        <p:spPr bwMode="auto">
          <a:xfrm>
            <a:off x="1447801" y="232307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37" name="Text Box 42"/>
          <p:cNvSpPr txBox="1">
            <a:spLocks noChangeArrowheads="1"/>
          </p:cNvSpPr>
          <p:nvPr/>
        </p:nvSpPr>
        <p:spPr bwMode="auto">
          <a:xfrm>
            <a:off x="2209801" y="2323078"/>
            <a:ext cx="620683" cy="369332"/>
          </a:xfrm>
          <a:prstGeom prst="rect">
            <a:avLst/>
          </a:prstGeom>
          <a:noFill/>
          <a:ln w="12700">
            <a:noFill/>
            <a:miter lim="800000"/>
            <a:headEnd/>
            <a:tailEnd/>
          </a:ln>
          <a:effectLst/>
        </p:spPr>
        <p:txBody>
          <a:bodyPr wrap="none">
            <a:spAutoFit/>
          </a:bodyPr>
          <a:lstStyle/>
          <a:p>
            <a:r>
              <a:rPr lang="en-US"/>
              <a:t>Data</a:t>
            </a:r>
          </a:p>
        </p:txBody>
      </p:sp>
      <p:sp>
        <p:nvSpPr>
          <p:cNvPr id="38" name="Rectangle 43" descr="5%"/>
          <p:cNvSpPr>
            <a:spLocks noChangeArrowheads="1"/>
          </p:cNvSpPr>
          <p:nvPr/>
        </p:nvSpPr>
        <p:spPr bwMode="auto">
          <a:xfrm>
            <a:off x="4114800" y="152400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40" name="Rectangle 45" descr="5%"/>
          <p:cNvSpPr>
            <a:spLocks noChangeArrowheads="1"/>
          </p:cNvSpPr>
          <p:nvPr/>
        </p:nvSpPr>
        <p:spPr bwMode="auto">
          <a:xfrm>
            <a:off x="4114800" y="274320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41" name="Rectangle 46" descr="5%"/>
          <p:cNvSpPr>
            <a:spLocks noChangeArrowheads="1"/>
          </p:cNvSpPr>
          <p:nvPr/>
        </p:nvSpPr>
        <p:spPr bwMode="auto">
          <a:xfrm>
            <a:off x="4114800" y="396240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42" name="Rectangle 47" descr="5%"/>
          <p:cNvSpPr>
            <a:spLocks noChangeArrowheads="1"/>
          </p:cNvSpPr>
          <p:nvPr/>
        </p:nvSpPr>
        <p:spPr bwMode="auto">
          <a:xfrm>
            <a:off x="4114800" y="518160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43" name="Rectangle 48" descr="5%"/>
          <p:cNvSpPr>
            <a:spLocks noChangeArrowheads="1"/>
          </p:cNvSpPr>
          <p:nvPr/>
        </p:nvSpPr>
        <p:spPr bwMode="auto">
          <a:xfrm>
            <a:off x="4114800" y="609600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44" name="Rectangle 49" descr="5%"/>
          <p:cNvSpPr>
            <a:spLocks noChangeArrowheads="1"/>
          </p:cNvSpPr>
          <p:nvPr/>
        </p:nvSpPr>
        <p:spPr bwMode="auto">
          <a:xfrm>
            <a:off x="4114800" y="487680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45" name="Rectangle 50" descr="5%"/>
          <p:cNvSpPr>
            <a:spLocks noChangeArrowheads="1"/>
          </p:cNvSpPr>
          <p:nvPr/>
        </p:nvSpPr>
        <p:spPr bwMode="auto">
          <a:xfrm>
            <a:off x="4114800" y="365760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46" name="Rectangle 51" descr="5%"/>
          <p:cNvSpPr>
            <a:spLocks noChangeArrowheads="1"/>
          </p:cNvSpPr>
          <p:nvPr/>
        </p:nvSpPr>
        <p:spPr bwMode="auto">
          <a:xfrm>
            <a:off x="4114800" y="243840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48" name="Rectangle 53" descr="5%"/>
          <p:cNvSpPr>
            <a:spLocks noChangeArrowheads="1"/>
          </p:cNvSpPr>
          <p:nvPr/>
        </p:nvSpPr>
        <p:spPr bwMode="auto">
          <a:xfrm>
            <a:off x="4114800" y="182880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50" name="Rectangle 55" descr="5%"/>
          <p:cNvSpPr>
            <a:spLocks noChangeArrowheads="1"/>
          </p:cNvSpPr>
          <p:nvPr/>
        </p:nvSpPr>
        <p:spPr bwMode="auto">
          <a:xfrm>
            <a:off x="4114800" y="304800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51" name="Rectangle 56" descr="5%"/>
          <p:cNvSpPr>
            <a:spLocks noChangeArrowheads="1"/>
          </p:cNvSpPr>
          <p:nvPr/>
        </p:nvSpPr>
        <p:spPr bwMode="auto">
          <a:xfrm>
            <a:off x="4114800" y="426720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52" name="Rectangle 57" descr="5%"/>
          <p:cNvSpPr>
            <a:spLocks noChangeArrowheads="1"/>
          </p:cNvSpPr>
          <p:nvPr/>
        </p:nvSpPr>
        <p:spPr bwMode="auto">
          <a:xfrm>
            <a:off x="4114800" y="548640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53" name="Rectangle 58" descr="5%"/>
          <p:cNvSpPr>
            <a:spLocks noChangeArrowheads="1"/>
          </p:cNvSpPr>
          <p:nvPr/>
        </p:nvSpPr>
        <p:spPr bwMode="auto">
          <a:xfrm>
            <a:off x="4114800" y="579120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solidFill>
                <a:schemeClr val="dk1"/>
              </a:solidFill>
            </a:endParaRPr>
          </a:p>
        </p:txBody>
      </p:sp>
      <p:sp>
        <p:nvSpPr>
          <p:cNvPr id="54" name="Rectangle 59" descr="5%"/>
          <p:cNvSpPr>
            <a:spLocks noChangeArrowheads="1"/>
          </p:cNvSpPr>
          <p:nvPr/>
        </p:nvSpPr>
        <p:spPr bwMode="auto">
          <a:xfrm>
            <a:off x="4114800" y="457200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55" name="Rectangle 60" descr="5%"/>
          <p:cNvSpPr>
            <a:spLocks noChangeArrowheads="1"/>
          </p:cNvSpPr>
          <p:nvPr/>
        </p:nvSpPr>
        <p:spPr bwMode="auto">
          <a:xfrm>
            <a:off x="4114800" y="335280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56" name="Rectangle 61" descr="5%"/>
          <p:cNvSpPr>
            <a:spLocks noChangeArrowheads="1"/>
          </p:cNvSpPr>
          <p:nvPr/>
        </p:nvSpPr>
        <p:spPr bwMode="auto">
          <a:xfrm>
            <a:off x="4114800" y="213360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grpSp>
        <p:nvGrpSpPr>
          <p:cNvPr id="58" name="Group 64"/>
          <p:cNvGrpSpPr>
            <a:grpSpLocks/>
          </p:cNvGrpSpPr>
          <p:nvPr/>
        </p:nvGrpSpPr>
        <p:grpSpPr bwMode="auto">
          <a:xfrm>
            <a:off x="1066800" y="2743200"/>
            <a:ext cx="381000" cy="1219200"/>
            <a:chOff x="1344" y="1056"/>
            <a:chExt cx="624" cy="768"/>
          </a:xfrm>
        </p:grpSpPr>
        <p:sp>
          <p:nvSpPr>
            <p:cNvPr id="59"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60"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61"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62"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63" name="Text Box 69"/>
          <p:cNvSpPr txBox="1">
            <a:spLocks noChangeArrowheads="1"/>
          </p:cNvSpPr>
          <p:nvPr/>
        </p:nvSpPr>
        <p:spPr bwMode="auto">
          <a:xfrm>
            <a:off x="928276" y="2323078"/>
            <a:ext cx="641651" cy="369332"/>
          </a:xfrm>
          <a:prstGeom prst="rect">
            <a:avLst/>
          </a:prstGeom>
          <a:noFill/>
          <a:ln w="12700">
            <a:noFill/>
            <a:miter lim="800000"/>
            <a:headEnd/>
            <a:tailEnd/>
          </a:ln>
          <a:effectLst/>
        </p:spPr>
        <p:txBody>
          <a:bodyPr wrap="none">
            <a:spAutoFit/>
          </a:bodyPr>
          <a:lstStyle/>
          <a:p>
            <a:r>
              <a:rPr lang="en-US" dirty="0"/>
              <a:t>Valid</a:t>
            </a:r>
          </a:p>
        </p:txBody>
      </p:sp>
      <p:sp>
        <p:nvSpPr>
          <p:cNvPr id="84" name="Text Box 91"/>
          <p:cNvSpPr txBox="1">
            <a:spLocks noChangeArrowheads="1"/>
          </p:cNvSpPr>
          <p:nvPr/>
        </p:nvSpPr>
        <p:spPr bwMode="auto">
          <a:xfrm>
            <a:off x="5029200" y="152400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a:t>
            </a:r>
            <a:r>
              <a:rPr lang="en-US" dirty="0"/>
              <a:t>00xx</a:t>
            </a:r>
          </a:p>
          <a:p>
            <a:pPr>
              <a:lnSpc>
                <a:spcPct val="110000"/>
              </a:lnSpc>
            </a:pPr>
            <a:r>
              <a:rPr lang="en-US" dirty="0">
                <a:solidFill>
                  <a:srgbClr val="FF0000"/>
                </a:solidFill>
              </a:rPr>
              <a:t>00</a:t>
            </a:r>
            <a:r>
              <a:rPr lang="en-US" dirty="0"/>
              <a:t>01xx</a:t>
            </a:r>
          </a:p>
          <a:p>
            <a:pPr>
              <a:lnSpc>
                <a:spcPct val="110000"/>
              </a:lnSpc>
            </a:pPr>
            <a:r>
              <a:rPr lang="en-US" dirty="0">
                <a:solidFill>
                  <a:srgbClr val="FF0000"/>
                </a:solidFill>
              </a:rPr>
              <a:t>00</a:t>
            </a:r>
            <a:r>
              <a:rPr lang="en-US" dirty="0"/>
              <a:t>10xx</a:t>
            </a:r>
          </a:p>
          <a:p>
            <a:pPr>
              <a:lnSpc>
                <a:spcPct val="110000"/>
              </a:lnSpc>
            </a:pPr>
            <a:r>
              <a:rPr lang="en-US" dirty="0">
                <a:solidFill>
                  <a:srgbClr val="FF0000"/>
                </a:solidFill>
              </a:rPr>
              <a:t>00</a:t>
            </a:r>
            <a:r>
              <a:rPr lang="en-US" dirty="0"/>
              <a:t>11xx</a:t>
            </a:r>
          </a:p>
          <a:p>
            <a:pPr>
              <a:lnSpc>
                <a:spcPct val="110000"/>
              </a:lnSpc>
            </a:pPr>
            <a:r>
              <a:rPr lang="en-US" dirty="0">
                <a:solidFill>
                  <a:srgbClr val="FF0000"/>
                </a:solidFill>
              </a:rPr>
              <a:t>01</a:t>
            </a:r>
            <a:r>
              <a:rPr lang="en-US" dirty="0"/>
              <a:t>00xx</a:t>
            </a:r>
          </a:p>
          <a:p>
            <a:pPr>
              <a:lnSpc>
                <a:spcPct val="110000"/>
              </a:lnSpc>
            </a:pPr>
            <a:r>
              <a:rPr lang="en-US" dirty="0">
                <a:solidFill>
                  <a:srgbClr val="FF0000"/>
                </a:solidFill>
              </a:rPr>
              <a:t>01</a:t>
            </a:r>
            <a:r>
              <a:rPr lang="en-US" dirty="0"/>
              <a:t>01xx</a:t>
            </a:r>
          </a:p>
          <a:p>
            <a:pPr>
              <a:lnSpc>
                <a:spcPct val="110000"/>
              </a:lnSpc>
            </a:pPr>
            <a:r>
              <a:rPr lang="en-US" dirty="0">
                <a:solidFill>
                  <a:srgbClr val="FF0000"/>
                </a:solidFill>
              </a:rPr>
              <a:t>01</a:t>
            </a:r>
            <a:r>
              <a:rPr lang="en-US" dirty="0"/>
              <a:t>10xx</a:t>
            </a:r>
          </a:p>
          <a:p>
            <a:pPr>
              <a:lnSpc>
                <a:spcPct val="110000"/>
              </a:lnSpc>
            </a:pPr>
            <a:r>
              <a:rPr lang="en-US" dirty="0">
                <a:solidFill>
                  <a:srgbClr val="FF0000"/>
                </a:solidFill>
              </a:rPr>
              <a:t>01</a:t>
            </a:r>
            <a:r>
              <a:rPr lang="en-US" dirty="0"/>
              <a:t>11xx</a:t>
            </a:r>
          </a:p>
          <a:p>
            <a:pPr>
              <a:lnSpc>
                <a:spcPct val="110000"/>
              </a:lnSpc>
            </a:pPr>
            <a:r>
              <a:rPr lang="en-US" dirty="0">
                <a:solidFill>
                  <a:srgbClr val="FF0000"/>
                </a:solidFill>
              </a:rPr>
              <a:t>10</a:t>
            </a:r>
            <a:r>
              <a:rPr lang="en-US" dirty="0"/>
              <a:t>00xx</a:t>
            </a:r>
          </a:p>
          <a:p>
            <a:pPr>
              <a:lnSpc>
                <a:spcPct val="110000"/>
              </a:lnSpc>
            </a:pPr>
            <a:r>
              <a:rPr lang="en-US" dirty="0">
                <a:solidFill>
                  <a:srgbClr val="FF0000"/>
                </a:solidFill>
              </a:rPr>
              <a:t>10</a:t>
            </a:r>
            <a:r>
              <a:rPr lang="en-US" dirty="0"/>
              <a:t>01xx</a:t>
            </a:r>
          </a:p>
          <a:p>
            <a:pPr>
              <a:lnSpc>
                <a:spcPct val="110000"/>
              </a:lnSpc>
            </a:pPr>
            <a:r>
              <a:rPr lang="en-US" dirty="0">
                <a:solidFill>
                  <a:srgbClr val="FF0000"/>
                </a:solidFill>
              </a:rPr>
              <a:t>10</a:t>
            </a:r>
            <a:r>
              <a:rPr lang="en-US" dirty="0"/>
              <a:t>10xx</a:t>
            </a:r>
          </a:p>
          <a:p>
            <a:pPr>
              <a:lnSpc>
                <a:spcPct val="110000"/>
              </a:lnSpc>
            </a:pPr>
            <a:r>
              <a:rPr lang="en-US" dirty="0">
                <a:solidFill>
                  <a:srgbClr val="FF0000"/>
                </a:solidFill>
              </a:rPr>
              <a:t>10</a:t>
            </a:r>
            <a:r>
              <a:rPr lang="en-US" dirty="0"/>
              <a:t>11xx</a:t>
            </a:r>
          </a:p>
          <a:p>
            <a:pPr>
              <a:lnSpc>
                <a:spcPct val="110000"/>
              </a:lnSpc>
            </a:pPr>
            <a:r>
              <a:rPr lang="en-US" dirty="0">
                <a:solidFill>
                  <a:srgbClr val="FF0000"/>
                </a:solidFill>
              </a:rPr>
              <a:t>11</a:t>
            </a:r>
            <a:r>
              <a:rPr lang="en-US" dirty="0"/>
              <a:t>00xx</a:t>
            </a:r>
          </a:p>
          <a:p>
            <a:pPr>
              <a:lnSpc>
                <a:spcPct val="110000"/>
              </a:lnSpc>
            </a:pPr>
            <a:r>
              <a:rPr lang="en-US" dirty="0">
                <a:solidFill>
                  <a:srgbClr val="FF0000"/>
                </a:solidFill>
              </a:rPr>
              <a:t>11</a:t>
            </a:r>
            <a:r>
              <a:rPr lang="en-US" dirty="0"/>
              <a:t>01xx</a:t>
            </a:r>
          </a:p>
          <a:p>
            <a:pPr>
              <a:lnSpc>
                <a:spcPct val="110000"/>
              </a:lnSpc>
            </a:pPr>
            <a:r>
              <a:rPr lang="en-US" dirty="0">
                <a:solidFill>
                  <a:srgbClr val="FF0000"/>
                </a:solidFill>
              </a:rPr>
              <a:t>11</a:t>
            </a:r>
            <a:r>
              <a:rPr lang="en-US" dirty="0"/>
              <a:t>10xx</a:t>
            </a:r>
          </a:p>
          <a:p>
            <a:pPr>
              <a:lnSpc>
                <a:spcPct val="110000"/>
              </a:lnSpc>
            </a:pPr>
            <a:r>
              <a:rPr lang="en-US" dirty="0">
                <a:solidFill>
                  <a:srgbClr val="FF0000"/>
                </a:solidFill>
              </a:rPr>
              <a:t>11</a:t>
            </a:r>
            <a:r>
              <a:rPr lang="en-US" dirty="0"/>
              <a:t>11xx</a:t>
            </a:r>
          </a:p>
        </p:txBody>
      </p:sp>
      <p:sp>
        <p:nvSpPr>
          <p:cNvPr id="90" name="Text Box 95"/>
          <p:cNvSpPr txBox="1">
            <a:spLocks noChangeArrowheads="1"/>
          </p:cNvSpPr>
          <p:nvPr/>
        </p:nvSpPr>
        <p:spPr bwMode="auto">
          <a:xfrm>
            <a:off x="578412" y="232307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91" name="Text Box 109"/>
          <p:cNvSpPr txBox="1">
            <a:spLocks noChangeArrowheads="1"/>
          </p:cNvSpPr>
          <p:nvPr/>
        </p:nvSpPr>
        <p:spPr bwMode="auto">
          <a:xfrm>
            <a:off x="15043" y="232307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92" name="Text Box 110"/>
          <p:cNvSpPr txBox="1">
            <a:spLocks noChangeArrowheads="1"/>
          </p:cNvSpPr>
          <p:nvPr/>
        </p:nvSpPr>
        <p:spPr bwMode="auto">
          <a:xfrm>
            <a:off x="243369" y="313050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93" name="Text Box 19"/>
          <p:cNvSpPr txBox="1">
            <a:spLocks noChangeArrowheads="1"/>
          </p:cNvSpPr>
          <p:nvPr/>
        </p:nvSpPr>
        <p:spPr bwMode="auto">
          <a:xfrm>
            <a:off x="752290" y="269241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94" name="Text Box 106"/>
          <p:cNvSpPr txBox="1">
            <a:spLocks noChangeArrowheads="1"/>
          </p:cNvSpPr>
          <p:nvPr/>
        </p:nvSpPr>
        <p:spPr bwMode="auto">
          <a:xfrm>
            <a:off x="752290" y="298300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B050"/>
                </a:solidFill>
              </a:rPr>
              <a:t>1</a:t>
            </a:r>
          </a:p>
        </p:txBody>
      </p:sp>
      <p:sp>
        <p:nvSpPr>
          <p:cNvPr id="95" name="Text Box 107"/>
          <p:cNvSpPr txBox="1">
            <a:spLocks noChangeArrowheads="1"/>
          </p:cNvSpPr>
          <p:nvPr/>
        </p:nvSpPr>
        <p:spPr bwMode="auto">
          <a:xfrm>
            <a:off x="752290" y="330201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2</a:t>
            </a:r>
          </a:p>
        </p:txBody>
      </p:sp>
      <p:sp>
        <p:nvSpPr>
          <p:cNvPr id="96" name="Text Box 108"/>
          <p:cNvSpPr txBox="1">
            <a:spLocks noChangeArrowheads="1"/>
          </p:cNvSpPr>
          <p:nvPr/>
        </p:nvSpPr>
        <p:spPr bwMode="auto">
          <a:xfrm>
            <a:off x="752290" y="3629819"/>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bg1">
                    <a:lumMod val="50000"/>
                  </a:schemeClr>
                </a:solidFill>
              </a:rPr>
              <a:t>3</a:t>
            </a:r>
          </a:p>
        </p:txBody>
      </p:sp>
      <p:sp>
        <p:nvSpPr>
          <p:cNvPr id="97" name="Rectangle 2"/>
          <p:cNvSpPr txBox="1">
            <a:spLocks noChangeArrowheads="1"/>
          </p:cNvSpPr>
          <p:nvPr/>
        </p:nvSpPr>
        <p:spPr>
          <a:xfrm>
            <a:off x="1399756" y="82837"/>
            <a:ext cx="9470140" cy="93952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FF0000"/>
                </a:solidFill>
                <a:latin typeface="+mj-lt"/>
                <a:ea typeface="+mj-ea"/>
                <a:cs typeface="+mj-cs"/>
              </a:defRPr>
            </a:lvl1pPr>
          </a:lstStyle>
          <a:p>
            <a:pPr>
              <a:lnSpc>
                <a:spcPct val="85000"/>
              </a:lnSpc>
            </a:pPr>
            <a:r>
              <a:rPr lang="en-US" dirty="0"/>
              <a:t>DM Cache w/ Ping Pong Effect</a:t>
            </a:r>
          </a:p>
        </p:txBody>
      </p:sp>
      <p:grpSp>
        <p:nvGrpSpPr>
          <p:cNvPr id="121" name="Group 120">
            <a:extLst>
              <a:ext uri="{FF2B5EF4-FFF2-40B4-BE49-F238E27FC236}">
                <a16:creationId xmlns:a16="http://schemas.microsoft.com/office/drawing/2014/main" id="{8AFD1450-3BAC-C4C5-3DF6-B3E9A12285FB}"/>
              </a:ext>
            </a:extLst>
          </p:cNvPr>
          <p:cNvGrpSpPr/>
          <p:nvPr/>
        </p:nvGrpSpPr>
        <p:grpSpPr>
          <a:xfrm>
            <a:off x="1080591" y="1676400"/>
            <a:ext cx="3034209" cy="1419967"/>
            <a:chOff x="1080591" y="1676400"/>
            <a:chExt cx="3034209" cy="1419967"/>
          </a:xfrm>
        </p:grpSpPr>
        <p:sp>
          <p:nvSpPr>
            <p:cNvPr id="39" name="Rectangle 44" descr="5%"/>
            <p:cNvSpPr>
              <a:spLocks noChangeArrowheads="1"/>
            </p:cNvSpPr>
            <p:nvPr/>
          </p:nvSpPr>
          <p:spPr bwMode="auto">
            <a:xfrm>
              <a:off x="2057400" y="274320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65" name="Line 71"/>
            <p:cNvSpPr>
              <a:spLocks noChangeShapeType="1"/>
            </p:cNvSpPr>
            <p:nvPr/>
          </p:nvSpPr>
          <p:spPr bwMode="auto">
            <a:xfrm flipH="1">
              <a:off x="3048000" y="167640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18" name="TextBox 117">
              <a:extLst>
                <a:ext uri="{FF2B5EF4-FFF2-40B4-BE49-F238E27FC236}">
                  <a16:creationId xmlns:a16="http://schemas.microsoft.com/office/drawing/2014/main" id="{EF6A1AB7-B19B-DF67-8D06-B4347E207A53}"/>
                </a:ext>
              </a:extLst>
            </p:cNvPr>
            <p:cNvSpPr txBox="1"/>
            <p:nvPr/>
          </p:nvSpPr>
          <p:spPr>
            <a:xfrm>
              <a:off x="1080591" y="2727035"/>
              <a:ext cx="301686" cy="369332"/>
            </a:xfrm>
            <a:prstGeom prst="rect">
              <a:avLst/>
            </a:prstGeom>
            <a:noFill/>
          </p:spPr>
          <p:txBody>
            <a:bodyPr wrap="square" rtlCol="0" anchor="ctr">
              <a:spAutoFit/>
            </a:bodyPr>
            <a:lstStyle/>
            <a:p>
              <a:r>
                <a:rPr lang="en-US" dirty="0"/>
                <a:t>1</a:t>
              </a:r>
            </a:p>
          </p:txBody>
        </p:sp>
        <p:sp>
          <p:nvSpPr>
            <p:cNvPr id="119" name="TextBox 118">
              <a:extLst>
                <a:ext uri="{FF2B5EF4-FFF2-40B4-BE49-F238E27FC236}">
                  <a16:creationId xmlns:a16="http://schemas.microsoft.com/office/drawing/2014/main" id="{B4A9C4B7-433D-5396-594A-456A2D71EA45}"/>
                </a:ext>
              </a:extLst>
            </p:cNvPr>
            <p:cNvSpPr txBox="1"/>
            <p:nvPr/>
          </p:nvSpPr>
          <p:spPr>
            <a:xfrm>
              <a:off x="1548704" y="2727035"/>
              <a:ext cx="418704" cy="369332"/>
            </a:xfrm>
            <a:prstGeom prst="rect">
              <a:avLst/>
            </a:prstGeom>
            <a:noFill/>
          </p:spPr>
          <p:txBody>
            <a:bodyPr wrap="square" rtlCol="0" anchor="ctr">
              <a:spAutoFit/>
            </a:bodyPr>
            <a:lstStyle/>
            <a:p>
              <a:r>
                <a:rPr lang="en-US" dirty="0">
                  <a:solidFill>
                    <a:srgbClr val="FF0000"/>
                  </a:solidFill>
                </a:rPr>
                <a:t>00</a:t>
              </a:r>
            </a:p>
          </p:txBody>
        </p:sp>
      </p:grpSp>
      <p:grpSp>
        <p:nvGrpSpPr>
          <p:cNvPr id="126" name="Group 125">
            <a:extLst>
              <a:ext uri="{FF2B5EF4-FFF2-40B4-BE49-F238E27FC236}">
                <a16:creationId xmlns:a16="http://schemas.microsoft.com/office/drawing/2014/main" id="{15891E52-4C60-C8A5-D4CF-98408038EE3D}"/>
              </a:ext>
            </a:extLst>
          </p:cNvPr>
          <p:cNvGrpSpPr/>
          <p:nvPr/>
        </p:nvGrpSpPr>
        <p:grpSpPr>
          <a:xfrm>
            <a:off x="1548704" y="2725236"/>
            <a:ext cx="2566096" cy="369332"/>
            <a:chOff x="1548704" y="4403435"/>
            <a:chExt cx="2566096" cy="369332"/>
          </a:xfrm>
        </p:grpSpPr>
        <p:sp>
          <p:nvSpPr>
            <p:cNvPr id="120" name="Line 71">
              <a:extLst>
                <a:ext uri="{FF2B5EF4-FFF2-40B4-BE49-F238E27FC236}">
                  <a16:creationId xmlns:a16="http://schemas.microsoft.com/office/drawing/2014/main" id="{4640F505-25F2-D1BF-E265-EA832941CFB4}"/>
                </a:ext>
              </a:extLst>
            </p:cNvPr>
            <p:cNvSpPr>
              <a:spLocks noChangeShapeType="1"/>
            </p:cNvSpPr>
            <p:nvPr/>
          </p:nvSpPr>
          <p:spPr bwMode="auto">
            <a:xfrm flipH="1">
              <a:off x="3048001" y="4572000"/>
              <a:ext cx="1066799" cy="0"/>
            </a:xfrm>
            <a:prstGeom prst="line">
              <a:avLst/>
            </a:prstGeom>
            <a:noFill/>
            <a:ln w="12700">
              <a:solidFill>
                <a:schemeClr val="tx1"/>
              </a:solidFill>
              <a:round/>
              <a:headEnd type="none" w="med" len="med"/>
              <a:tailEnd type="none" w="med" len="med"/>
            </a:ln>
            <a:effectLst/>
          </p:spPr>
          <p:txBody>
            <a:bodyPr/>
            <a:lstStyle/>
            <a:p>
              <a:endParaRPr lang="en-US"/>
            </a:p>
          </p:txBody>
        </p:sp>
        <p:sp>
          <p:nvSpPr>
            <p:cNvPr id="124" name="Rectangle 44" descr="5%">
              <a:extLst>
                <a:ext uri="{FF2B5EF4-FFF2-40B4-BE49-F238E27FC236}">
                  <a16:creationId xmlns:a16="http://schemas.microsoft.com/office/drawing/2014/main" id="{494FDCF8-AE1F-0758-F7EA-2F0EC4730911}"/>
                </a:ext>
              </a:extLst>
            </p:cNvPr>
            <p:cNvSpPr>
              <a:spLocks noChangeArrowheads="1"/>
            </p:cNvSpPr>
            <p:nvPr/>
          </p:nvSpPr>
          <p:spPr bwMode="auto">
            <a:xfrm>
              <a:off x="2057400" y="441960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5" name="TextBox 124">
              <a:extLst>
                <a:ext uri="{FF2B5EF4-FFF2-40B4-BE49-F238E27FC236}">
                  <a16:creationId xmlns:a16="http://schemas.microsoft.com/office/drawing/2014/main" id="{8247F06D-7DFD-C403-40DF-F7B7B0C0EC03}"/>
                </a:ext>
              </a:extLst>
            </p:cNvPr>
            <p:cNvSpPr txBox="1"/>
            <p:nvPr/>
          </p:nvSpPr>
          <p:spPr>
            <a:xfrm>
              <a:off x="1548704" y="4403435"/>
              <a:ext cx="418704" cy="369332"/>
            </a:xfrm>
            <a:prstGeom prst="rect">
              <a:avLst/>
            </a:prstGeom>
            <a:solidFill>
              <a:schemeClr val="bg1"/>
            </a:solidFill>
          </p:spPr>
          <p:txBody>
            <a:bodyPr wrap="square" rtlCol="0" anchor="ctr">
              <a:spAutoFit/>
            </a:bodyPr>
            <a:lstStyle/>
            <a:p>
              <a:r>
                <a:rPr lang="en-US" dirty="0">
                  <a:solidFill>
                    <a:srgbClr val="FF0000"/>
                  </a:solidFill>
                </a:rPr>
                <a:t>01</a:t>
              </a:r>
            </a:p>
          </p:txBody>
        </p:sp>
      </p:grpSp>
      <p:sp>
        <p:nvSpPr>
          <p:cNvPr id="2" name="Slide Number Placeholder 5">
            <a:extLst>
              <a:ext uri="{FF2B5EF4-FFF2-40B4-BE49-F238E27FC236}">
                <a16:creationId xmlns:a16="http://schemas.microsoft.com/office/drawing/2014/main" id="{36D8AE6C-CEE8-90E2-5E9C-24D374987BB7}"/>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34</a:t>
            </a:fld>
            <a:endParaRPr lang="en-US" dirty="0"/>
          </a:p>
        </p:txBody>
      </p:sp>
    </p:spTree>
    <p:extLst>
      <p:ext uri="{BB962C8B-B14F-4D97-AF65-F5344CB8AC3E}">
        <p14:creationId xmlns:p14="http://schemas.microsoft.com/office/powerpoint/2010/main" val="1865167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wipe(right)">
                                      <p:cBhvr>
                                        <p:cTn id="7" dur="500"/>
                                        <p:tgtEl>
                                          <p:spTgt spid="12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26"/>
                                        </p:tgtEl>
                                        <p:attrNameLst>
                                          <p:attrName>style.visibility</p:attrName>
                                        </p:attrNameLst>
                                      </p:cBhvr>
                                      <p:to>
                                        <p:strVal val="visible"/>
                                      </p:to>
                                    </p:set>
                                    <p:animEffect transition="in" filter="wipe(down)">
                                      <p:cBhvr>
                                        <p:cTn id="12"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3"/>
          <p:cNvSpPr>
            <a:spLocks noChangeArrowheads="1"/>
          </p:cNvSpPr>
          <p:nvPr/>
        </p:nvSpPr>
        <p:spPr bwMode="auto">
          <a:xfrm>
            <a:off x="2819400" y="2649632"/>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12" name="Line 4"/>
          <p:cNvSpPr>
            <a:spLocks noChangeShapeType="1"/>
          </p:cNvSpPr>
          <p:nvPr/>
        </p:nvSpPr>
        <p:spPr bwMode="auto">
          <a:xfrm>
            <a:off x="2819400" y="32592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13" name="Line 5"/>
          <p:cNvSpPr>
            <a:spLocks noChangeShapeType="1"/>
          </p:cNvSpPr>
          <p:nvPr/>
        </p:nvSpPr>
        <p:spPr bwMode="auto">
          <a:xfrm>
            <a:off x="2819400" y="29544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14" name="Line 6"/>
          <p:cNvSpPr>
            <a:spLocks noChangeShapeType="1"/>
          </p:cNvSpPr>
          <p:nvPr/>
        </p:nvSpPr>
        <p:spPr bwMode="auto">
          <a:xfrm>
            <a:off x="2819400" y="35640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15" name="Rectangle 7"/>
          <p:cNvSpPr>
            <a:spLocks noChangeArrowheads="1"/>
          </p:cNvSpPr>
          <p:nvPr/>
        </p:nvSpPr>
        <p:spPr bwMode="auto">
          <a:xfrm>
            <a:off x="4800600" y="2649632"/>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16" name="Line 8"/>
          <p:cNvSpPr>
            <a:spLocks noChangeShapeType="1"/>
          </p:cNvSpPr>
          <p:nvPr/>
        </p:nvSpPr>
        <p:spPr bwMode="auto">
          <a:xfrm>
            <a:off x="4800600" y="32592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17" name="Line 9"/>
          <p:cNvSpPr>
            <a:spLocks noChangeShapeType="1"/>
          </p:cNvSpPr>
          <p:nvPr/>
        </p:nvSpPr>
        <p:spPr bwMode="auto">
          <a:xfrm>
            <a:off x="4800600" y="29544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18" name="Line 10"/>
          <p:cNvSpPr>
            <a:spLocks noChangeShapeType="1"/>
          </p:cNvSpPr>
          <p:nvPr/>
        </p:nvSpPr>
        <p:spPr bwMode="auto">
          <a:xfrm>
            <a:off x="4800600" y="35640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19" name="Rectangle 11"/>
          <p:cNvSpPr>
            <a:spLocks noChangeArrowheads="1"/>
          </p:cNvSpPr>
          <p:nvPr/>
        </p:nvSpPr>
        <p:spPr bwMode="auto">
          <a:xfrm>
            <a:off x="6858000" y="2649632"/>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20" name="Line 12"/>
          <p:cNvSpPr>
            <a:spLocks noChangeShapeType="1"/>
          </p:cNvSpPr>
          <p:nvPr/>
        </p:nvSpPr>
        <p:spPr bwMode="auto">
          <a:xfrm>
            <a:off x="6858000" y="32592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21" name="Line 13"/>
          <p:cNvSpPr>
            <a:spLocks noChangeShapeType="1"/>
          </p:cNvSpPr>
          <p:nvPr/>
        </p:nvSpPr>
        <p:spPr bwMode="auto">
          <a:xfrm>
            <a:off x="6858000" y="29544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22" name="Line 14"/>
          <p:cNvSpPr>
            <a:spLocks noChangeShapeType="1"/>
          </p:cNvSpPr>
          <p:nvPr/>
        </p:nvSpPr>
        <p:spPr bwMode="auto">
          <a:xfrm>
            <a:off x="6858000" y="35640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23" name="Rectangle 15"/>
          <p:cNvSpPr>
            <a:spLocks noChangeArrowheads="1"/>
          </p:cNvSpPr>
          <p:nvPr/>
        </p:nvSpPr>
        <p:spPr bwMode="auto">
          <a:xfrm>
            <a:off x="8915400" y="2649632"/>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24" name="Line 16"/>
          <p:cNvSpPr>
            <a:spLocks noChangeShapeType="1"/>
          </p:cNvSpPr>
          <p:nvPr/>
        </p:nvSpPr>
        <p:spPr bwMode="auto">
          <a:xfrm>
            <a:off x="8915400" y="32592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25" name="Line 17"/>
          <p:cNvSpPr>
            <a:spLocks noChangeShapeType="1"/>
          </p:cNvSpPr>
          <p:nvPr/>
        </p:nvSpPr>
        <p:spPr bwMode="auto">
          <a:xfrm>
            <a:off x="8915400" y="29544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26" name="Line 18"/>
          <p:cNvSpPr>
            <a:spLocks noChangeShapeType="1"/>
          </p:cNvSpPr>
          <p:nvPr/>
        </p:nvSpPr>
        <p:spPr bwMode="auto">
          <a:xfrm>
            <a:off x="8915400" y="35640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27" name="Rectangle 19"/>
          <p:cNvSpPr>
            <a:spLocks noChangeArrowheads="1"/>
          </p:cNvSpPr>
          <p:nvPr/>
        </p:nvSpPr>
        <p:spPr bwMode="auto">
          <a:xfrm>
            <a:off x="8915400" y="4478432"/>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28" name="Line 20"/>
          <p:cNvSpPr>
            <a:spLocks noChangeShapeType="1"/>
          </p:cNvSpPr>
          <p:nvPr/>
        </p:nvSpPr>
        <p:spPr bwMode="auto">
          <a:xfrm>
            <a:off x="8915400" y="50880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29" name="Line 21"/>
          <p:cNvSpPr>
            <a:spLocks noChangeShapeType="1"/>
          </p:cNvSpPr>
          <p:nvPr/>
        </p:nvSpPr>
        <p:spPr bwMode="auto">
          <a:xfrm>
            <a:off x="8915400" y="47832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30" name="Line 22"/>
          <p:cNvSpPr>
            <a:spLocks noChangeShapeType="1"/>
          </p:cNvSpPr>
          <p:nvPr/>
        </p:nvSpPr>
        <p:spPr bwMode="auto">
          <a:xfrm>
            <a:off x="8915400" y="53928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31" name="Rectangle 23"/>
          <p:cNvSpPr>
            <a:spLocks noChangeArrowheads="1"/>
          </p:cNvSpPr>
          <p:nvPr/>
        </p:nvSpPr>
        <p:spPr bwMode="auto">
          <a:xfrm>
            <a:off x="6858000" y="4478432"/>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32" name="Line 24"/>
          <p:cNvSpPr>
            <a:spLocks noChangeShapeType="1"/>
          </p:cNvSpPr>
          <p:nvPr/>
        </p:nvSpPr>
        <p:spPr bwMode="auto">
          <a:xfrm>
            <a:off x="6858000" y="50880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33" name="Line 25"/>
          <p:cNvSpPr>
            <a:spLocks noChangeShapeType="1"/>
          </p:cNvSpPr>
          <p:nvPr/>
        </p:nvSpPr>
        <p:spPr bwMode="auto">
          <a:xfrm>
            <a:off x="6858000" y="47832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34" name="Line 26"/>
          <p:cNvSpPr>
            <a:spLocks noChangeShapeType="1"/>
          </p:cNvSpPr>
          <p:nvPr/>
        </p:nvSpPr>
        <p:spPr bwMode="auto">
          <a:xfrm>
            <a:off x="6858000" y="53928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35" name="Rectangle 27"/>
          <p:cNvSpPr>
            <a:spLocks noChangeArrowheads="1"/>
          </p:cNvSpPr>
          <p:nvPr/>
        </p:nvSpPr>
        <p:spPr bwMode="auto">
          <a:xfrm>
            <a:off x="4876800" y="4478432"/>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36" name="Line 28"/>
          <p:cNvSpPr>
            <a:spLocks noChangeShapeType="1"/>
          </p:cNvSpPr>
          <p:nvPr/>
        </p:nvSpPr>
        <p:spPr bwMode="auto">
          <a:xfrm>
            <a:off x="4876800" y="50880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37" name="Line 29"/>
          <p:cNvSpPr>
            <a:spLocks noChangeShapeType="1"/>
          </p:cNvSpPr>
          <p:nvPr/>
        </p:nvSpPr>
        <p:spPr bwMode="auto">
          <a:xfrm>
            <a:off x="4876800" y="47832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38" name="Line 30"/>
          <p:cNvSpPr>
            <a:spLocks noChangeShapeType="1"/>
          </p:cNvSpPr>
          <p:nvPr/>
        </p:nvSpPr>
        <p:spPr bwMode="auto">
          <a:xfrm>
            <a:off x="4876800" y="53928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39" name="Rectangle 31"/>
          <p:cNvSpPr>
            <a:spLocks noChangeArrowheads="1"/>
          </p:cNvSpPr>
          <p:nvPr/>
        </p:nvSpPr>
        <p:spPr bwMode="auto">
          <a:xfrm>
            <a:off x="2819400" y="4478432"/>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40" name="Line 32"/>
          <p:cNvSpPr>
            <a:spLocks noChangeShapeType="1"/>
          </p:cNvSpPr>
          <p:nvPr/>
        </p:nvSpPr>
        <p:spPr bwMode="auto">
          <a:xfrm>
            <a:off x="2819400" y="50880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41" name="Line 33"/>
          <p:cNvSpPr>
            <a:spLocks noChangeShapeType="1"/>
          </p:cNvSpPr>
          <p:nvPr/>
        </p:nvSpPr>
        <p:spPr bwMode="auto">
          <a:xfrm>
            <a:off x="2819400" y="47832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42" name="Line 34"/>
          <p:cNvSpPr>
            <a:spLocks noChangeShapeType="1"/>
          </p:cNvSpPr>
          <p:nvPr/>
        </p:nvSpPr>
        <p:spPr bwMode="auto">
          <a:xfrm>
            <a:off x="2819400" y="5392832"/>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43" name="Text Box 35"/>
          <p:cNvSpPr txBox="1">
            <a:spLocks noChangeArrowheads="1"/>
          </p:cNvSpPr>
          <p:nvPr/>
        </p:nvSpPr>
        <p:spPr bwMode="auto">
          <a:xfrm>
            <a:off x="2362200" y="2228945"/>
            <a:ext cx="851515" cy="369332"/>
          </a:xfrm>
          <a:prstGeom prst="rect">
            <a:avLst/>
          </a:prstGeom>
          <a:noFill/>
          <a:ln w="12700">
            <a:noFill/>
            <a:miter lim="800000"/>
            <a:headEnd/>
            <a:tailEnd/>
          </a:ln>
        </p:spPr>
        <p:txBody>
          <a:bodyPr wrap="none">
            <a:prstTxWarp prst="textNoShape">
              <a:avLst/>
            </a:prstTxWarp>
            <a:spAutoFit/>
          </a:bodyPr>
          <a:lstStyle/>
          <a:p>
            <a:r>
              <a:rPr lang="en-US" dirty="0"/>
              <a:t>0000xx</a:t>
            </a:r>
            <a:endParaRPr lang="en-US" b="1" dirty="0">
              <a:latin typeface="Calibri" charset="0"/>
            </a:endParaRPr>
          </a:p>
        </p:txBody>
      </p:sp>
      <p:sp>
        <p:nvSpPr>
          <p:cNvPr id="43044" name="Text Box 36"/>
          <p:cNvSpPr txBox="1">
            <a:spLocks noChangeArrowheads="1"/>
          </p:cNvSpPr>
          <p:nvPr/>
        </p:nvSpPr>
        <p:spPr bwMode="auto">
          <a:xfrm>
            <a:off x="4330085" y="2228945"/>
            <a:ext cx="851515" cy="369332"/>
          </a:xfrm>
          <a:prstGeom prst="rect">
            <a:avLst/>
          </a:prstGeom>
          <a:noFill/>
          <a:ln w="12700">
            <a:noFill/>
            <a:miter lim="800000"/>
            <a:headEnd/>
            <a:tailEnd/>
          </a:ln>
        </p:spPr>
        <p:txBody>
          <a:bodyPr wrap="none">
            <a:prstTxWarp prst="textNoShape">
              <a:avLst/>
            </a:prstTxWarp>
            <a:spAutoFit/>
          </a:bodyPr>
          <a:lstStyle/>
          <a:p>
            <a:r>
              <a:rPr lang="en-US" dirty="0"/>
              <a:t>0100xx</a:t>
            </a:r>
            <a:endParaRPr lang="en-US" b="1" dirty="0">
              <a:latin typeface="Calibri" charset="0"/>
            </a:endParaRPr>
          </a:p>
        </p:txBody>
      </p:sp>
      <p:sp>
        <p:nvSpPr>
          <p:cNvPr id="43045" name="Text Box 37"/>
          <p:cNvSpPr txBox="1">
            <a:spLocks noChangeArrowheads="1"/>
          </p:cNvSpPr>
          <p:nvPr/>
        </p:nvSpPr>
        <p:spPr bwMode="auto">
          <a:xfrm>
            <a:off x="6324600" y="2228945"/>
            <a:ext cx="851515" cy="369332"/>
          </a:xfrm>
          <a:prstGeom prst="rect">
            <a:avLst/>
          </a:prstGeom>
          <a:noFill/>
          <a:ln w="12700">
            <a:noFill/>
            <a:miter lim="800000"/>
            <a:headEnd/>
            <a:tailEnd/>
          </a:ln>
        </p:spPr>
        <p:txBody>
          <a:bodyPr wrap="none">
            <a:prstTxWarp prst="textNoShape">
              <a:avLst/>
            </a:prstTxWarp>
            <a:spAutoFit/>
          </a:bodyPr>
          <a:lstStyle/>
          <a:p>
            <a:r>
              <a:rPr lang="en-US" dirty="0"/>
              <a:t>0000xx</a:t>
            </a:r>
            <a:endParaRPr lang="en-US" b="1" dirty="0">
              <a:latin typeface="Calibri" charset="0"/>
            </a:endParaRPr>
          </a:p>
        </p:txBody>
      </p:sp>
      <p:sp>
        <p:nvSpPr>
          <p:cNvPr id="43046" name="Text Box 38"/>
          <p:cNvSpPr txBox="1">
            <a:spLocks noChangeArrowheads="1"/>
          </p:cNvSpPr>
          <p:nvPr/>
        </p:nvSpPr>
        <p:spPr bwMode="auto">
          <a:xfrm>
            <a:off x="8444885" y="2228945"/>
            <a:ext cx="851515" cy="369332"/>
          </a:xfrm>
          <a:prstGeom prst="rect">
            <a:avLst/>
          </a:prstGeom>
          <a:noFill/>
          <a:ln w="12700">
            <a:noFill/>
            <a:miter lim="800000"/>
            <a:headEnd/>
            <a:tailEnd/>
          </a:ln>
        </p:spPr>
        <p:txBody>
          <a:bodyPr wrap="none">
            <a:prstTxWarp prst="textNoShape">
              <a:avLst/>
            </a:prstTxWarp>
            <a:spAutoFit/>
          </a:bodyPr>
          <a:lstStyle/>
          <a:p>
            <a:r>
              <a:rPr lang="en-US" dirty="0"/>
              <a:t>0100xx</a:t>
            </a:r>
            <a:endParaRPr lang="en-US" b="1" dirty="0">
              <a:latin typeface="Calibri" charset="0"/>
            </a:endParaRPr>
          </a:p>
        </p:txBody>
      </p:sp>
      <p:sp>
        <p:nvSpPr>
          <p:cNvPr id="43047" name="Text Box 39"/>
          <p:cNvSpPr txBox="1">
            <a:spLocks noChangeArrowheads="1"/>
          </p:cNvSpPr>
          <p:nvPr/>
        </p:nvSpPr>
        <p:spPr bwMode="auto">
          <a:xfrm>
            <a:off x="2286000" y="4038600"/>
            <a:ext cx="851515" cy="369332"/>
          </a:xfrm>
          <a:prstGeom prst="rect">
            <a:avLst/>
          </a:prstGeom>
          <a:noFill/>
          <a:ln w="12700">
            <a:noFill/>
            <a:miter lim="800000"/>
            <a:headEnd/>
            <a:tailEnd/>
          </a:ln>
        </p:spPr>
        <p:txBody>
          <a:bodyPr wrap="none">
            <a:prstTxWarp prst="textNoShape">
              <a:avLst/>
            </a:prstTxWarp>
            <a:spAutoFit/>
          </a:bodyPr>
          <a:lstStyle/>
          <a:p>
            <a:r>
              <a:rPr lang="en-US" dirty="0"/>
              <a:t>0000xx</a:t>
            </a:r>
            <a:endParaRPr lang="en-US" b="1" dirty="0">
              <a:latin typeface="Calibri" charset="0"/>
            </a:endParaRPr>
          </a:p>
        </p:txBody>
      </p:sp>
      <p:sp>
        <p:nvSpPr>
          <p:cNvPr id="43048" name="Text Box 40"/>
          <p:cNvSpPr txBox="1">
            <a:spLocks noChangeArrowheads="1"/>
          </p:cNvSpPr>
          <p:nvPr/>
        </p:nvSpPr>
        <p:spPr bwMode="auto">
          <a:xfrm>
            <a:off x="4343400" y="4057745"/>
            <a:ext cx="851515" cy="369332"/>
          </a:xfrm>
          <a:prstGeom prst="rect">
            <a:avLst/>
          </a:prstGeom>
          <a:noFill/>
          <a:ln w="12700">
            <a:noFill/>
            <a:miter lim="800000"/>
            <a:headEnd/>
            <a:tailEnd/>
          </a:ln>
        </p:spPr>
        <p:txBody>
          <a:bodyPr wrap="none">
            <a:prstTxWarp prst="textNoShape">
              <a:avLst/>
            </a:prstTxWarp>
            <a:spAutoFit/>
          </a:bodyPr>
          <a:lstStyle/>
          <a:p>
            <a:r>
              <a:rPr lang="en-US" dirty="0"/>
              <a:t>0100xx</a:t>
            </a:r>
            <a:endParaRPr lang="en-US" b="1" dirty="0">
              <a:latin typeface="Calibri" charset="0"/>
            </a:endParaRPr>
          </a:p>
        </p:txBody>
      </p:sp>
      <p:sp>
        <p:nvSpPr>
          <p:cNvPr id="43049" name="Text Box 41"/>
          <p:cNvSpPr txBox="1">
            <a:spLocks noChangeArrowheads="1"/>
          </p:cNvSpPr>
          <p:nvPr/>
        </p:nvSpPr>
        <p:spPr bwMode="auto">
          <a:xfrm>
            <a:off x="6463685" y="4038600"/>
            <a:ext cx="851515" cy="369332"/>
          </a:xfrm>
          <a:prstGeom prst="rect">
            <a:avLst/>
          </a:prstGeom>
          <a:noFill/>
          <a:ln w="12700">
            <a:noFill/>
            <a:miter lim="800000"/>
            <a:headEnd/>
            <a:tailEnd/>
          </a:ln>
        </p:spPr>
        <p:txBody>
          <a:bodyPr wrap="none">
            <a:prstTxWarp prst="textNoShape">
              <a:avLst/>
            </a:prstTxWarp>
            <a:spAutoFit/>
          </a:bodyPr>
          <a:lstStyle/>
          <a:p>
            <a:r>
              <a:rPr lang="en-US" dirty="0"/>
              <a:t>0000xx</a:t>
            </a:r>
            <a:endParaRPr lang="en-US" b="1" dirty="0">
              <a:latin typeface="Calibri" charset="0"/>
            </a:endParaRPr>
          </a:p>
        </p:txBody>
      </p:sp>
      <p:sp>
        <p:nvSpPr>
          <p:cNvPr id="43050" name="Text Box 42"/>
          <p:cNvSpPr txBox="1">
            <a:spLocks noChangeArrowheads="1"/>
          </p:cNvSpPr>
          <p:nvPr/>
        </p:nvSpPr>
        <p:spPr bwMode="auto">
          <a:xfrm>
            <a:off x="8444885" y="4057745"/>
            <a:ext cx="851515" cy="369332"/>
          </a:xfrm>
          <a:prstGeom prst="rect">
            <a:avLst/>
          </a:prstGeom>
          <a:noFill/>
          <a:ln w="12700">
            <a:noFill/>
            <a:miter lim="800000"/>
            <a:headEnd/>
            <a:tailEnd/>
          </a:ln>
        </p:spPr>
        <p:txBody>
          <a:bodyPr wrap="none">
            <a:prstTxWarp prst="textNoShape">
              <a:avLst/>
            </a:prstTxWarp>
            <a:spAutoFit/>
          </a:bodyPr>
          <a:lstStyle/>
          <a:p>
            <a:r>
              <a:rPr lang="en-US" dirty="0"/>
              <a:t>0100xx</a:t>
            </a:r>
            <a:endParaRPr lang="en-US" b="1" dirty="0">
              <a:latin typeface="Calibri" charset="0"/>
            </a:endParaRPr>
          </a:p>
        </p:txBody>
      </p:sp>
      <p:sp>
        <p:nvSpPr>
          <p:cNvPr id="43051" name="Rectangle 43"/>
          <p:cNvSpPr>
            <a:spLocks noChangeArrowheads="1"/>
          </p:cNvSpPr>
          <p:nvPr/>
        </p:nvSpPr>
        <p:spPr bwMode="auto">
          <a:xfrm>
            <a:off x="2286000" y="2649632"/>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52" name="Line 44"/>
          <p:cNvSpPr>
            <a:spLocks noChangeShapeType="1"/>
          </p:cNvSpPr>
          <p:nvPr/>
        </p:nvSpPr>
        <p:spPr bwMode="auto">
          <a:xfrm>
            <a:off x="2286000" y="32592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53" name="Line 45"/>
          <p:cNvSpPr>
            <a:spLocks noChangeShapeType="1"/>
          </p:cNvSpPr>
          <p:nvPr/>
        </p:nvSpPr>
        <p:spPr bwMode="auto">
          <a:xfrm>
            <a:off x="2286000" y="29544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54" name="Line 46"/>
          <p:cNvSpPr>
            <a:spLocks noChangeShapeType="1"/>
          </p:cNvSpPr>
          <p:nvPr/>
        </p:nvSpPr>
        <p:spPr bwMode="auto">
          <a:xfrm>
            <a:off x="2286000" y="35640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55" name="Rectangle 47"/>
          <p:cNvSpPr>
            <a:spLocks noChangeArrowheads="1"/>
          </p:cNvSpPr>
          <p:nvPr/>
        </p:nvSpPr>
        <p:spPr bwMode="auto">
          <a:xfrm>
            <a:off x="4267200" y="2649632"/>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56" name="Line 48"/>
          <p:cNvSpPr>
            <a:spLocks noChangeShapeType="1"/>
          </p:cNvSpPr>
          <p:nvPr/>
        </p:nvSpPr>
        <p:spPr bwMode="auto">
          <a:xfrm>
            <a:off x="4267200" y="32592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57" name="Line 49"/>
          <p:cNvSpPr>
            <a:spLocks noChangeShapeType="1"/>
          </p:cNvSpPr>
          <p:nvPr/>
        </p:nvSpPr>
        <p:spPr bwMode="auto">
          <a:xfrm>
            <a:off x="4267200" y="29544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58" name="Line 50"/>
          <p:cNvSpPr>
            <a:spLocks noChangeShapeType="1"/>
          </p:cNvSpPr>
          <p:nvPr/>
        </p:nvSpPr>
        <p:spPr bwMode="auto">
          <a:xfrm>
            <a:off x="4267200" y="35640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59" name="Rectangle 51"/>
          <p:cNvSpPr>
            <a:spLocks noChangeArrowheads="1"/>
          </p:cNvSpPr>
          <p:nvPr/>
        </p:nvSpPr>
        <p:spPr bwMode="auto">
          <a:xfrm>
            <a:off x="6324600" y="2649632"/>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60" name="Line 52"/>
          <p:cNvSpPr>
            <a:spLocks noChangeShapeType="1"/>
          </p:cNvSpPr>
          <p:nvPr/>
        </p:nvSpPr>
        <p:spPr bwMode="auto">
          <a:xfrm>
            <a:off x="6324600" y="32592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61" name="Line 53"/>
          <p:cNvSpPr>
            <a:spLocks noChangeShapeType="1"/>
          </p:cNvSpPr>
          <p:nvPr/>
        </p:nvSpPr>
        <p:spPr bwMode="auto">
          <a:xfrm>
            <a:off x="6324600" y="29544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62" name="Line 54"/>
          <p:cNvSpPr>
            <a:spLocks noChangeShapeType="1"/>
          </p:cNvSpPr>
          <p:nvPr/>
        </p:nvSpPr>
        <p:spPr bwMode="auto">
          <a:xfrm>
            <a:off x="6324600" y="35640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63" name="Rectangle 55"/>
          <p:cNvSpPr>
            <a:spLocks noChangeArrowheads="1"/>
          </p:cNvSpPr>
          <p:nvPr/>
        </p:nvSpPr>
        <p:spPr bwMode="auto">
          <a:xfrm>
            <a:off x="8382000" y="2649632"/>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64" name="Line 56"/>
          <p:cNvSpPr>
            <a:spLocks noChangeShapeType="1"/>
          </p:cNvSpPr>
          <p:nvPr/>
        </p:nvSpPr>
        <p:spPr bwMode="auto">
          <a:xfrm>
            <a:off x="8382000" y="32592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65" name="Line 57"/>
          <p:cNvSpPr>
            <a:spLocks noChangeShapeType="1"/>
          </p:cNvSpPr>
          <p:nvPr/>
        </p:nvSpPr>
        <p:spPr bwMode="auto">
          <a:xfrm>
            <a:off x="8382000" y="29544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66" name="Line 58"/>
          <p:cNvSpPr>
            <a:spLocks noChangeShapeType="1"/>
          </p:cNvSpPr>
          <p:nvPr/>
        </p:nvSpPr>
        <p:spPr bwMode="auto">
          <a:xfrm>
            <a:off x="8382000" y="35640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67" name="Rectangle 59"/>
          <p:cNvSpPr>
            <a:spLocks noChangeArrowheads="1"/>
          </p:cNvSpPr>
          <p:nvPr/>
        </p:nvSpPr>
        <p:spPr bwMode="auto">
          <a:xfrm>
            <a:off x="2286000" y="4478432"/>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68" name="Line 60"/>
          <p:cNvSpPr>
            <a:spLocks noChangeShapeType="1"/>
          </p:cNvSpPr>
          <p:nvPr/>
        </p:nvSpPr>
        <p:spPr bwMode="auto">
          <a:xfrm>
            <a:off x="2286000" y="50880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69" name="Line 61"/>
          <p:cNvSpPr>
            <a:spLocks noChangeShapeType="1"/>
          </p:cNvSpPr>
          <p:nvPr/>
        </p:nvSpPr>
        <p:spPr bwMode="auto">
          <a:xfrm>
            <a:off x="2286000" y="47832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70" name="Line 62"/>
          <p:cNvSpPr>
            <a:spLocks noChangeShapeType="1"/>
          </p:cNvSpPr>
          <p:nvPr/>
        </p:nvSpPr>
        <p:spPr bwMode="auto">
          <a:xfrm>
            <a:off x="2286000" y="53928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71" name="Rectangle 63"/>
          <p:cNvSpPr>
            <a:spLocks noChangeArrowheads="1"/>
          </p:cNvSpPr>
          <p:nvPr/>
        </p:nvSpPr>
        <p:spPr bwMode="auto">
          <a:xfrm>
            <a:off x="4343400" y="4478432"/>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72" name="Line 64"/>
          <p:cNvSpPr>
            <a:spLocks noChangeShapeType="1"/>
          </p:cNvSpPr>
          <p:nvPr/>
        </p:nvSpPr>
        <p:spPr bwMode="auto">
          <a:xfrm>
            <a:off x="4343400" y="50880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73" name="Line 65"/>
          <p:cNvSpPr>
            <a:spLocks noChangeShapeType="1"/>
          </p:cNvSpPr>
          <p:nvPr/>
        </p:nvSpPr>
        <p:spPr bwMode="auto">
          <a:xfrm>
            <a:off x="4343400" y="47832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74" name="Line 66"/>
          <p:cNvSpPr>
            <a:spLocks noChangeShapeType="1"/>
          </p:cNvSpPr>
          <p:nvPr/>
        </p:nvSpPr>
        <p:spPr bwMode="auto">
          <a:xfrm>
            <a:off x="4343400" y="53928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75" name="Rectangle 67"/>
          <p:cNvSpPr>
            <a:spLocks noChangeArrowheads="1"/>
          </p:cNvSpPr>
          <p:nvPr/>
        </p:nvSpPr>
        <p:spPr bwMode="auto">
          <a:xfrm>
            <a:off x="6324600" y="4478432"/>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76" name="Line 68"/>
          <p:cNvSpPr>
            <a:spLocks noChangeShapeType="1"/>
          </p:cNvSpPr>
          <p:nvPr/>
        </p:nvSpPr>
        <p:spPr bwMode="auto">
          <a:xfrm>
            <a:off x="6324600" y="50880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77" name="Line 69"/>
          <p:cNvSpPr>
            <a:spLocks noChangeShapeType="1"/>
          </p:cNvSpPr>
          <p:nvPr/>
        </p:nvSpPr>
        <p:spPr bwMode="auto">
          <a:xfrm>
            <a:off x="6324600" y="47832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78" name="Line 70"/>
          <p:cNvSpPr>
            <a:spLocks noChangeShapeType="1"/>
          </p:cNvSpPr>
          <p:nvPr/>
        </p:nvSpPr>
        <p:spPr bwMode="auto">
          <a:xfrm>
            <a:off x="6324600" y="53928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79" name="Rectangle 71"/>
          <p:cNvSpPr>
            <a:spLocks noChangeArrowheads="1"/>
          </p:cNvSpPr>
          <p:nvPr/>
        </p:nvSpPr>
        <p:spPr bwMode="auto">
          <a:xfrm>
            <a:off x="8382000" y="4478432"/>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3080" name="Line 72"/>
          <p:cNvSpPr>
            <a:spLocks noChangeShapeType="1"/>
          </p:cNvSpPr>
          <p:nvPr/>
        </p:nvSpPr>
        <p:spPr bwMode="auto">
          <a:xfrm>
            <a:off x="8382000" y="50880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81" name="Line 73"/>
          <p:cNvSpPr>
            <a:spLocks noChangeShapeType="1"/>
          </p:cNvSpPr>
          <p:nvPr/>
        </p:nvSpPr>
        <p:spPr bwMode="auto">
          <a:xfrm>
            <a:off x="8382000" y="47832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3082" name="Line 74"/>
          <p:cNvSpPr>
            <a:spLocks noChangeShapeType="1"/>
          </p:cNvSpPr>
          <p:nvPr/>
        </p:nvSpPr>
        <p:spPr bwMode="auto">
          <a:xfrm>
            <a:off x="8382000" y="5392832"/>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1600589" name="Text Box 77"/>
          <p:cNvSpPr txBox="1">
            <a:spLocks noChangeArrowheads="1"/>
          </p:cNvSpPr>
          <p:nvPr/>
        </p:nvSpPr>
        <p:spPr bwMode="auto">
          <a:xfrm>
            <a:off x="3124201" y="2192432"/>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00590" name="Text Box 78"/>
          <p:cNvSpPr txBox="1">
            <a:spLocks noChangeArrowheads="1"/>
          </p:cNvSpPr>
          <p:nvPr/>
        </p:nvSpPr>
        <p:spPr bwMode="auto">
          <a:xfrm>
            <a:off x="5029201" y="2192432"/>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00591" name="Text Box 79"/>
          <p:cNvSpPr txBox="1">
            <a:spLocks noChangeArrowheads="1"/>
          </p:cNvSpPr>
          <p:nvPr/>
        </p:nvSpPr>
        <p:spPr bwMode="auto">
          <a:xfrm>
            <a:off x="7010401" y="2192432"/>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00592" name="Text Box 80"/>
          <p:cNvSpPr txBox="1">
            <a:spLocks noChangeArrowheads="1"/>
          </p:cNvSpPr>
          <p:nvPr/>
        </p:nvSpPr>
        <p:spPr bwMode="auto">
          <a:xfrm>
            <a:off x="9144001" y="2192432"/>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00593" name="Text Box 81"/>
          <p:cNvSpPr txBox="1">
            <a:spLocks noChangeArrowheads="1"/>
          </p:cNvSpPr>
          <p:nvPr/>
        </p:nvSpPr>
        <p:spPr bwMode="auto">
          <a:xfrm>
            <a:off x="2971801" y="4097432"/>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00594" name="Text Box 82"/>
          <p:cNvSpPr txBox="1">
            <a:spLocks noChangeArrowheads="1"/>
          </p:cNvSpPr>
          <p:nvPr/>
        </p:nvSpPr>
        <p:spPr bwMode="auto">
          <a:xfrm>
            <a:off x="5029201" y="4097432"/>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00595" name="Text Box 83"/>
          <p:cNvSpPr txBox="1">
            <a:spLocks noChangeArrowheads="1"/>
          </p:cNvSpPr>
          <p:nvPr/>
        </p:nvSpPr>
        <p:spPr bwMode="auto">
          <a:xfrm>
            <a:off x="7162801" y="4097432"/>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00596" name="Text Box 84"/>
          <p:cNvSpPr txBox="1">
            <a:spLocks noChangeArrowheads="1"/>
          </p:cNvSpPr>
          <p:nvPr/>
        </p:nvSpPr>
        <p:spPr bwMode="auto">
          <a:xfrm>
            <a:off x="9144001" y="4097432"/>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00597" name="Text Box 85"/>
          <p:cNvSpPr txBox="1">
            <a:spLocks noChangeArrowheads="1"/>
          </p:cNvSpPr>
          <p:nvPr/>
        </p:nvSpPr>
        <p:spPr bwMode="auto">
          <a:xfrm>
            <a:off x="2362200" y="2603595"/>
            <a:ext cx="1385316"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    Mem(0)</a:t>
            </a:r>
          </a:p>
        </p:txBody>
      </p:sp>
      <p:sp>
        <p:nvSpPr>
          <p:cNvPr id="1600598" name="Text Box 86"/>
          <p:cNvSpPr txBox="1">
            <a:spLocks noChangeArrowheads="1"/>
          </p:cNvSpPr>
          <p:nvPr/>
        </p:nvSpPr>
        <p:spPr bwMode="auto">
          <a:xfrm>
            <a:off x="4313238" y="2603595"/>
            <a:ext cx="1385316"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    Mem(0)</a:t>
            </a:r>
          </a:p>
        </p:txBody>
      </p:sp>
      <p:grpSp>
        <p:nvGrpSpPr>
          <p:cNvPr id="2" name="Group 87"/>
          <p:cNvGrpSpPr>
            <a:grpSpLocks/>
          </p:cNvGrpSpPr>
          <p:nvPr/>
        </p:nvGrpSpPr>
        <p:grpSpPr bwMode="auto">
          <a:xfrm>
            <a:off x="4038601" y="2327371"/>
            <a:ext cx="1928813" cy="611187"/>
            <a:chOff x="1584" y="901"/>
            <a:chExt cx="1215" cy="385"/>
          </a:xfrm>
        </p:grpSpPr>
        <p:sp>
          <p:nvSpPr>
            <p:cNvPr id="43137" name="Line 88"/>
            <p:cNvSpPr>
              <a:spLocks noChangeShapeType="1"/>
            </p:cNvSpPr>
            <p:nvPr/>
          </p:nvSpPr>
          <p:spPr bwMode="auto">
            <a:xfrm>
              <a:off x="1776" y="1132"/>
              <a:ext cx="240"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38" name="Text Box 89"/>
            <p:cNvSpPr txBox="1">
              <a:spLocks noChangeArrowheads="1"/>
            </p:cNvSpPr>
            <p:nvPr/>
          </p:nvSpPr>
          <p:spPr bwMode="auto">
            <a:xfrm>
              <a:off x="1584" y="901"/>
              <a:ext cx="264" cy="233"/>
            </a:xfrm>
            <a:prstGeom prst="rect">
              <a:avLst/>
            </a:prstGeom>
            <a:noFill/>
            <a:ln w="12700">
              <a:noFill/>
              <a:miter lim="800000"/>
              <a:headEnd/>
              <a:tailEnd/>
            </a:ln>
          </p:spPr>
          <p:txBody>
            <a:bodyPr wrap="none">
              <a:prstTxWarp prst="textNoShape">
                <a:avLst/>
              </a:prstTxWarp>
              <a:spAutoFit/>
            </a:bodyPr>
            <a:lstStyle/>
            <a:p>
              <a:r>
                <a:rPr lang="en-US">
                  <a:latin typeface="Calibri" charset="0"/>
                </a:rPr>
                <a:t>01</a:t>
              </a:r>
            </a:p>
          </p:txBody>
        </p:sp>
        <p:sp>
          <p:nvSpPr>
            <p:cNvPr id="43139" name="Text Box 90"/>
            <p:cNvSpPr txBox="1">
              <a:spLocks noChangeArrowheads="1"/>
            </p:cNvSpPr>
            <p:nvPr/>
          </p:nvSpPr>
          <p:spPr bwMode="auto">
            <a:xfrm>
              <a:off x="2603" y="910"/>
              <a:ext cx="196" cy="231"/>
            </a:xfrm>
            <a:prstGeom prst="rect">
              <a:avLst/>
            </a:prstGeom>
            <a:noFill/>
            <a:ln w="12700">
              <a:noFill/>
              <a:miter lim="800000"/>
              <a:headEnd/>
              <a:tailEnd/>
            </a:ln>
          </p:spPr>
          <p:txBody>
            <a:bodyPr wrap="none">
              <a:prstTxWarp prst="textNoShape">
                <a:avLst/>
              </a:prstTxWarp>
              <a:spAutoFit/>
            </a:bodyPr>
            <a:lstStyle/>
            <a:p>
              <a:r>
                <a:rPr lang="en-US">
                  <a:latin typeface="Calibri" charset="0"/>
                </a:rPr>
                <a:t>4</a:t>
              </a:r>
            </a:p>
          </p:txBody>
        </p:sp>
        <p:sp>
          <p:nvSpPr>
            <p:cNvPr id="43140" name="Line 91"/>
            <p:cNvSpPr>
              <a:spLocks noChangeShapeType="1"/>
            </p:cNvSpPr>
            <p:nvPr/>
          </p:nvSpPr>
          <p:spPr bwMode="auto">
            <a:xfrm>
              <a:off x="2419" y="1142"/>
              <a:ext cx="144" cy="144"/>
            </a:xfrm>
            <a:prstGeom prst="line">
              <a:avLst/>
            </a:prstGeom>
            <a:noFill/>
            <a:ln w="28575">
              <a:solidFill>
                <a:srgbClr val="FF0000"/>
              </a:solidFill>
              <a:round/>
              <a:headEnd/>
              <a:tailEnd/>
            </a:ln>
          </p:spPr>
          <p:txBody>
            <a:bodyPr>
              <a:prstTxWarp prst="textNoShape">
                <a:avLst/>
              </a:prstTxWarp>
            </a:bodyPr>
            <a:lstStyle/>
            <a:p>
              <a:endParaRPr lang="en-US"/>
            </a:p>
          </p:txBody>
        </p:sp>
      </p:grpSp>
      <p:sp>
        <p:nvSpPr>
          <p:cNvPr id="1600604" name="Text Box 92"/>
          <p:cNvSpPr txBox="1">
            <a:spLocks noChangeArrowheads="1"/>
          </p:cNvSpPr>
          <p:nvPr/>
        </p:nvSpPr>
        <p:spPr bwMode="auto">
          <a:xfrm>
            <a:off x="6370638" y="2603595"/>
            <a:ext cx="1385316"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01    Mem(4)</a:t>
            </a:r>
          </a:p>
        </p:txBody>
      </p:sp>
      <p:grpSp>
        <p:nvGrpSpPr>
          <p:cNvPr id="3" name="Group 93"/>
          <p:cNvGrpSpPr>
            <a:grpSpLocks/>
          </p:cNvGrpSpPr>
          <p:nvPr/>
        </p:nvGrpSpPr>
        <p:grpSpPr bwMode="auto">
          <a:xfrm>
            <a:off x="6096000" y="2327370"/>
            <a:ext cx="1943100" cy="627062"/>
            <a:chOff x="2880" y="949"/>
            <a:chExt cx="1224" cy="395"/>
          </a:xfrm>
        </p:grpSpPr>
        <p:sp>
          <p:nvSpPr>
            <p:cNvPr id="43133" name="Line 94"/>
            <p:cNvSpPr>
              <a:spLocks noChangeShapeType="1"/>
            </p:cNvSpPr>
            <p:nvPr/>
          </p:nvSpPr>
          <p:spPr bwMode="auto">
            <a:xfrm>
              <a:off x="3072" y="1200"/>
              <a:ext cx="240"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34" name="Line 95"/>
            <p:cNvSpPr>
              <a:spLocks noChangeShapeType="1"/>
            </p:cNvSpPr>
            <p:nvPr/>
          </p:nvSpPr>
          <p:spPr bwMode="auto">
            <a:xfrm>
              <a:off x="3744" y="1200"/>
              <a:ext cx="144"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35" name="Text Box 96"/>
            <p:cNvSpPr txBox="1">
              <a:spLocks noChangeArrowheads="1"/>
            </p:cNvSpPr>
            <p:nvPr/>
          </p:nvSpPr>
          <p:spPr bwMode="auto">
            <a:xfrm>
              <a:off x="3908" y="958"/>
              <a:ext cx="196" cy="231"/>
            </a:xfrm>
            <a:prstGeom prst="rect">
              <a:avLst/>
            </a:prstGeom>
            <a:noFill/>
            <a:ln w="12700">
              <a:noFill/>
              <a:miter lim="800000"/>
              <a:headEnd/>
              <a:tailEnd/>
            </a:ln>
          </p:spPr>
          <p:txBody>
            <a:bodyPr wrap="none">
              <a:prstTxWarp prst="textNoShape">
                <a:avLst/>
              </a:prstTxWarp>
              <a:spAutoFit/>
            </a:bodyPr>
            <a:lstStyle/>
            <a:p>
              <a:r>
                <a:rPr lang="en-US">
                  <a:latin typeface="Calibri" charset="0"/>
                </a:rPr>
                <a:t>0</a:t>
              </a:r>
            </a:p>
          </p:txBody>
        </p:sp>
        <p:sp>
          <p:nvSpPr>
            <p:cNvPr id="43136" name="Text Box 97"/>
            <p:cNvSpPr txBox="1">
              <a:spLocks noChangeArrowheads="1"/>
            </p:cNvSpPr>
            <p:nvPr/>
          </p:nvSpPr>
          <p:spPr bwMode="auto">
            <a:xfrm>
              <a:off x="2880" y="949"/>
              <a:ext cx="264" cy="233"/>
            </a:xfrm>
            <a:prstGeom prst="rect">
              <a:avLst/>
            </a:prstGeom>
            <a:noFill/>
            <a:ln w="12700">
              <a:noFill/>
              <a:miter lim="800000"/>
              <a:headEnd/>
              <a:tailEnd/>
            </a:ln>
          </p:spPr>
          <p:txBody>
            <a:bodyPr wrap="none">
              <a:prstTxWarp prst="textNoShape">
                <a:avLst/>
              </a:prstTxWarp>
              <a:spAutoFit/>
            </a:bodyPr>
            <a:lstStyle/>
            <a:p>
              <a:r>
                <a:rPr lang="en-US">
                  <a:latin typeface="Calibri" charset="0"/>
                </a:rPr>
                <a:t>00</a:t>
              </a:r>
            </a:p>
          </p:txBody>
        </p:sp>
      </p:grpSp>
      <p:sp>
        <p:nvSpPr>
          <p:cNvPr id="1600610" name="Text Box 98"/>
          <p:cNvSpPr txBox="1">
            <a:spLocks noChangeArrowheads="1"/>
          </p:cNvSpPr>
          <p:nvPr/>
        </p:nvSpPr>
        <p:spPr bwMode="auto">
          <a:xfrm>
            <a:off x="8428038" y="2617882"/>
            <a:ext cx="1385316"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    Mem(0)</a:t>
            </a:r>
          </a:p>
        </p:txBody>
      </p:sp>
      <p:grpSp>
        <p:nvGrpSpPr>
          <p:cNvPr id="4" name="Group 99"/>
          <p:cNvGrpSpPr>
            <a:grpSpLocks/>
          </p:cNvGrpSpPr>
          <p:nvPr/>
        </p:nvGrpSpPr>
        <p:grpSpPr bwMode="auto">
          <a:xfrm>
            <a:off x="8153400" y="2325782"/>
            <a:ext cx="1974850" cy="628650"/>
            <a:chOff x="4176" y="948"/>
            <a:chExt cx="1244" cy="396"/>
          </a:xfrm>
        </p:grpSpPr>
        <p:sp>
          <p:nvSpPr>
            <p:cNvPr id="43129" name="Line 100"/>
            <p:cNvSpPr>
              <a:spLocks noChangeShapeType="1"/>
            </p:cNvSpPr>
            <p:nvPr/>
          </p:nvSpPr>
          <p:spPr bwMode="auto">
            <a:xfrm>
              <a:off x="4368" y="1200"/>
              <a:ext cx="240"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30" name="Text Box 101"/>
            <p:cNvSpPr txBox="1">
              <a:spLocks noChangeArrowheads="1"/>
            </p:cNvSpPr>
            <p:nvPr/>
          </p:nvSpPr>
          <p:spPr bwMode="auto">
            <a:xfrm>
              <a:off x="4176" y="949"/>
              <a:ext cx="264" cy="233"/>
            </a:xfrm>
            <a:prstGeom prst="rect">
              <a:avLst/>
            </a:prstGeom>
            <a:noFill/>
            <a:ln w="12700">
              <a:noFill/>
              <a:miter lim="800000"/>
              <a:headEnd/>
              <a:tailEnd/>
            </a:ln>
          </p:spPr>
          <p:txBody>
            <a:bodyPr wrap="none">
              <a:prstTxWarp prst="textNoShape">
                <a:avLst/>
              </a:prstTxWarp>
              <a:spAutoFit/>
            </a:bodyPr>
            <a:lstStyle/>
            <a:p>
              <a:r>
                <a:rPr lang="en-US">
                  <a:latin typeface="Calibri" charset="0"/>
                </a:rPr>
                <a:t>01</a:t>
              </a:r>
            </a:p>
          </p:txBody>
        </p:sp>
        <p:sp>
          <p:nvSpPr>
            <p:cNvPr id="43131" name="Text Box 102"/>
            <p:cNvSpPr txBox="1">
              <a:spLocks noChangeArrowheads="1"/>
            </p:cNvSpPr>
            <p:nvPr/>
          </p:nvSpPr>
          <p:spPr bwMode="auto">
            <a:xfrm>
              <a:off x="5224" y="948"/>
              <a:ext cx="196" cy="231"/>
            </a:xfrm>
            <a:prstGeom prst="rect">
              <a:avLst/>
            </a:prstGeom>
            <a:noFill/>
            <a:ln w="12700">
              <a:noFill/>
              <a:miter lim="800000"/>
              <a:headEnd/>
              <a:tailEnd/>
            </a:ln>
          </p:spPr>
          <p:txBody>
            <a:bodyPr wrap="none">
              <a:prstTxWarp prst="textNoShape">
                <a:avLst/>
              </a:prstTxWarp>
              <a:spAutoFit/>
            </a:bodyPr>
            <a:lstStyle/>
            <a:p>
              <a:r>
                <a:rPr lang="en-US">
                  <a:latin typeface="Calibri" charset="0"/>
                </a:rPr>
                <a:t>4</a:t>
              </a:r>
            </a:p>
          </p:txBody>
        </p:sp>
        <p:sp>
          <p:nvSpPr>
            <p:cNvPr id="43132" name="Line 103"/>
            <p:cNvSpPr>
              <a:spLocks noChangeShapeType="1"/>
            </p:cNvSpPr>
            <p:nvPr/>
          </p:nvSpPr>
          <p:spPr bwMode="auto">
            <a:xfrm>
              <a:off x="5040" y="1200"/>
              <a:ext cx="144" cy="144"/>
            </a:xfrm>
            <a:prstGeom prst="line">
              <a:avLst/>
            </a:prstGeom>
            <a:noFill/>
            <a:ln w="28575">
              <a:solidFill>
                <a:srgbClr val="FF0000"/>
              </a:solidFill>
              <a:round/>
              <a:headEnd/>
              <a:tailEnd/>
            </a:ln>
          </p:spPr>
          <p:txBody>
            <a:bodyPr>
              <a:prstTxWarp prst="textNoShape">
                <a:avLst/>
              </a:prstTxWarp>
            </a:bodyPr>
            <a:lstStyle/>
            <a:p>
              <a:endParaRPr lang="en-US"/>
            </a:p>
          </p:txBody>
        </p:sp>
      </p:grpSp>
      <p:sp>
        <p:nvSpPr>
          <p:cNvPr id="1600616" name="Text Box 104"/>
          <p:cNvSpPr txBox="1">
            <a:spLocks noChangeArrowheads="1"/>
          </p:cNvSpPr>
          <p:nvPr/>
        </p:nvSpPr>
        <p:spPr bwMode="auto">
          <a:xfrm>
            <a:off x="4421188" y="4432395"/>
            <a:ext cx="1385316"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    Mem(0)</a:t>
            </a:r>
          </a:p>
        </p:txBody>
      </p:sp>
      <p:grpSp>
        <p:nvGrpSpPr>
          <p:cNvPr id="5" name="Group 105"/>
          <p:cNvGrpSpPr>
            <a:grpSpLocks/>
          </p:cNvGrpSpPr>
          <p:nvPr/>
        </p:nvGrpSpPr>
        <p:grpSpPr bwMode="auto">
          <a:xfrm>
            <a:off x="4114800" y="4111721"/>
            <a:ext cx="1943100" cy="657225"/>
            <a:chOff x="1632" y="3234"/>
            <a:chExt cx="1224" cy="414"/>
          </a:xfrm>
        </p:grpSpPr>
        <p:sp>
          <p:nvSpPr>
            <p:cNvPr id="43125" name="Line 106"/>
            <p:cNvSpPr>
              <a:spLocks noChangeShapeType="1"/>
            </p:cNvSpPr>
            <p:nvPr/>
          </p:nvSpPr>
          <p:spPr bwMode="auto">
            <a:xfrm>
              <a:off x="1824" y="3504"/>
              <a:ext cx="240"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26" name="Text Box 107"/>
            <p:cNvSpPr txBox="1">
              <a:spLocks noChangeArrowheads="1"/>
            </p:cNvSpPr>
            <p:nvPr/>
          </p:nvSpPr>
          <p:spPr bwMode="auto">
            <a:xfrm>
              <a:off x="1632" y="3234"/>
              <a:ext cx="264" cy="233"/>
            </a:xfrm>
            <a:prstGeom prst="rect">
              <a:avLst/>
            </a:prstGeom>
            <a:noFill/>
            <a:ln w="12700">
              <a:noFill/>
              <a:miter lim="800000"/>
              <a:headEnd/>
              <a:tailEnd/>
            </a:ln>
          </p:spPr>
          <p:txBody>
            <a:bodyPr wrap="none">
              <a:prstTxWarp prst="textNoShape">
                <a:avLst/>
              </a:prstTxWarp>
              <a:spAutoFit/>
            </a:bodyPr>
            <a:lstStyle/>
            <a:p>
              <a:r>
                <a:rPr lang="en-US">
                  <a:latin typeface="Calibri" charset="0"/>
                </a:rPr>
                <a:t>01</a:t>
              </a:r>
            </a:p>
          </p:txBody>
        </p:sp>
        <p:sp>
          <p:nvSpPr>
            <p:cNvPr id="43127" name="Text Box 108"/>
            <p:cNvSpPr txBox="1">
              <a:spLocks noChangeArrowheads="1"/>
            </p:cNvSpPr>
            <p:nvPr/>
          </p:nvSpPr>
          <p:spPr bwMode="auto">
            <a:xfrm>
              <a:off x="2660" y="3253"/>
              <a:ext cx="196" cy="231"/>
            </a:xfrm>
            <a:prstGeom prst="rect">
              <a:avLst/>
            </a:prstGeom>
            <a:noFill/>
            <a:ln w="12700">
              <a:noFill/>
              <a:miter lim="800000"/>
              <a:headEnd/>
              <a:tailEnd/>
            </a:ln>
          </p:spPr>
          <p:txBody>
            <a:bodyPr wrap="none">
              <a:prstTxWarp prst="textNoShape">
                <a:avLst/>
              </a:prstTxWarp>
              <a:spAutoFit/>
            </a:bodyPr>
            <a:lstStyle/>
            <a:p>
              <a:r>
                <a:rPr lang="en-US">
                  <a:latin typeface="Calibri" charset="0"/>
                </a:rPr>
                <a:t>4</a:t>
              </a:r>
            </a:p>
          </p:txBody>
        </p:sp>
        <p:sp>
          <p:nvSpPr>
            <p:cNvPr id="43128" name="Line 109"/>
            <p:cNvSpPr>
              <a:spLocks noChangeShapeType="1"/>
            </p:cNvSpPr>
            <p:nvPr/>
          </p:nvSpPr>
          <p:spPr bwMode="auto">
            <a:xfrm>
              <a:off x="2496" y="3504"/>
              <a:ext cx="144" cy="144"/>
            </a:xfrm>
            <a:prstGeom prst="line">
              <a:avLst/>
            </a:prstGeom>
            <a:noFill/>
            <a:ln w="28575">
              <a:solidFill>
                <a:srgbClr val="FF0000"/>
              </a:solidFill>
              <a:round/>
              <a:headEnd/>
              <a:tailEnd/>
            </a:ln>
          </p:spPr>
          <p:txBody>
            <a:bodyPr>
              <a:prstTxWarp prst="textNoShape">
                <a:avLst/>
              </a:prstTxWarp>
            </a:bodyPr>
            <a:lstStyle/>
            <a:p>
              <a:endParaRPr lang="en-US"/>
            </a:p>
          </p:txBody>
        </p:sp>
      </p:grpSp>
      <p:sp>
        <p:nvSpPr>
          <p:cNvPr id="1600622" name="Text Box 110"/>
          <p:cNvSpPr txBox="1">
            <a:spLocks noChangeArrowheads="1"/>
          </p:cNvSpPr>
          <p:nvPr/>
        </p:nvSpPr>
        <p:spPr bwMode="auto">
          <a:xfrm>
            <a:off x="8475663" y="4446682"/>
            <a:ext cx="1385316"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    Mem(0)</a:t>
            </a:r>
          </a:p>
        </p:txBody>
      </p:sp>
      <p:grpSp>
        <p:nvGrpSpPr>
          <p:cNvPr id="6" name="Group 111"/>
          <p:cNvGrpSpPr>
            <a:grpSpLocks/>
          </p:cNvGrpSpPr>
          <p:nvPr/>
        </p:nvGrpSpPr>
        <p:grpSpPr bwMode="auto">
          <a:xfrm>
            <a:off x="8153401" y="4127595"/>
            <a:ext cx="1958975" cy="641350"/>
            <a:chOff x="4176" y="3340"/>
            <a:chExt cx="1234" cy="404"/>
          </a:xfrm>
        </p:grpSpPr>
        <p:sp>
          <p:nvSpPr>
            <p:cNvPr id="43121" name="Line 112"/>
            <p:cNvSpPr>
              <a:spLocks noChangeShapeType="1"/>
            </p:cNvSpPr>
            <p:nvPr/>
          </p:nvSpPr>
          <p:spPr bwMode="auto">
            <a:xfrm>
              <a:off x="4368" y="3600"/>
              <a:ext cx="240"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22" name="Text Box 113"/>
            <p:cNvSpPr txBox="1">
              <a:spLocks noChangeArrowheads="1"/>
            </p:cNvSpPr>
            <p:nvPr/>
          </p:nvSpPr>
          <p:spPr bwMode="auto">
            <a:xfrm>
              <a:off x="4176" y="3340"/>
              <a:ext cx="264" cy="233"/>
            </a:xfrm>
            <a:prstGeom prst="rect">
              <a:avLst/>
            </a:prstGeom>
            <a:noFill/>
            <a:ln w="12700">
              <a:noFill/>
              <a:miter lim="800000"/>
              <a:headEnd/>
              <a:tailEnd/>
            </a:ln>
          </p:spPr>
          <p:txBody>
            <a:bodyPr wrap="none">
              <a:prstTxWarp prst="textNoShape">
                <a:avLst/>
              </a:prstTxWarp>
              <a:spAutoFit/>
            </a:bodyPr>
            <a:lstStyle/>
            <a:p>
              <a:r>
                <a:rPr lang="en-US">
                  <a:latin typeface="Calibri" charset="0"/>
                </a:rPr>
                <a:t>01</a:t>
              </a:r>
            </a:p>
          </p:txBody>
        </p:sp>
        <p:sp>
          <p:nvSpPr>
            <p:cNvPr id="43123" name="Text Box 114"/>
            <p:cNvSpPr txBox="1">
              <a:spLocks noChangeArrowheads="1"/>
            </p:cNvSpPr>
            <p:nvPr/>
          </p:nvSpPr>
          <p:spPr bwMode="auto">
            <a:xfrm>
              <a:off x="5214" y="3348"/>
              <a:ext cx="196" cy="231"/>
            </a:xfrm>
            <a:prstGeom prst="rect">
              <a:avLst/>
            </a:prstGeom>
            <a:noFill/>
            <a:ln w="12700">
              <a:noFill/>
              <a:miter lim="800000"/>
              <a:headEnd/>
              <a:tailEnd/>
            </a:ln>
          </p:spPr>
          <p:txBody>
            <a:bodyPr wrap="none">
              <a:prstTxWarp prst="textNoShape">
                <a:avLst/>
              </a:prstTxWarp>
              <a:spAutoFit/>
            </a:bodyPr>
            <a:lstStyle/>
            <a:p>
              <a:r>
                <a:rPr lang="en-US">
                  <a:latin typeface="Calibri" charset="0"/>
                </a:rPr>
                <a:t>4</a:t>
              </a:r>
            </a:p>
          </p:txBody>
        </p:sp>
        <p:sp>
          <p:nvSpPr>
            <p:cNvPr id="43124" name="Line 115"/>
            <p:cNvSpPr>
              <a:spLocks noChangeShapeType="1"/>
            </p:cNvSpPr>
            <p:nvPr/>
          </p:nvSpPr>
          <p:spPr bwMode="auto">
            <a:xfrm>
              <a:off x="5040" y="3600"/>
              <a:ext cx="144" cy="144"/>
            </a:xfrm>
            <a:prstGeom prst="line">
              <a:avLst/>
            </a:prstGeom>
            <a:noFill/>
            <a:ln w="28575">
              <a:solidFill>
                <a:srgbClr val="FF0000"/>
              </a:solidFill>
              <a:round/>
              <a:headEnd/>
              <a:tailEnd/>
            </a:ln>
          </p:spPr>
          <p:txBody>
            <a:bodyPr>
              <a:prstTxWarp prst="textNoShape">
                <a:avLst/>
              </a:prstTxWarp>
            </a:bodyPr>
            <a:lstStyle/>
            <a:p>
              <a:endParaRPr lang="en-US"/>
            </a:p>
          </p:txBody>
        </p:sp>
      </p:grpSp>
      <p:sp>
        <p:nvSpPr>
          <p:cNvPr id="1600628" name="Text Box 116"/>
          <p:cNvSpPr txBox="1">
            <a:spLocks noChangeArrowheads="1"/>
          </p:cNvSpPr>
          <p:nvPr/>
        </p:nvSpPr>
        <p:spPr bwMode="auto">
          <a:xfrm>
            <a:off x="2379663" y="4446682"/>
            <a:ext cx="1385316"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01    Mem(4)</a:t>
            </a:r>
          </a:p>
        </p:txBody>
      </p:sp>
      <p:grpSp>
        <p:nvGrpSpPr>
          <p:cNvPr id="7" name="Group 117"/>
          <p:cNvGrpSpPr>
            <a:grpSpLocks/>
          </p:cNvGrpSpPr>
          <p:nvPr/>
        </p:nvGrpSpPr>
        <p:grpSpPr bwMode="auto">
          <a:xfrm>
            <a:off x="2057400" y="4141882"/>
            <a:ext cx="1943100" cy="641350"/>
            <a:chOff x="336" y="2428"/>
            <a:chExt cx="1224" cy="404"/>
          </a:xfrm>
        </p:grpSpPr>
        <p:sp>
          <p:nvSpPr>
            <p:cNvPr id="43117" name="Line 118"/>
            <p:cNvSpPr>
              <a:spLocks noChangeShapeType="1"/>
            </p:cNvSpPr>
            <p:nvPr/>
          </p:nvSpPr>
          <p:spPr bwMode="auto">
            <a:xfrm>
              <a:off x="528" y="2688"/>
              <a:ext cx="240"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18" name="Line 119"/>
            <p:cNvSpPr>
              <a:spLocks noChangeShapeType="1"/>
            </p:cNvSpPr>
            <p:nvPr/>
          </p:nvSpPr>
          <p:spPr bwMode="auto">
            <a:xfrm>
              <a:off x="1200" y="2688"/>
              <a:ext cx="144"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19" name="Text Box 120"/>
            <p:cNvSpPr txBox="1">
              <a:spLocks noChangeArrowheads="1"/>
            </p:cNvSpPr>
            <p:nvPr/>
          </p:nvSpPr>
          <p:spPr bwMode="auto">
            <a:xfrm>
              <a:off x="1364" y="2446"/>
              <a:ext cx="196" cy="231"/>
            </a:xfrm>
            <a:prstGeom prst="rect">
              <a:avLst/>
            </a:prstGeom>
            <a:noFill/>
            <a:ln w="12700">
              <a:noFill/>
              <a:miter lim="800000"/>
              <a:headEnd/>
              <a:tailEnd/>
            </a:ln>
          </p:spPr>
          <p:txBody>
            <a:bodyPr wrap="none">
              <a:prstTxWarp prst="textNoShape">
                <a:avLst/>
              </a:prstTxWarp>
              <a:spAutoFit/>
            </a:bodyPr>
            <a:lstStyle/>
            <a:p>
              <a:r>
                <a:rPr lang="en-US">
                  <a:latin typeface="Calibri" charset="0"/>
                </a:rPr>
                <a:t>0</a:t>
              </a:r>
            </a:p>
          </p:txBody>
        </p:sp>
        <p:sp>
          <p:nvSpPr>
            <p:cNvPr id="43120" name="Text Box 121"/>
            <p:cNvSpPr txBox="1">
              <a:spLocks noChangeArrowheads="1"/>
            </p:cNvSpPr>
            <p:nvPr/>
          </p:nvSpPr>
          <p:spPr bwMode="auto">
            <a:xfrm>
              <a:off x="336" y="2428"/>
              <a:ext cx="264" cy="233"/>
            </a:xfrm>
            <a:prstGeom prst="rect">
              <a:avLst/>
            </a:prstGeom>
            <a:noFill/>
            <a:ln w="12700">
              <a:noFill/>
              <a:miter lim="800000"/>
              <a:headEnd/>
              <a:tailEnd/>
            </a:ln>
          </p:spPr>
          <p:txBody>
            <a:bodyPr wrap="none">
              <a:prstTxWarp prst="textNoShape">
                <a:avLst/>
              </a:prstTxWarp>
              <a:spAutoFit/>
            </a:bodyPr>
            <a:lstStyle/>
            <a:p>
              <a:r>
                <a:rPr lang="en-US">
                  <a:latin typeface="Calibri" charset="0"/>
                </a:rPr>
                <a:t>00</a:t>
              </a:r>
            </a:p>
          </p:txBody>
        </p:sp>
      </p:grpSp>
      <p:sp>
        <p:nvSpPr>
          <p:cNvPr id="1600634" name="Text Box 122"/>
          <p:cNvSpPr txBox="1">
            <a:spLocks noChangeArrowheads="1"/>
          </p:cNvSpPr>
          <p:nvPr/>
        </p:nvSpPr>
        <p:spPr bwMode="auto">
          <a:xfrm>
            <a:off x="6418263" y="4446682"/>
            <a:ext cx="1385316"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01    Mem(4)</a:t>
            </a:r>
          </a:p>
        </p:txBody>
      </p:sp>
      <p:grpSp>
        <p:nvGrpSpPr>
          <p:cNvPr id="8" name="Group 123"/>
          <p:cNvGrpSpPr>
            <a:grpSpLocks/>
          </p:cNvGrpSpPr>
          <p:nvPr/>
        </p:nvGrpSpPr>
        <p:grpSpPr bwMode="auto">
          <a:xfrm>
            <a:off x="6096001" y="4126007"/>
            <a:ext cx="1958975" cy="642938"/>
            <a:chOff x="2880" y="3291"/>
            <a:chExt cx="1234" cy="405"/>
          </a:xfrm>
        </p:grpSpPr>
        <p:sp>
          <p:nvSpPr>
            <p:cNvPr id="43113" name="Line 124"/>
            <p:cNvSpPr>
              <a:spLocks noChangeShapeType="1"/>
            </p:cNvSpPr>
            <p:nvPr/>
          </p:nvSpPr>
          <p:spPr bwMode="auto">
            <a:xfrm>
              <a:off x="3072" y="3552"/>
              <a:ext cx="240"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14" name="Line 125"/>
            <p:cNvSpPr>
              <a:spLocks noChangeShapeType="1"/>
            </p:cNvSpPr>
            <p:nvPr/>
          </p:nvSpPr>
          <p:spPr bwMode="auto">
            <a:xfrm>
              <a:off x="3744" y="3552"/>
              <a:ext cx="144" cy="144"/>
            </a:xfrm>
            <a:prstGeom prst="line">
              <a:avLst/>
            </a:prstGeom>
            <a:noFill/>
            <a:ln w="28575">
              <a:solidFill>
                <a:srgbClr val="FF0000"/>
              </a:solidFill>
              <a:round/>
              <a:headEnd/>
              <a:tailEnd/>
            </a:ln>
          </p:spPr>
          <p:txBody>
            <a:bodyPr>
              <a:prstTxWarp prst="textNoShape">
                <a:avLst/>
              </a:prstTxWarp>
            </a:bodyPr>
            <a:lstStyle/>
            <a:p>
              <a:endParaRPr lang="en-US"/>
            </a:p>
          </p:txBody>
        </p:sp>
        <p:sp>
          <p:nvSpPr>
            <p:cNvPr id="43115" name="Text Box 126"/>
            <p:cNvSpPr txBox="1">
              <a:spLocks noChangeArrowheads="1"/>
            </p:cNvSpPr>
            <p:nvPr/>
          </p:nvSpPr>
          <p:spPr bwMode="auto">
            <a:xfrm>
              <a:off x="3918" y="3291"/>
              <a:ext cx="196" cy="231"/>
            </a:xfrm>
            <a:prstGeom prst="rect">
              <a:avLst/>
            </a:prstGeom>
            <a:noFill/>
            <a:ln w="12700">
              <a:noFill/>
              <a:miter lim="800000"/>
              <a:headEnd/>
              <a:tailEnd/>
            </a:ln>
          </p:spPr>
          <p:txBody>
            <a:bodyPr wrap="none">
              <a:prstTxWarp prst="textNoShape">
                <a:avLst/>
              </a:prstTxWarp>
              <a:spAutoFit/>
            </a:bodyPr>
            <a:lstStyle/>
            <a:p>
              <a:r>
                <a:rPr lang="en-US">
                  <a:latin typeface="Calibri" charset="0"/>
                </a:rPr>
                <a:t>0</a:t>
              </a:r>
            </a:p>
          </p:txBody>
        </p:sp>
        <p:sp>
          <p:nvSpPr>
            <p:cNvPr id="43116" name="Text Box 127"/>
            <p:cNvSpPr txBox="1">
              <a:spLocks noChangeArrowheads="1"/>
            </p:cNvSpPr>
            <p:nvPr/>
          </p:nvSpPr>
          <p:spPr bwMode="auto">
            <a:xfrm>
              <a:off x="2880" y="3292"/>
              <a:ext cx="264" cy="233"/>
            </a:xfrm>
            <a:prstGeom prst="rect">
              <a:avLst/>
            </a:prstGeom>
            <a:noFill/>
            <a:ln w="12700">
              <a:noFill/>
              <a:miter lim="800000"/>
              <a:headEnd/>
              <a:tailEnd/>
            </a:ln>
          </p:spPr>
          <p:txBody>
            <a:bodyPr wrap="none">
              <a:prstTxWarp prst="textNoShape">
                <a:avLst/>
              </a:prstTxWarp>
              <a:spAutoFit/>
            </a:bodyPr>
            <a:lstStyle/>
            <a:p>
              <a:r>
                <a:rPr lang="en-US">
                  <a:latin typeface="Calibri" charset="0"/>
                </a:rPr>
                <a:t>00</a:t>
              </a:r>
            </a:p>
          </p:txBody>
        </p:sp>
      </p:grpSp>
      <p:sp>
        <p:nvSpPr>
          <p:cNvPr id="43107" name="Text Box 128"/>
          <p:cNvSpPr txBox="1">
            <a:spLocks noChangeArrowheads="1"/>
          </p:cNvSpPr>
          <p:nvPr/>
        </p:nvSpPr>
        <p:spPr bwMode="auto">
          <a:xfrm>
            <a:off x="1981200" y="1704261"/>
            <a:ext cx="3429000" cy="581025"/>
          </a:xfrm>
          <a:prstGeom prst="rect">
            <a:avLst/>
          </a:prstGeom>
          <a:noFill/>
          <a:ln w="12700">
            <a:noFill/>
            <a:miter lim="800000"/>
            <a:headEnd/>
            <a:tailEnd/>
          </a:ln>
        </p:spPr>
        <p:txBody>
          <a:bodyPr>
            <a:prstTxWarp prst="textNoShape">
              <a:avLst/>
            </a:prstTxWarp>
            <a:spAutoFit/>
          </a:bodyPr>
          <a:lstStyle/>
          <a:p>
            <a:r>
              <a:rPr lang="en-US" sz="1600">
                <a:latin typeface="Calibri" charset="0"/>
              </a:rPr>
              <a:t>Start with an empty cache - all blocks initially marked as not valid</a:t>
            </a:r>
          </a:p>
        </p:txBody>
      </p:sp>
      <p:sp>
        <p:nvSpPr>
          <p:cNvPr id="1600641" name="Rectangle 129"/>
          <p:cNvSpPr>
            <a:spLocks noChangeArrowheads="1"/>
          </p:cNvSpPr>
          <p:nvPr/>
        </p:nvSpPr>
        <p:spPr bwMode="auto">
          <a:xfrm>
            <a:off x="1447800" y="6162837"/>
            <a:ext cx="9220200" cy="722249"/>
          </a:xfrm>
          <a:prstGeom prst="rect">
            <a:avLst/>
          </a:prstGeom>
          <a:noFill/>
          <a:ln w="12700">
            <a:noFill/>
            <a:miter lim="800000"/>
            <a:headEnd/>
            <a:tailEnd/>
          </a:ln>
        </p:spPr>
        <p:txBody>
          <a:bodyPr wrap="square" lIns="63500" tIns="25400" rIns="63500" bIns="25400">
            <a:prstTxWarp prst="textNoShape">
              <a:avLst/>
            </a:prstTxWarp>
            <a:spAutoFit/>
          </a:bodyPr>
          <a:lstStyle/>
          <a:p>
            <a:pPr algn="ctr">
              <a:lnSpc>
                <a:spcPct val="90000"/>
              </a:lnSpc>
              <a:spcBef>
                <a:spcPct val="30000"/>
              </a:spcBef>
              <a:buSzPct val="100000"/>
            </a:pPr>
            <a:r>
              <a:rPr lang="en-US" sz="2400" dirty="0">
                <a:latin typeface="Calibri" charset="0"/>
              </a:rPr>
              <a:t>Ping-pong effect due to conflict misses - two memory addresses that map into the same cache block</a:t>
            </a:r>
          </a:p>
        </p:txBody>
      </p:sp>
      <p:sp>
        <p:nvSpPr>
          <p:cNvPr id="1600642" name="Rectangle 130"/>
          <p:cNvSpPr>
            <a:spLocks noChangeArrowheads="1"/>
          </p:cNvSpPr>
          <p:nvPr/>
        </p:nvSpPr>
        <p:spPr bwMode="auto">
          <a:xfrm>
            <a:off x="2057400" y="5730970"/>
            <a:ext cx="8153400" cy="355600"/>
          </a:xfrm>
          <a:prstGeom prst="rect">
            <a:avLst/>
          </a:prstGeom>
          <a:noFill/>
          <a:ln w="12700">
            <a:noFill/>
            <a:miter lim="800000"/>
            <a:headEnd/>
            <a:tailEnd/>
          </a:ln>
        </p:spPr>
        <p:txBody>
          <a:bodyPr lIns="63500" tIns="25400" rIns="63500" bIns="25400">
            <a:prstTxWarp prst="textNoShape">
              <a:avLst/>
            </a:prstTxWarp>
            <a:spAutoFit/>
          </a:bodyPr>
          <a:lstStyle/>
          <a:p>
            <a:pPr marL="741363" lvl="1" indent="-246063">
              <a:spcBef>
                <a:spcPct val="30000"/>
              </a:spcBef>
              <a:buSzPct val="100000"/>
              <a:buFont typeface="Arial" charset="0"/>
              <a:buChar char="•"/>
            </a:pPr>
            <a:r>
              <a:rPr lang="en-US" sz="2000">
                <a:latin typeface="Calibri" charset="0"/>
              </a:rPr>
              <a:t>8 requests, 8 misses</a:t>
            </a:r>
          </a:p>
        </p:txBody>
      </p:sp>
      <p:sp>
        <p:nvSpPr>
          <p:cNvPr id="43102" name="Rectangle 2">
            <a:extLst>
              <a:ext uri="{FF2B5EF4-FFF2-40B4-BE49-F238E27FC236}">
                <a16:creationId xmlns:a16="http://schemas.microsoft.com/office/drawing/2014/main" id="{0581067B-9392-D98B-ECF0-ED0DD1557F86}"/>
              </a:ext>
            </a:extLst>
          </p:cNvPr>
          <p:cNvSpPr txBox="1">
            <a:spLocks noChangeArrowheads="1"/>
          </p:cNvSpPr>
          <p:nvPr/>
        </p:nvSpPr>
        <p:spPr>
          <a:xfrm>
            <a:off x="1399756" y="82837"/>
            <a:ext cx="9470140" cy="93952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FF0000"/>
                </a:solidFill>
                <a:latin typeface="+mj-lt"/>
                <a:ea typeface="+mj-ea"/>
                <a:cs typeface="+mj-cs"/>
              </a:defRPr>
            </a:lvl1pPr>
          </a:lstStyle>
          <a:p>
            <a:pPr>
              <a:lnSpc>
                <a:spcPct val="85000"/>
              </a:lnSpc>
            </a:pPr>
            <a:r>
              <a:rPr lang="en-US" dirty="0"/>
              <a:t>DM Cache w/ Ping Pong Effect</a:t>
            </a:r>
          </a:p>
        </p:txBody>
      </p:sp>
      <p:sp>
        <p:nvSpPr>
          <p:cNvPr id="9" name="Slide Number Placeholder 5">
            <a:extLst>
              <a:ext uri="{FF2B5EF4-FFF2-40B4-BE49-F238E27FC236}">
                <a16:creationId xmlns:a16="http://schemas.microsoft.com/office/drawing/2014/main" id="{0F8EAA11-14DA-DE2A-698A-BCF147D21BEC}"/>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35</a:t>
            </a:fld>
            <a:endParaRPr lang="en-US" dirty="0"/>
          </a:p>
        </p:txBody>
      </p:sp>
      <p:sp>
        <p:nvSpPr>
          <p:cNvPr id="12" name="Rectangle 91">
            <a:extLst>
              <a:ext uri="{FF2B5EF4-FFF2-40B4-BE49-F238E27FC236}">
                <a16:creationId xmlns:a16="http://schemas.microsoft.com/office/drawing/2014/main" id="{8EF6358F-7DFB-75B8-A692-2D1DD9066C19}"/>
              </a:ext>
            </a:extLst>
          </p:cNvPr>
          <p:cNvSpPr txBox="1">
            <a:spLocks noChangeArrowheads="1"/>
          </p:cNvSpPr>
          <p:nvPr/>
        </p:nvSpPr>
        <p:spPr>
          <a:xfrm>
            <a:off x="1399756" y="987702"/>
            <a:ext cx="9316370" cy="1009393"/>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altLang="zh-CN" sz="2400" dirty="0"/>
              <a:t>Consider the sequence of memory addresses referenced at runtime: </a:t>
            </a:r>
            <a:r>
              <a:rPr lang="en-US" sz="2400" dirty="0"/>
              <a:t>0000xx, 0100xx, 0000xx, 0100xx, 0000xx, 0100xx, 0000xx, 0100xx. All mapped to Set 0. </a:t>
            </a:r>
          </a:p>
          <a:p>
            <a:pPr lvl="1" algn="ctr">
              <a:buFont typeface="Monotype Sorts" pitchFamily="2" charset="2"/>
              <a:buNone/>
              <a:defRPr/>
            </a:pPr>
            <a:endParaRPr lang="en-US" sz="2000" dirty="0"/>
          </a:p>
        </p:txBody>
      </p:sp>
    </p:spTree>
    <p:extLst>
      <p:ext uri="{BB962C8B-B14F-4D97-AF65-F5344CB8AC3E}">
        <p14:creationId xmlns:p14="http://schemas.microsoft.com/office/powerpoint/2010/main" val="4716497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60058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60059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0059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60059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0060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160059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6006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499"/>
                                          </p:stCondLst>
                                        </p:cTn>
                                        <p:tgtEl>
                                          <p:spTgt spid="160059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499"/>
                                          </p:stCondLst>
                                        </p:cTn>
                                        <p:tgtEl>
                                          <p:spTgt spid="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60062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499"/>
                                          </p:stCondLst>
                                        </p:cTn>
                                        <p:tgtEl>
                                          <p:spTgt spid="160059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499"/>
                                          </p:stCondLst>
                                        </p:cTn>
                                        <p:tgtEl>
                                          <p:spTgt spid="7"/>
                                        </p:tgtEl>
                                        <p:attrNameLst>
                                          <p:attrName>style.visibility</p:attrName>
                                        </p:attrNameLst>
                                      </p:cBhvr>
                                      <p:to>
                                        <p:strVal val="visible"/>
                                      </p:to>
                                    </p:set>
                                  </p:childTnLst>
                                </p:cTn>
                              </p:par>
                            </p:childTnLst>
                          </p:cTn>
                        </p:par>
                        <p:par>
                          <p:cTn id="59" fill="hold">
                            <p:stCondLst>
                              <p:cond delay="500"/>
                            </p:stCondLst>
                            <p:childTnLst>
                              <p:par>
                                <p:cTn id="60" presetID="1" presetClass="entr" presetSubtype="0" fill="hold" grpId="0" nodeType="afterEffect">
                                  <p:stCondLst>
                                    <p:cond delay="0"/>
                                  </p:stCondLst>
                                  <p:childTnLst>
                                    <p:set>
                                      <p:cBhvr>
                                        <p:cTn id="61" dur="1" fill="hold">
                                          <p:stCondLst>
                                            <p:cond delay="0"/>
                                          </p:stCondLst>
                                        </p:cTn>
                                        <p:tgtEl>
                                          <p:spTgt spid="1600616"/>
                                        </p:tgtEl>
                                        <p:attrNameLst>
                                          <p:attrName>style.visibility</p:attrName>
                                        </p:attrNameLst>
                                      </p:cBhvr>
                                      <p:to>
                                        <p:strVal val="visible"/>
                                      </p:to>
                                    </p:set>
                                  </p:childTnLst>
                                </p:cTn>
                              </p:par>
                            </p:childTnLst>
                          </p:cTn>
                        </p:par>
                        <p:par>
                          <p:cTn id="62" fill="hold">
                            <p:stCondLst>
                              <p:cond delay="500"/>
                            </p:stCondLst>
                            <p:childTnLst>
                              <p:par>
                                <p:cTn id="63" presetID="1" presetClass="entr" presetSubtype="0" fill="hold" grpId="0" nodeType="afterEffect">
                                  <p:stCondLst>
                                    <p:cond delay="0"/>
                                  </p:stCondLst>
                                  <p:childTnLst>
                                    <p:set>
                                      <p:cBhvr>
                                        <p:cTn id="64" dur="1" fill="hold">
                                          <p:stCondLst>
                                            <p:cond delay="499"/>
                                          </p:stCondLst>
                                        </p:cTn>
                                        <p:tgtEl>
                                          <p:spTgt spid="1600594"/>
                                        </p:tgtEl>
                                        <p:attrNameLst>
                                          <p:attrName>style.visibility</p:attrName>
                                        </p:attrNameLst>
                                      </p:cBhvr>
                                      <p:to>
                                        <p:strVal val="visible"/>
                                      </p:to>
                                    </p:set>
                                  </p:childTnLst>
                                </p:cTn>
                              </p:par>
                            </p:childTnLst>
                          </p:cTn>
                        </p:par>
                        <p:par>
                          <p:cTn id="65" fill="hold">
                            <p:stCondLst>
                              <p:cond delay="1000"/>
                            </p:stCondLst>
                            <p:childTnLst>
                              <p:par>
                                <p:cTn id="66" presetID="1" presetClass="entr" presetSubtype="0" fill="hold" nodeType="afterEffect">
                                  <p:stCondLst>
                                    <p:cond delay="0"/>
                                  </p:stCondLst>
                                  <p:childTnLst>
                                    <p:set>
                                      <p:cBhvr>
                                        <p:cTn id="67" dur="1" fill="hold">
                                          <p:stCondLst>
                                            <p:cond delay="499"/>
                                          </p:stCondLst>
                                        </p:cTn>
                                        <p:tgtEl>
                                          <p:spTgt spid="5"/>
                                        </p:tgtEl>
                                        <p:attrNameLst>
                                          <p:attrName>style.visibility</p:attrName>
                                        </p:attrNameLst>
                                      </p:cBhvr>
                                      <p:to>
                                        <p:strVal val="visible"/>
                                      </p:to>
                                    </p:set>
                                  </p:childTnLst>
                                </p:cTn>
                              </p:par>
                            </p:childTnLst>
                          </p:cTn>
                        </p:par>
                        <p:par>
                          <p:cTn id="68" fill="hold">
                            <p:stCondLst>
                              <p:cond delay="1500"/>
                            </p:stCondLst>
                            <p:childTnLst>
                              <p:par>
                                <p:cTn id="69" presetID="1" presetClass="entr" presetSubtype="0" fill="hold" grpId="0" nodeType="afterEffect">
                                  <p:stCondLst>
                                    <p:cond delay="0"/>
                                  </p:stCondLst>
                                  <p:childTnLst>
                                    <p:set>
                                      <p:cBhvr>
                                        <p:cTn id="70" dur="1" fill="hold">
                                          <p:stCondLst>
                                            <p:cond delay="0"/>
                                          </p:stCondLst>
                                        </p:cTn>
                                        <p:tgtEl>
                                          <p:spTgt spid="1600634"/>
                                        </p:tgtEl>
                                        <p:attrNameLst>
                                          <p:attrName>style.visibility</p:attrName>
                                        </p:attrNameLst>
                                      </p:cBhvr>
                                      <p:to>
                                        <p:strVal val="visible"/>
                                      </p:to>
                                    </p:set>
                                  </p:childTnLst>
                                </p:cTn>
                              </p:par>
                            </p:childTnLst>
                          </p:cTn>
                        </p:par>
                        <p:par>
                          <p:cTn id="71" fill="hold">
                            <p:stCondLst>
                              <p:cond delay="1500"/>
                            </p:stCondLst>
                            <p:childTnLst>
                              <p:par>
                                <p:cTn id="72" presetID="1" presetClass="entr" presetSubtype="0" fill="hold" grpId="0" nodeType="afterEffect">
                                  <p:stCondLst>
                                    <p:cond delay="0"/>
                                  </p:stCondLst>
                                  <p:childTnLst>
                                    <p:set>
                                      <p:cBhvr>
                                        <p:cTn id="73" dur="1" fill="hold">
                                          <p:stCondLst>
                                            <p:cond delay="499"/>
                                          </p:stCondLst>
                                        </p:cTn>
                                        <p:tgtEl>
                                          <p:spTgt spid="1600595"/>
                                        </p:tgtEl>
                                        <p:attrNameLst>
                                          <p:attrName>style.visibility</p:attrName>
                                        </p:attrNameLst>
                                      </p:cBhvr>
                                      <p:to>
                                        <p:strVal val="visible"/>
                                      </p:to>
                                    </p:set>
                                  </p:childTnLst>
                                </p:cTn>
                              </p:par>
                            </p:childTnLst>
                          </p:cTn>
                        </p:par>
                        <p:par>
                          <p:cTn id="74" fill="hold">
                            <p:stCondLst>
                              <p:cond delay="2000"/>
                            </p:stCondLst>
                            <p:childTnLst>
                              <p:par>
                                <p:cTn id="75" presetID="1" presetClass="entr" presetSubtype="0" fill="hold" nodeType="afterEffect">
                                  <p:stCondLst>
                                    <p:cond delay="0"/>
                                  </p:stCondLst>
                                  <p:childTnLst>
                                    <p:set>
                                      <p:cBhvr>
                                        <p:cTn id="76" dur="1" fill="hold">
                                          <p:stCondLst>
                                            <p:cond delay="499"/>
                                          </p:stCondLst>
                                        </p:cTn>
                                        <p:tgtEl>
                                          <p:spTgt spid="8"/>
                                        </p:tgtEl>
                                        <p:attrNameLst>
                                          <p:attrName>style.visibility</p:attrName>
                                        </p:attrNameLst>
                                      </p:cBhvr>
                                      <p:to>
                                        <p:strVal val="visible"/>
                                      </p:to>
                                    </p:set>
                                  </p:childTnLst>
                                </p:cTn>
                              </p:par>
                            </p:childTnLst>
                          </p:cTn>
                        </p:par>
                        <p:par>
                          <p:cTn id="77" fill="hold">
                            <p:stCondLst>
                              <p:cond delay="2500"/>
                            </p:stCondLst>
                            <p:childTnLst>
                              <p:par>
                                <p:cTn id="78" presetID="1" presetClass="entr" presetSubtype="0" fill="hold" grpId="0" nodeType="afterEffect">
                                  <p:stCondLst>
                                    <p:cond delay="0"/>
                                  </p:stCondLst>
                                  <p:childTnLst>
                                    <p:set>
                                      <p:cBhvr>
                                        <p:cTn id="79" dur="1" fill="hold">
                                          <p:stCondLst>
                                            <p:cond delay="0"/>
                                          </p:stCondLst>
                                        </p:cTn>
                                        <p:tgtEl>
                                          <p:spTgt spid="1600622"/>
                                        </p:tgtEl>
                                        <p:attrNameLst>
                                          <p:attrName>style.visibility</p:attrName>
                                        </p:attrNameLst>
                                      </p:cBhvr>
                                      <p:to>
                                        <p:strVal val="visible"/>
                                      </p:to>
                                    </p:set>
                                  </p:childTnLst>
                                </p:cTn>
                              </p:par>
                            </p:childTnLst>
                          </p:cTn>
                        </p:par>
                        <p:par>
                          <p:cTn id="80" fill="hold">
                            <p:stCondLst>
                              <p:cond delay="2500"/>
                            </p:stCondLst>
                            <p:childTnLst>
                              <p:par>
                                <p:cTn id="81" presetID="1" presetClass="entr" presetSubtype="0" fill="hold" grpId="0" nodeType="afterEffect">
                                  <p:stCondLst>
                                    <p:cond delay="0"/>
                                  </p:stCondLst>
                                  <p:childTnLst>
                                    <p:set>
                                      <p:cBhvr>
                                        <p:cTn id="82" dur="1" fill="hold">
                                          <p:stCondLst>
                                            <p:cond delay="499"/>
                                          </p:stCondLst>
                                        </p:cTn>
                                        <p:tgtEl>
                                          <p:spTgt spid="1600596"/>
                                        </p:tgtEl>
                                        <p:attrNameLst>
                                          <p:attrName>style.visibility</p:attrName>
                                        </p:attrNameLst>
                                      </p:cBhvr>
                                      <p:to>
                                        <p:strVal val="visible"/>
                                      </p:to>
                                    </p:set>
                                  </p:childTnLst>
                                </p:cTn>
                              </p:par>
                            </p:childTnLst>
                          </p:cTn>
                        </p:par>
                        <p:par>
                          <p:cTn id="83" fill="hold">
                            <p:stCondLst>
                              <p:cond delay="3000"/>
                            </p:stCondLst>
                            <p:childTnLst>
                              <p:par>
                                <p:cTn id="84" presetID="1" presetClass="entr" presetSubtype="0" fill="hold" nodeType="afterEffect">
                                  <p:stCondLst>
                                    <p:cond delay="0"/>
                                  </p:stCondLst>
                                  <p:childTnLst>
                                    <p:set>
                                      <p:cBhvr>
                                        <p:cTn id="85" dur="1" fill="hold">
                                          <p:stCondLst>
                                            <p:cond delay="499"/>
                                          </p:stCondLst>
                                        </p:cTn>
                                        <p:tgtEl>
                                          <p:spTgt spid="6"/>
                                        </p:tgtEl>
                                        <p:attrNameLst>
                                          <p:attrName>style.visibility</p:attrName>
                                        </p:attrNameLst>
                                      </p:cBhvr>
                                      <p:to>
                                        <p:strVal val="visible"/>
                                      </p:to>
                                    </p:set>
                                  </p:childTnLst>
                                </p:cTn>
                              </p:par>
                            </p:childTnLst>
                          </p:cTn>
                        </p:par>
                      </p:childTnLst>
                    </p:cTn>
                  </p:par>
                  <p:par>
                    <p:cTn id="86" fill="hold">
                      <p:stCondLst>
                        <p:cond delay="indefinite"/>
                      </p:stCondLst>
                      <p:childTnLst>
                        <p:par>
                          <p:cTn id="87" fill="hold">
                            <p:stCondLst>
                              <p:cond delay="0"/>
                            </p:stCondLst>
                            <p:childTnLst>
                              <p:par>
                                <p:cTn id="88" presetID="1" presetClass="entr" presetSubtype="0" fill="hold" grpId="0" nodeType="clickEffect">
                                  <p:stCondLst>
                                    <p:cond delay="0"/>
                                  </p:stCondLst>
                                  <p:childTnLst>
                                    <p:set>
                                      <p:cBhvr>
                                        <p:cTn id="89" dur="1" fill="hold">
                                          <p:stCondLst>
                                            <p:cond delay="0"/>
                                          </p:stCondLst>
                                        </p:cTn>
                                        <p:tgtEl>
                                          <p:spTgt spid="1600642"/>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grpId="0" nodeType="clickEffect">
                                  <p:stCondLst>
                                    <p:cond delay="0"/>
                                  </p:stCondLst>
                                  <p:childTnLst>
                                    <p:set>
                                      <p:cBhvr>
                                        <p:cTn id="93" dur="1" fill="hold">
                                          <p:stCondLst>
                                            <p:cond delay="0"/>
                                          </p:stCondLst>
                                        </p:cTn>
                                        <p:tgtEl>
                                          <p:spTgt spid="16006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0589" grpId="0" autoUpdateAnimBg="0"/>
      <p:bldP spid="1600590" grpId="0" autoUpdateAnimBg="0"/>
      <p:bldP spid="1600591" grpId="0" autoUpdateAnimBg="0"/>
      <p:bldP spid="1600592" grpId="0" autoUpdateAnimBg="0"/>
      <p:bldP spid="1600593" grpId="0" autoUpdateAnimBg="0"/>
      <p:bldP spid="1600594" grpId="0" autoUpdateAnimBg="0"/>
      <p:bldP spid="1600595" grpId="0" autoUpdateAnimBg="0"/>
      <p:bldP spid="1600596" grpId="0" autoUpdateAnimBg="0"/>
      <p:bldP spid="1600597" grpId="0" autoUpdateAnimBg="0"/>
      <p:bldP spid="1600598" grpId="0"/>
      <p:bldP spid="1600604" grpId="0"/>
      <p:bldP spid="1600610" grpId="0"/>
      <p:bldP spid="1600616" grpId="0"/>
      <p:bldP spid="1600622" grpId="0"/>
      <p:bldP spid="1600628" grpId="0"/>
      <p:bldP spid="1600634" grpId="0"/>
      <p:bldP spid="1600641" grpId="0"/>
      <p:bldP spid="160064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0930" name="Rectangle 2"/>
          <p:cNvSpPr>
            <a:spLocks noGrp="1" noChangeArrowheads="1"/>
          </p:cNvSpPr>
          <p:nvPr>
            <p:ph type="title"/>
          </p:nvPr>
        </p:nvSpPr>
        <p:spPr>
          <a:xfrm>
            <a:off x="1981200" y="274638"/>
            <a:ext cx="8763000" cy="868362"/>
          </a:xfrm>
        </p:spPr>
        <p:txBody>
          <a:bodyPr>
            <a:normAutofit/>
          </a:bodyPr>
          <a:lstStyle/>
          <a:p>
            <a:pPr>
              <a:lnSpc>
                <a:spcPct val="85000"/>
              </a:lnSpc>
            </a:pPr>
            <a:r>
              <a:rPr lang="en-US" dirty="0"/>
              <a:t>2-Way Set-Associative Cache</a:t>
            </a:r>
          </a:p>
        </p:txBody>
      </p:sp>
      <p:grpSp>
        <p:nvGrpSpPr>
          <p:cNvPr id="2" name="Group 3"/>
          <p:cNvGrpSpPr>
            <a:grpSpLocks/>
          </p:cNvGrpSpPr>
          <p:nvPr/>
        </p:nvGrpSpPr>
        <p:grpSpPr bwMode="auto">
          <a:xfrm>
            <a:off x="3733800" y="2565390"/>
            <a:ext cx="990600" cy="1219200"/>
            <a:chOff x="1344" y="1056"/>
            <a:chExt cx="624" cy="768"/>
          </a:xfrm>
        </p:grpSpPr>
        <p:sp>
          <p:nvSpPr>
            <p:cNvPr id="1660932"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60933"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60934"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60935"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60936" name="Line 8"/>
          <p:cNvSpPr>
            <a:spLocks noChangeShapeType="1"/>
          </p:cNvSpPr>
          <p:nvPr/>
        </p:nvSpPr>
        <p:spPr bwMode="auto">
          <a:xfrm>
            <a:off x="5786610" y="1955790"/>
            <a:ext cx="990600" cy="0"/>
          </a:xfrm>
          <a:prstGeom prst="line">
            <a:avLst/>
          </a:prstGeom>
          <a:noFill/>
          <a:ln w="12700">
            <a:solidFill>
              <a:schemeClr val="tx1"/>
            </a:solidFill>
            <a:round/>
            <a:headEnd/>
            <a:tailEnd/>
          </a:ln>
          <a:effectLst/>
        </p:spPr>
        <p:txBody>
          <a:bodyPr wrap="none" anchor="ctr"/>
          <a:lstStyle/>
          <a:p>
            <a:endParaRPr lang="en-US"/>
          </a:p>
        </p:txBody>
      </p:sp>
      <p:sp>
        <p:nvSpPr>
          <p:cNvPr id="1660937" name="Line 9"/>
          <p:cNvSpPr>
            <a:spLocks noChangeShapeType="1"/>
          </p:cNvSpPr>
          <p:nvPr/>
        </p:nvSpPr>
        <p:spPr bwMode="auto">
          <a:xfrm>
            <a:off x="5786610" y="1650990"/>
            <a:ext cx="990600" cy="0"/>
          </a:xfrm>
          <a:prstGeom prst="line">
            <a:avLst/>
          </a:prstGeom>
          <a:noFill/>
          <a:ln w="12700">
            <a:solidFill>
              <a:schemeClr val="tx1"/>
            </a:solidFill>
            <a:round/>
            <a:headEnd/>
            <a:tailEnd/>
          </a:ln>
          <a:effectLst/>
        </p:spPr>
        <p:txBody>
          <a:bodyPr wrap="none" anchor="ctr"/>
          <a:lstStyle/>
          <a:p>
            <a:endParaRPr lang="en-US"/>
          </a:p>
        </p:txBody>
      </p:sp>
      <p:sp>
        <p:nvSpPr>
          <p:cNvPr id="1660938" name="Line 10"/>
          <p:cNvSpPr>
            <a:spLocks noChangeShapeType="1"/>
          </p:cNvSpPr>
          <p:nvPr/>
        </p:nvSpPr>
        <p:spPr bwMode="auto">
          <a:xfrm>
            <a:off x="5786610" y="2260590"/>
            <a:ext cx="990600" cy="0"/>
          </a:xfrm>
          <a:prstGeom prst="line">
            <a:avLst/>
          </a:prstGeom>
          <a:noFill/>
          <a:ln w="12700">
            <a:solidFill>
              <a:schemeClr val="tx1"/>
            </a:solidFill>
            <a:round/>
            <a:headEnd/>
            <a:tailEnd/>
          </a:ln>
          <a:effectLst/>
        </p:spPr>
        <p:txBody>
          <a:bodyPr wrap="none" anchor="ctr"/>
          <a:lstStyle/>
          <a:p>
            <a:endParaRPr lang="en-US"/>
          </a:p>
        </p:txBody>
      </p:sp>
      <p:sp>
        <p:nvSpPr>
          <p:cNvPr id="1660939" name="Line 11"/>
          <p:cNvSpPr>
            <a:spLocks noChangeShapeType="1"/>
          </p:cNvSpPr>
          <p:nvPr/>
        </p:nvSpPr>
        <p:spPr bwMode="auto">
          <a:xfrm>
            <a:off x="5786610" y="1346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0" name="Line 12"/>
          <p:cNvSpPr>
            <a:spLocks noChangeShapeType="1"/>
          </p:cNvSpPr>
          <p:nvPr/>
        </p:nvSpPr>
        <p:spPr bwMode="auto">
          <a:xfrm>
            <a:off x="628191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660941" name="Line 13"/>
          <p:cNvSpPr>
            <a:spLocks noChangeShapeType="1"/>
          </p:cNvSpPr>
          <p:nvPr/>
        </p:nvSpPr>
        <p:spPr bwMode="auto">
          <a:xfrm>
            <a:off x="628191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660942" name="Line 14"/>
          <p:cNvSpPr>
            <a:spLocks noChangeShapeType="1"/>
          </p:cNvSpPr>
          <p:nvPr/>
        </p:nvSpPr>
        <p:spPr bwMode="auto">
          <a:xfrm flipH="1" flipV="1">
            <a:off x="5786610" y="5613390"/>
            <a:ext cx="990600" cy="0"/>
          </a:xfrm>
          <a:prstGeom prst="line">
            <a:avLst/>
          </a:prstGeom>
          <a:noFill/>
          <a:ln w="12700">
            <a:solidFill>
              <a:schemeClr val="tx1"/>
            </a:solidFill>
            <a:round/>
            <a:headEnd/>
            <a:tailEnd/>
          </a:ln>
          <a:effectLst/>
        </p:spPr>
        <p:txBody>
          <a:bodyPr wrap="none" anchor="ctr"/>
          <a:lstStyle/>
          <a:p>
            <a:endParaRPr lang="en-US"/>
          </a:p>
        </p:txBody>
      </p:sp>
      <p:sp>
        <p:nvSpPr>
          <p:cNvPr id="1660943" name="Line 15"/>
          <p:cNvSpPr>
            <a:spLocks noChangeShapeType="1"/>
          </p:cNvSpPr>
          <p:nvPr/>
        </p:nvSpPr>
        <p:spPr bwMode="auto">
          <a:xfrm flipH="1" flipV="1">
            <a:off x="5786610" y="5918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4" name="Line 16"/>
          <p:cNvSpPr>
            <a:spLocks noChangeShapeType="1"/>
          </p:cNvSpPr>
          <p:nvPr/>
        </p:nvSpPr>
        <p:spPr bwMode="auto">
          <a:xfrm flipH="1" flipV="1">
            <a:off x="5786610" y="5308590"/>
            <a:ext cx="990600" cy="0"/>
          </a:xfrm>
          <a:prstGeom prst="line">
            <a:avLst/>
          </a:prstGeom>
          <a:noFill/>
          <a:ln w="12700">
            <a:solidFill>
              <a:schemeClr val="tx1"/>
            </a:solidFill>
            <a:round/>
            <a:headEnd/>
            <a:tailEnd/>
          </a:ln>
          <a:effectLst/>
        </p:spPr>
        <p:txBody>
          <a:bodyPr wrap="none" anchor="ctr"/>
          <a:lstStyle/>
          <a:p>
            <a:endParaRPr lang="en-US"/>
          </a:p>
        </p:txBody>
      </p:sp>
      <p:sp>
        <p:nvSpPr>
          <p:cNvPr id="1660946" name="Line 18"/>
          <p:cNvSpPr>
            <a:spLocks noChangeShapeType="1"/>
          </p:cNvSpPr>
          <p:nvPr/>
        </p:nvSpPr>
        <p:spPr bwMode="auto">
          <a:xfrm flipH="1" flipV="1">
            <a:off x="6281910" y="5003790"/>
            <a:ext cx="0" cy="1219200"/>
          </a:xfrm>
          <a:prstGeom prst="line">
            <a:avLst/>
          </a:prstGeom>
          <a:noFill/>
          <a:ln w="12700">
            <a:solidFill>
              <a:schemeClr val="tx1"/>
            </a:solidFill>
            <a:round/>
            <a:headEnd/>
            <a:tailEnd/>
          </a:ln>
          <a:effectLst/>
        </p:spPr>
        <p:txBody>
          <a:bodyPr wrap="none" anchor="ctr"/>
          <a:lstStyle/>
          <a:p>
            <a:endParaRPr lang="en-US"/>
          </a:p>
        </p:txBody>
      </p:sp>
      <p:sp>
        <p:nvSpPr>
          <p:cNvPr id="1660951" name="Text Box 23"/>
          <p:cNvSpPr txBox="1">
            <a:spLocks noChangeArrowheads="1"/>
          </p:cNvSpPr>
          <p:nvPr/>
        </p:nvSpPr>
        <p:spPr bwMode="auto">
          <a:xfrm>
            <a:off x="1879603" y="1769521"/>
            <a:ext cx="755335" cy="369332"/>
          </a:xfrm>
          <a:prstGeom prst="rect">
            <a:avLst/>
          </a:prstGeom>
          <a:noFill/>
          <a:ln w="12700">
            <a:noFill/>
            <a:miter lim="800000"/>
            <a:headEnd/>
            <a:tailEnd/>
          </a:ln>
          <a:effectLst/>
        </p:spPr>
        <p:txBody>
          <a:bodyPr wrap="none">
            <a:spAutoFit/>
          </a:bodyPr>
          <a:lstStyle/>
          <a:p>
            <a:r>
              <a:rPr lang="en-US" b="1" dirty="0"/>
              <a:t>Cache</a:t>
            </a:r>
          </a:p>
        </p:txBody>
      </p:sp>
      <p:sp>
        <p:nvSpPr>
          <p:cNvPr id="1660953" name="Text Box 25"/>
          <p:cNvSpPr txBox="1">
            <a:spLocks noChangeArrowheads="1"/>
          </p:cNvSpPr>
          <p:nvPr/>
        </p:nvSpPr>
        <p:spPr bwMode="auto">
          <a:xfrm>
            <a:off x="5514467" y="102841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660954" name="Text Box 26"/>
          <p:cNvSpPr txBox="1">
            <a:spLocks noChangeArrowheads="1"/>
          </p:cNvSpPr>
          <p:nvPr/>
        </p:nvSpPr>
        <p:spPr bwMode="auto">
          <a:xfrm>
            <a:off x="7608457" y="843091"/>
            <a:ext cx="4495800" cy="2246769"/>
          </a:xfrm>
          <a:prstGeom prst="rect">
            <a:avLst/>
          </a:prstGeom>
          <a:noFill/>
          <a:ln w="12700">
            <a:noFill/>
            <a:miter lim="800000"/>
            <a:headEnd/>
            <a:tailEnd/>
          </a:ln>
          <a:effectLst/>
        </p:spPr>
        <p:txBody>
          <a:bodyPr wrap="square">
            <a:spAutoFit/>
          </a:bodyPr>
          <a:lstStyle/>
          <a:p>
            <a:r>
              <a:rPr lang="en-US" sz="2000" dirty="0"/>
              <a:t>Q: Given a memory block, which cache set is it mapped to? </a:t>
            </a:r>
          </a:p>
          <a:p>
            <a:r>
              <a:rPr lang="en-US" sz="2000" dirty="0"/>
              <a:t>A: Use </a:t>
            </a:r>
            <a:r>
              <a:rPr lang="en-US" sz="2000" dirty="0">
                <a:solidFill>
                  <a:srgbClr val="FF0000"/>
                </a:solidFill>
              </a:rPr>
              <a:t>1 middle </a:t>
            </a:r>
            <a:r>
              <a:rPr lang="en-US" altLang="zh-CN" sz="2000" dirty="0">
                <a:solidFill>
                  <a:srgbClr val="FF0000"/>
                </a:solidFill>
              </a:rPr>
              <a:t>index</a:t>
            </a:r>
            <a:r>
              <a:rPr lang="en-US" sz="2000" dirty="0">
                <a:solidFill>
                  <a:srgbClr val="FF0000"/>
                </a:solidFill>
              </a:rPr>
              <a:t> bits </a:t>
            </a:r>
            <a:r>
              <a:rPr lang="en-US" sz="2000" dirty="0"/>
              <a:t>in memory address to determine which cache set it is mapped to</a:t>
            </a:r>
          </a:p>
          <a:p>
            <a:r>
              <a:rPr lang="en-US" sz="2000" dirty="0"/>
              <a:t>	0: map</a:t>
            </a:r>
            <a:r>
              <a:rPr lang="en-US" altLang="zh-CN" sz="2000" dirty="0"/>
              <a:t>ped</a:t>
            </a:r>
            <a:r>
              <a:rPr lang="en-US" sz="2000" dirty="0"/>
              <a:t> to </a:t>
            </a:r>
            <a:r>
              <a:rPr lang="en-US" sz="2000" dirty="0">
                <a:solidFill>
                  <a:srgbClr val="0070C0"/>
                </a:solidFill>
              </a:rPr>
              <a:t>blue</a:t>
            </a:r>
            <a:r>
              <a:rPr lang="en-US" sz="2000" dirty="0"/>
              <a:t> </a:t>
            </a:r>
            <a:r>
              <a:rPr lang="en-US" altLang="zh-CN" sz="2000" dirty="0"/>
              <a:t>set</a:t>
            </a:r>
            <a:r>
              <a:rPr lang="en-US" sz="2000" dirty="0"/>
              <a:t> in cache</a:t>
            </a:r>
          </a:p>
          <a:p>
            <a:r>
              <a:rPr lang="en-US" sz="2000" dirty="0"/>
              <a:t>	1: map</a:t>
            </a:r>
            <a:r>
              <a:rPr lang="en-US" altLang="zh-CN" sz="2000" dirty="0"/>
              <a:t>ped</a:t>
            </a:r>
            <a:r>
              <a:rPr lang="en-US" sz="2000" dirty="0"/>
              <a:t> to </a:t>
            </a:r>
            <a:r>
              <a:rPr lang="en-US" sz="2000" dirty="0">
                <a:solidFill>
                  <a:schemeClr val="accent2">
                    <a:lumMod val="60000"/>
                    <a:lumOff val="40000"/>
                  </a:schemeClr>
                </a:solidFill>
              </a:rPr>
              <a:t>pink</a:t>
            </a:r>
            <a:r>
              <a:rPr lang="en-US" sz="2000" dirty="0"/>
              <a:t> set in cache</a:t>
            </a:r>
          </a:p>
        </p:txBody>
      </p:sp>
      <p:sp>
        <p:nvSpPr>
          <p:cNvPr id="1660955" name="Line 27"/>
          <p:cNvSpPr>
            <a:spLocks noChangeShapeType="1"/>
          </p:cNvSpPr>
          <p:nvPr/>
        </p:nvSpPr>
        <p:spPr bwMode="auto">
          <a:xfrm>
            <a:off x="5786610" y="2565390"/>
            <a:ext cx="990600" cy="0"/>
          </a:xfrm>
          <a:prstGeom prst="line">
            <a:avLst/>
          </a:prstGeom>
          <a:noFill/>
          <a:ln w="12700">
            <a:solidFill>
              <a:schemeClr val="tx1"/>
            </a:solidFill>
            <a:round/>
            <a:headEnd/>
            <a:tailEnd/>
          </a:ln>
          <a:effectLst/>
        </p:spPr>
        <p:txBody>
          <a:bodyPr wrap="none" anchor="ctr"/>
          <a:lstStyle/>
          <a:p>
            <a:endParaRPr lang="en-US"/>
          </a:p>
        </p:txBody>
      </p:sp>
      <p:sp>
        <p:nvSpPr>
          <p:cNvPr id="1660956" name="Line 28"/>
          <p:cNvSpPr>
            <a:spLocks noChangeShapeType="1"/>
          </p:cNvSpPr>
          <p:nvPr/>
        </p:nvSpPr>
        <p:spPr bwMode="auto">
          <a:xfrm>
            <a:off x="5786610" y="2870190"/>
            <a:ext cx="990600" cy="0"/>
          </a:xfrm>
          <a:prstGeom prst="line">
            <a:avLst/>
          </a:prstGeom>
          <a:noFill/>
          <a:ln w="12700">
            <a:solidFill>
              <a:schemeClr val="tx1"/>
            </a:solidFill>
            <a:round/>
            <a:headEnd/>
            <a:tailEnd/>
          </a:ln>
          <a:effectLst/>
        </p:spPr>
        <p:txBody>
          <a:bodyPr wrap="none" anchor="ctr"/>
          <a:lstStyle/>
          <a:p>
            <a:endParaRPr lang="en-US"/>
          </a:p>
        </p:txBody>
      </p:sp>
      <p:sp>
        <p:nvSpPr>
          <p:cNvPr id="1660957" name="Line 29"/>
          <p:cNvSpPr>
            <a:spLocks noChangeShapeType="1"/>
          </p:cNvSpPr>
          <p:nvPr/>
        </p:nvSpPr>
        <p:spPr bwMode="auto">
          <a:xfrm>
            <a:off x="5786610" y="3174990"/>
            <a:ext cx="990600" cy="0"/>
          </a:xfrm>
          <a:prstGeom prst="line">
            <a:avLst/>
          </a:prstGeom>
          <a:noFill/>
          <a:ln w="12700">
            <a:solidFill>
              <a:schemeClr val="tx1"/>
            </a:solidFill>
            <a:round/>
            <a:headEnd/>
            <a:tailEnd/>
          </a:ln>
          <a:effectLst/>
        </p:spPr>
        <p:txBody>
          <a:bodyPr wrap="none" anchor="ctr"/>
          <a:lstStyle/>
          <a:p>
            <a:endParaRPr lang="en-US"/>
          </a:p>
        </p:txBody>
      </p:sp>
      <p:sp>
        <p:nvSpPr>
          <p:cNvPr id="1660958" name="Line 30"/>
          <p:cNvSpPr>
            <a:spLocks noChangeShapeType="1"/>
          </p:cNvSpPr>
          <p:nvPr/>
        </p:nvSpPr>
        <p:spPr bwMode="auto">
          <a:xfrm>
            <a:off x="5786610" y="3479790"/>
            <a:ext cx="990600" cy="0"/>
          </a:xfrm>
          <a:prstGeom prst="line">
            <a:avLst/>
          </a:prstGeom>
          <a:noFill/>
          <a:ln w="12700">
            <a:solidFill>
              <a:schemeClr val="tx1"/>
            </a:solidFill>
            <a:round/>
            <a:headEnd/>
            <a:tailEnd/>
          </a:ln>
          <a:effectLst/>
        </p:spPr>
        <p:txBody>
          <a:bodyPr wrap="none" anchor="ctr"/>
          <a:lstStyle/>
          <a:p>
            <a:endParaRPr lang="en-US"/>
          </a:p>
        </p:txBody>
      </p:sp>
      <p:sp>
        <p:nvSpPr>
          <p:cNvPr id="1660959" name="Line 31"/>
          <p:cNvSpPr>
            <a:spLocks noChangeShapeType="1"/>
          </p:cNvSpPr>
          <p:nvPr/>
        </p:nvSpPr>
        <p:spPr bwMode="auto">
          <a:xfrm>
            <a:off x="5786610" y="3784590"/>
            <a:ext cx="990600" cy="0"/>
          </a:xfrm>
          <a:prstGeom prst="line">
            <a:avLst/>
          </a:prstGeom>
          <a:noFill/>
          <a:ln w="12700">
            <a:solidFill>
              <a:schemeClr val="tx1"/>
            </a:solidFill>
            <a:round/>
            <a:headEnd/>
            <a:tailEnd/>
          </a:ln>
          <a:effectLst/>
        </p:spPr>
        <p:txBody>
          <a:bodyPr wrap="none" anchor="ctr"/>
          <a:lstStyle/>
          <a:p>
            <a:endParaRPr lang="en-US"/>
          </a:p>
        </p:txBody>
      </p:sp>
      <p:sp>
        <p:nvSpPr>
          <p:cNvPr id="1660960" name="Line 32"/>
          <p:cNvSpPr>
            <a:spLocks noChangeShapeType="1"/>
          </p:cNvSpPr>
          <p:nvPr/>
        </p:nvSpPr>
        <p:spPr bwMode="auto">
          <a:xfrm>
            <a:off x="5786610" y="4089390"/>
            <a:ext cx="990600" cy="0"/>
          </a:xfrm>
          <a:prstGeom prst="line">
            <a:avLst/>
          </a:prstGeom>
          <a:noFill/>
          <a:ln w="12700">
            <a:solidFill>
              <a:schemeClr val="tx1"/>
            </a:solidFill>
            <a:round/>
            <a:headEnd/>
            <a:tailEnd/>
          </a:ln>
          <a:effectLst/>
        </p:spPr>
        <p:txBody>
          <a:bodyPr wrap="none" anchor="ctr"/>
          <a:lstStyle/>
          <a:p>
            <a:endParaRPr lang="en-US"/>
          </a:p>
        </p:txBody>
      </p:sp>
      <p:sp>
        <p:nvSpPr>
          <p:cNvPr id="1660961" name="Line 33"/>
          <p:cNvSpPr>
            <a:spLocks noChangeShapeType="1"/>
          </p:cNvSpPr>
          <p:nvPr/>
        </p:nvSpPr>
        <p:spPr bwMode="auto">
          <a:xfrm>
            <a:off x="5786610" y="5003790"/>
            <a:ext cx="990600" cy="0"/>
          </a:xfrm>
          <a:prstGeom prst="line">
            <a:avLst/>
          </a:prstGeom>
          <a:noFill/>
          <a:ln w="12700">
            <a:solidFill>
              <a:schemeClr val="tx1"/>
            </a:solidFill>
            <a:round/>
            <a:headEnd/>
            <a:tailEnd/>
          </a:ln>
          <a:effectLst/>
        </p:spPr>
        <p:txBody>
          <a:bodyPr wrap="none" anchor="ctr"/>
          <a:lstStyle/>
          <a:p>
            <a:endParaRPr lang="en-US"/>
          </a:p>
        </p:txBody>
      </p:sp>
      <p:sp>
        <p:nvSpPr>
          <p:cNvPr id="1660962" name="Line 34"/>
          <p:cNvSpPr>
            <a:spLocks noChangeShapeType="1"/>
          </p:cNvSpPr>
          <p:nvPr/>
        </p:nvSpPr>
        <p:spPr bwMode="auto">
          <a:xfrm>
            <a:off x="5786610" y="4394190"/>
            <a:ext cx="990600" cy="0"/>
          </a:xfrm>
          <a:prstGeom prst="line">
            <a:avLst/>
          </a:prstGeom>
          <a:noFill/>
          <a:ln w="12700">
            <a:solidFill>
              <a:schemeClr val="tx1"/>
            </a:solidFill>
            <a:round/>
            <a:headEnd/>
            <a:tailEnd/>
          </a:ln>
          <a:effectLst/>
        </p:spPr>
        <p:txBody>
          <a:bodyPr wrap="none" anchor="ctr"/>
          <a:lstStyle/>
          <a:p>
            <a:endParaRPr lang="en-US"/>
          </a:p>
        </p:txBody>
      </p:sp>
      <p:sp>
        <p:nvSpPr>
          <p:cNvPr id="1660963" name="Line 35"/>
          <p:cNvSpPr>
            <a:spLocks noChangeShapeType="1"/>
          </p:cNvSpPr>
          <p:nvPr/>
        </p:nvSpPr>
        <p:spPr bwMode="auto">
          <a:xfrm>
            <a:off x="5786610" y="4698990"/>
            <a:ext cx="990600" cy="0"/>
          </a:xfrm>
          <a:prstGeom prst="line">
            <a:avLst/>
          </a:prstGeom>
          <a:noFill/>
          <a:ln w="12700">
            <a:solidFill>
              <a:schemeClr val="tx1"/>
            </a:solidFill>
            <a:round/>
            <a:headEnd/>
            <a:tailEnd/>
          </a:ln>
          <a:effectLst/>
        </p:spPr>
        <p:txBody>
          <a:bodyPr wrap="none" anchor="ctr"/>
          <a:lstStyle/>
          <a:p>
            <a:endParaRPr lang="en-US"/>
          </a:p>
        </p:txBody>
      </p:sp>
      <p:grpSp>
        <p:nvGrpSpPr>
          <p:cNvPr id="3" name="Group 36"/>
          <p:cNvGrpSpPr>
            <a:grpSpLocks/>
          </p:cNvGrpSpPr>
          <p:nvPr/>
        </p:nvGrpSpPr>
        <p:grpSpPr bwMode="auto">
          <a:xfrm>
            <a:off x="2895600" y="2565390"/>
            <a:ext cx="838200" cy="1219200"/>
            <a:chOff x="1344" y="1056"/>
            <a:chExt cx="624" cy="768"/>
          </a:xfrm>
        </p:grpSpPr>
        <p:sp>
          <p:nvSpPr>
            <p:cNvPr id="1660965"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60966"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60967"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60968"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60969" name="Text Box 41"/>
          <p:cNvSpPr txBox="1">
            <a:spLocks noChangeArrowheads="1"/>
          </p:cNvSpPr>
          <p:nvPr/>
        </p:nvSpPr>
        <p:spPr bwMode="auto">
          <a:xfrm>
            <a:off x="3124201" y="214526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660970" name="Text Box 42"/>
          <p:cNvSpPr txBox="1">
            <a:spLocks noChangeArrowheads="1"/>
          </p:cNvSpPr>
          <p:nvPr/>
        </p:nvSpPr>
        <p:spPr bwMode="auto">
          <a:xfrm>
            <a:off x="3886201" y="2145268"/>
            <a:ext cx="620683" cy="369332"/>
          </a:xfrm>
          <a:prstGeom prst="rect">
            <a:avLst/>
          </a:prstGeom>
          <a:noFill/>
          <a:ln w="12700">
            <a:noFill/>
            <a:miter lim="800000"/>
            <a:headEnd/>
            <a:tailEnd/>
          </a:ln>
          <a:effectLst/>
        </p:spPr>
        <p:txBody>
          <a:bodyPr wrap="none">
            <a:spAutoFit/>
          </a:bodyPr>
          <a:lstStyle/>
          <a:p>
            <a:r>
              <a:rPr lang="en-US"/>
              <a:t>Data</a:t>
            </a:r>
          </a:p>
        </p:txBody>
      </p:sp>
      <p:sp>
        <p:nvSpPr>
          <p:cNvPr id="1660971" name="Rectangle 43" descr="5%"/>
          <p:cNvSpPr>
            <a:spLocks noChangeArrowheads="1"/>
          </p:cNvSpPr>
          <p:nvPr/>
        </p:nvSpPr>
        <p:spPr bwMode="auto">
          <a:xfrm>
            <a:off x="5786610" y="1346190"/>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89" name="Rectangle 61" descr="5%"/>
          <p:cNvSpPr>
            <a:spLocks noChangeArrowheads="1"/>
          </p:cNvSpPr>
          <p:nvPr/>
        </p:nvSpPr>
        <p:spPr bwMode="auto">
          <a:xfrm>
            <a:off x="5786610" y="1649387"/>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91" name="Text Box 63"/>
          <p:cNvSpPr txBox="1">
            <a:spLocks noChangeArrowheads="1"/>
          </p:cNvSpPr>
          <p:nvPr/>
        </p:nvSpPr>
        <p:spPr bwMode="auto">
          <a:xfrm>
            <a:off x="243219" y="4090431"/>
            <a:ext cx="4351866" cy="1015663"/>
          </a:xfrm>
          <a:prstGeom prst="rect">
            <a:avLst/>
          </a:prstGeom>
          <a:noFill/>
          <a:ln w="12700">
            <a:noFill/>
            <a:miter lim="800000"/>
            <a:headEnd/>
            <a:tailEnd/>
          </a:ln>
          <a:effectLst/>
        </p:spPr>
        <p:txBody>
          <a:bodyPr wrap="square">
            <a:spAutoFit/>
          </a:bodyPr>
          <a:lstStyle/>
          <a:p>
            <a:r>
              <a:rPr lang="en-US" sz="2000" dirty="0"/>
              <a:t>6</a:t>
            </a:r>
            <a:r>
              <a:rPr lang="en-US" altLang="zh-CN" sz="2000" dirty="0"/>
              <a:t>-bit memory </a:t>
            </a:r>
            <a:r>
              <a:rPr lang="en-US" sz="2000" dirty="0"/>
              <a:t>address: 3-bit Tag, 1-bit Set Index, 2-bit Offset (each cache block is 4 Bytes/1 Word).</a:t>
            </a:r>
          </a:p>
        </p:txBody>
      </p:sp>
      <p:grpSp>
        <p:nvGrpSpPr>
          <p:cNvPr id="4" name="Group 64"/>
          <p:cNvGrpSpPr>
            <a:grpSpLocks/>
          </p:cNvGrpSpPr>
          <p:nvPr/>
        </p:nvGrpSpPr>
        <p:grpSpPr bwMode="auto">
          <a:xfrm>
            <a:off x="2514600" y="2565390"/>
            <a:ext cx="381000" cy="1219200"/>
            <a:chOff x="1344" y="1056"/>
            <a:chExt cx="624" cy="768"/>
          </a:xfrm>
        </p:grpSpPr>
        <p:sp>
          <p:nvSpPr>
            <p:cNvPr id="1660993"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60994"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60995"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60996"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60997" name="Text Box 69"/>
          <p:cNvSpPr txBox="1">
            <a:spLocks noChangeArrowheads="1"/>
          </p:cNvSpPr>
          <p:nvPr/>
        </p:nvSpPr>
        <p:spPr bwMode="auto">
          <a:xfrm>
            <a:off x="2514601" y="2145268"/>
            <a:ext cx="641651" cy="369332"/>
          </a:xfrm>
          <a:prstGeom prst="rect">
            <a:avLst/>
          </a:prstGeom>
          <a:noFill/>
          <a:ln w="12700">
            <a:noFill/>
            <a:miter lim="800000"/>
            <a:headEnd/>
            <a:tailEnd/>
          </a:ln>
          <a:effectLst/>
        </p:spPr>
        <p:txBody>
          <a:bodyPr wrap="none">
            <a:spAutoFit/>
          </a:bodyPr>
          <a:lstStyle/>
          <a:p>
            <a:r>
              <a:rPr lang="en-US"/>
              <a:t>Valid</a:t>
            </a:r>
          </a:p>
        </p:txBody>
      </p:sp>
      <p:sp>
        <p:nvSpPr>
          <p:cNvPr id="1661023" name="Text Box 95"/>
          <p:cNvSpPr txBox="1">
            <a:spLocks noChangeArrowheads="1"/>
          </p:cNvSpPr>
          <p:nvPr/>
        </p:nvSpPr>
        <p:spPr bwMode="auto">
          <a:xfrm>
            <a:off x="2044043" y="214526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98" name="Text Box 63"/>
          <p:cNvSpPr txBox="1">
            <a:spLocks noChangeArrowheads="1"/>
          </p:cNvSpPr>
          <p:nvPr/>
        </p:nvSpPr>
        <p:spPr bwMode="auto">
          <a:xfrm>
            <a:off x="7615409" y="3069205"/>
            <a:ext cx="4351866" cy="1631216"/>
          </a:xfrm>
          <a:prstGeom prst="rect">
            <a:avLst/>
          </a:prstGeom>
          <a:noFill/>
          <a:ln w="12700">
            <a:noFill/>
            <a:miter lim="800000"/>
            <a:headEnd/>
            <a:tailEnd/>
          </a:ln>
          <a:effectLst/>
        </p:spPr>
        <p:txBody>
          <a:bodyPr wrap="square">
            <a:spAutoFit/>
          </a:bodyPr>
          <a:lstStyle/>
          <a:p>
            <a:r>
              <a:rPr lang="en-US" sz="2000" dirty="0"/>
              <a:t>Q: Is the memory block in the cache? </a:t>
            </a:r>
          </a:p>
          <a:p>
            <a:r>
              <a:rPr lang="en-US" sz="2000" dirty="0"/>
              <a:t>A: Compare </a:t>
            </a:r>
            <a:r>
              <a:rPr lang="en-US" sz="2000" dirty="0">
                <a:solidFill>
                  <a:srgbClr val="FF0000"/>
                </a:solidFill>
              </a:rPr>
              <a:t>3 higher tag bits </a:t>
            </a:r>
            <a:r>
              <a:rPr lang="en-US" sz="2000" dirty="0"/>
              <a:t>in memory address to the </a:t>
            </a:r>
            <a:r>
              <a:rPr lang="en-US" sz="2000" dirty="0">
                <a:solidFill>
                  <a:srgbClr val="FF0000"/>
                </a:solidFill>
              </a:rPr>
              <a:t>cache</a:t>
            </a:r>
            <a:r>
              <a:rPr lang="en-US" sz="2000" dirty="0"/>
              <a:t> </a:t>
            </a:r>
            <a:r>
              <a:rPr lang="en-US" sz="2000" dirty="0">
                <a:solidFill>
                  <a:srgbClr val="FF0000"/>
                </a:solidFill>
              </a:rPr>
              <a:t>tag </a:t>
            </a:r>
            <a:r>
              <a:rPr lang="en-US" sz="2000" dirty="0"/>
              <a:t>to tell if the memory block is in the cache (provided valid bit is set)</a:t>
            </a:r>
          </a:p>
        </p:txBody>
      </p:sp>
      <p:sp>
        <p:nvSpPr>
          <p:cNvPr id="115" name="Rectangle 43" descr="5%"/>
          <p:cNvSpPr>
            <a:spLocks noChangeArrowheads="1"/>
          </p:cNvSpPr>
          <p:nvPr/>
        </p:nvSpPr>
        <p:spPr bwMode="auto">
          <a:xfrm>
            <a:off x="5786610" y="196277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16" name="Rectangle 61" descr="5%"/>
          <p:cNvSpPr>
            <a:spLocks noChangeArrowheads="1"/>
          </p:cNvSpPr>
          <p:nvPr/>
        </p:nvSpPr>
        <p:spPr bwMode="auto">
          <a:xfrm>
            <a:off x="5786610" y="226597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17" name="Rectangle 43" descr="5%"/>
          <p:cNvSpPr>
            <a:spLocks noChangeArrowheads="1"/>
          </p:cNvSpPr>
          <p:nvPr/>
        </p:nvSpPr>
        <p:spPr bwMode="auto">
          <a:xfrm>
            <a:off x="5786610" y="257822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18" name="Rectangle 61" descr="5%"/>
          <p:cNvSpPr>
            <a:spLocks noChangeArrowheads="1"/>
          </p:cNvSpPr>
          <p:nvPr/>
        </p:nvSpPr>
        <p:spPr bwMode="auto">
          <a:xfrm>
            <a:off x="5786610" y="2881421"/>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19" name="Rectangle 43" descr="5%"/>
          <p:cNvSpPr>
            <a:spLocks noChangeArrowheads="1"/>
          </p:cNvSpPr>
          <p:nvPr/>
        </p:nvSpPr>
        <p:spPr bwMode="auto">
          <a:xfrm>
            <a:off x="5786610" y="3190621"/>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0" name="Rectangle 61" descr="5%"/>
          <p:cNvSpPr>
            <a:spLocks noChangeArrowheads="1"/>
          </p:cNvSpPr>
          <p:nvPr/>
        </p:nvSpPr>
        <p:spPr bwMode="auto">
          <a:xfrm>
            <a:off x="5786610" y="349381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21" name="Rectangle 43" descr="5%"/>
          <p:cNvSpPr>
            <a:spLocks noChangeArrowheads="1"/>
          </p:cNvSpPr>
          <p:nvPr/>
        </p:nvSpPr>
        <p:spPr bwMode="auto">
          <a:xfrm>
            <a:off x="5786610" y="3798899"/>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2" name="Rectangle 61" descr="5%"/>
          <p:cNvSpPr>
            <a:spLocks noChangeArrowheads="1"/>
          </p:cNvSpPr>
          <p:nvPr/>
        </p:nvSpPr>
        <p:spPr bwMode="auto">
          <a:xfrm>
            <a:off x="5786610" y="4102096"/>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23" name="Rectangle 43" descr="5%"/>
          <p:cNvSpPr>
            <a:spLocks noChangeArrowheads="1"/>
          </p:cNvSpPr>
          <p:nvPr/>
        </p:nvSpPr>
        <p:spPr bwMode="auto">
          <a:xfrm>
            <a:off x="5786610" y="4397517"/>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4" name="Rectangle 61" descr="5%"/>
          <p:cNvSpPr>
            <a:spLocks noChangeArrowheads="1"/>
          </p:cNvSpPr>
          <p:nvPr/>
        </p:nvSpPr>
        <p:spPr bwMode="auto">
          <a:xfrm>
            <a:off x="5786610" y="4700714"/>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25" name="Rectangle 43" descr="5%"/>
          <p:cNvSpPr>
            <a:spLocks noChangeArrowheads="1"/>
          </p:cNvSpPr>
          <p:nvPr/>
        </p:nvSpPr>
        <p:spPr bwMode="auto">
          <a:xfrm>
            <a:off x="5786610" y="501571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6" name="Rectangle 61" descr="5%"/>
          <p:cNvSpPr>
            <a:spLocks noChangeArrowheads="1"/>
          </p:cNvSpPr>
          <p:nvPr/>
        </p:nvSpPr>
        <p:spPr bwMode="auto">
          <a:xfrm>
            <a:off x="5786610" y="531891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27" name="Rectangle 43" descr="5%"/>
          <p:cNvSpPr>
            <a:spLocks noChangeArrowheads="1"/>
          </p:cNvSpPr>
          <p:nvPr/>
        </p:nvSpPr>
        <p:spPr bwMode="auto">
          <a:xfrm>
            <a:off x="5786610" y="5634029"/>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8" name="Rectangle 61" descr="5%"/>
          <p:cNvSpPr>
            <a:spLocks noChangeArrowheads="1"/>
          </p:cNvSpPr>
          <p:nvPr/>
        </p:nvSpPr>
        <p:spPr bwMode="auto">
          <a:xfrm>
            <a:off x="5786610" y="5937226"/>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35" name="Text Box 109"/>
          <p:cNvSpPr txBox="1">
            <a:spLocks noChangeArrowheads="1"/>
          </p:cNvSpPr>
          <p:nvPr/>
        </p:nvSpPr>
        <p:spPr bwMode="auto">
          <a:xfrm>
            <a:off x="1480674" y="214526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36" name="Text Box 110"/>
          <p:cNvSpPr txBox="1">
            <a:spLocks noChangeArrowheads="1"/>
          </p:cNvSpPr>
          <p:nvPr/>
        </p:nvSpPr>
        <p:spPr bwMode="auto">
          <a:xfrm>
            <a:off x="1709000" y="277198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37" name="Text Box 111"/>
          <p:cNvSpPr txBox="1">
            <a:spLocks noChangeArrowheads="1"/>
          </p:cNvSpPr>
          <p:nvPr/>
        </p:nvSpPr>
        <p:spPr bwMode="auto">
          <a:xfrm>
            <a:off x="1729533" y="3216453"/>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139" name="Line 94"/>
          <p:cNvSpPr>
            <a:spLocks noChangeShapeType="1"/>
          </p:cNvSpPr>
          <p:nvPr/>
        </p:nvSpPr>
        <p:spPr bwMode="auto">
          <a:xfrm>
            <a:off x="2133600" y="3174990"/>
            <a:ext cx="2590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144" name="Text Box 19"/>
          <p:cNvSpPr txBox="1">
            <a:spLocks noChangeArrowheads="1"/>
          </p:cNvSpPr>
          <p:nvPr/>
        </p:nvSpPr>
        <p:spPr bwMode="auto">
          <a:xfrm>
            <a:off x="2217921" y="253443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45" name="Text Box 106"/>
          <p:cNvSpPr txBox="1">
            <a:spLocks noChangeArrowheads="1"/>
          </p:cNvSpPr>
          <p:nvPr/>
        </p:nvSpPr>
        <p:spPr bwMode="auto">
          <a:xfrm>
            <a:off x="2217921" y="280519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146" name="Text Box 107"/>
          <p:cNvSpPr txBox="1">
            <a:spLocks noChangeArrowheads="1"/>
          </p:cNvSpPr>
          <p:nvPr/>
        </p:nvSpPr>
        <p:spPr bwMode="auto">
          <a:xfrm>
            <a:off x="2217921" y="3179292"/>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47" name="Text Box 108"/>
          <p:cNvSpPr txBox="1">
            <a:spLocks noChangeArrowheads="1"/>
          </p:cNvSpPr>
          <p:nvPr/>
        </p:nvSpPr>
        <p:spPr bwMode="auto">
          <a:xfrm>
            <a:off x="2217921" y="3452009"/>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148" name="Rectangle 43" descr="5%"/>
          <p:cNvSpPr>
            <a:spLocks noChangeArrowheads="1"/>
          </p:cNvSpPr>
          <p:nvPr/>
        </p:nvSpPr>
        <p:spPr bwMode="auto">
          <a:xfrm>
            <a:off x="3730625" y="256149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49" name="Rectangle 61" descr="5%"/>
          <p:cNvSpPr>
            <a:spLocks noChangeArrowheads="1"/>
          </p:cNvSpPr>
          <p:nvPr/>
        </p:nvSpPr>
        <p:spPr bwMode="auto">
          <a:xfrm>
            <a:off x="3727197" y="2877517"/>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50" name="Rectangle 43" descr="5%"/>
          <p:cNvSpPr>
            <a:spLocks noChangeArrowheads="1"/>
          </p:cNvSpPr>
          <p:nvPr/>
        </p:nvSpPr>
        <p:spPr bwMode="auto">
          <a:xfrm>
            <a:off x="3733800" y="317770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51" name="Rectangle 61" descr="5%"/>
          <p:cNvSpPr>
            <a:spLocks noChangeArrowheads="1"/>
          </p:cNvSpPr>
          <p:nvPr/>
        </p:nvSpPr>
        <p:spPr bwMode="auto">
          <a:xfrm>
            <a:off x="3736600" y="347685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5" name="Line 12">
            <a:extLst>
              <a:ext uri="{FF2B5EF4-FFF2-40B4-BE49-F238E27FC236}">
                <a16:creationId xmlns:a16="http://schemas.microsoft.com/office/drawing/2014/main" id="{BF967DC7-71E7-4897-24C3-5D30F2BC0A9C}"/>
              </a:ext>
            </a:extLst>
          </p:cNvPr>
          <p:cNvSpPr>
            <a:spLocks noChangeShapeType="1"/>
          </p:cNvSpPr>
          <p:nvPr/>
        </p:nvSpPr>
        <p:spPr bwMode="auto">
          <a:xfrm>
            <a:off x="5791200" y="1346190"/>
            <a:ext cx="0" cy="3657600"/>
          </a:xfrm>
          <a:prstGeom prst="line">
            <a:avLst/>
          </a:prstGeom>
          <a:noFill/>
          <a:ln w="12700">
            <a:solidFill>
              <a:schemeClr val="tx1"/>
            </a:solidFill>
            <a:round/>
            <a:headEnd type="none" w="med" len="med"/>
            <a:tailEnd type="none" w="med" len="med"/>
          </a:ln>
          <a:effectLst/>
        </p:spPr>
        <p:txBody>
          <a:bodyPr wrap="none" anchor="ctr"/>
          <a:lstStyle/>
          <a:p>
            <a:endParaRPr lang="en-US"/>
          </a:p>
        </p:txBody>
      </p:sp>
      <p:grpSp>
        <p:nvGrpSpPr>
          <p:cNvPr id="41" name="Group 40">
            <a:extLst>
              <a:ext uri="{FF2B5EF4-FFF2-40B4-BE49-F238E27FC236}">
                <a16:creationId xmlns:a16="http://schemas.microsoft.com/office/drawing/2014/main" id="{561D39C5-5DA2-36ED-CA1F-9DC95A12A194}"/>
              </a:ext>
            </a:extLst>
          </p:cNvPr>
          <p:cNvGrpSpPr/>
          <p:nvPr/>
        </p:nvGrpSpPr>
        <p:grpSpPr>
          <a:xfrm>
            <a:off x="4724400" y="1498590"/>
            <a:ext cx="1066800" cy="1819018"/>
            <a:chOff x="4724400" y="1498590"/>
            <a:chExt cx="1066800" cy="1819018"/>
          </a:xfrm>
        </p:grpSpPr>
        <p:sp>
          <p:nvSpPr>
            <p:cNvPr id="7" name="Line 71">
              <a:extLst>
                <a:ext uri="{FF2B5EF4-FFF2-40B4-BE49-F238E27FC236}">
                  <a16:creationId xmlns:a16="http://schemas.microsoft.com/office/drawing/2014/main" id="{FFF529F1-A50B-E45C-DFC9-B0994F225C9E}"/>
                </a:ext>
              </a:extLst>
            </p:cNvPr>
            <p:cNvSpPr>
              <a:spLocks noChangeShapeType="1"/>
            </p:cNvSpPr>
            <p:nvPr/>
          </p:nvSpPr>
          <p:spPr bwMode="auto">
            <a:xfrm flipH="1">
              <a:off x="4724400" y="14985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27" name="Line 71">
              <a:extLst>
                <a:ext uri="{FF2B5EF4-FFF2-40B4-BE49-F238E27FC236}">
                  <a16:creationId xmlns:a16="http://schemas.microsoft.com/office/drawing/2014/main" id="{0289BCA0-A0D8-4A43-2162-1209EE53C35E}"/>
                </a:ext>
              </a:extLst>
            </p:cNvPr>
            <p:cNvSpPr>
              <a:spLocks noChangeShapeType="1"/>
            </p:cNvSpPr>
            <p:nvPr/>
          </p:nvSpPr>
          <p:spPr bwMode="auto">
            <a:xfrm flipH="1">
              <a:off x="4731895" y="1537487"/>
              <a:ext cx="1041093" cy="1780121"/>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42" name="Group 41">
            <a:extLst>
              <a:ext uri="{FF2B5EF4-FFF2-40B4-BE49-F238E27FC236}">
                <a16:creationId xmlns:a16="http://schemas.microsoft.com/office/drawing/2014/main" id="{AC031BE1-579C-49DF-7F71-EAB218B2A147}"/>
              </a:ext>
            </a:extLst>
          </p:cNvPr>
          <p:cNvGrpSpPr/>
          <p:nvPr/>
        </p:nvGrpSpPr>
        <p:grpSpPr>
          <a:xfrm>
            <a:off x="4721224" y="2107683"/>
            <a:ext cx="1083791" cy="1219707"/>
            <a:chOff x="4721224" y="2107683"/>
            <a:chExt cx="1083791" cy="1219707"/>
          </a:xfrm>
        </p:grpSpPr>
        <p:sp>
          <p:nvSpPr>
            <p:cNvPr id="10" name="Line 73">
              <a:extLst>
                <a:ext uri="{FF2B5EF4-FFF2-40B4-BE49-F238E27FC236}">
                  <a16:creationId xmlns:a16="http://schemas.microsoft.com/office/drawing/2014/main" id="{EDF88E7D-5AE5-825E-D70A-416A4A6F0E68}"/>
                </a:ext>
              </a:extLst>
            </p:cNvPr>
            <p:cNvSpPr>
              <a:spLocks noChangeShapeType="1"/>
            </p:cNvSpPr>
            <p:nvPr/>
          </p:nvSpPr>
          <p:spPr bwMode="auto">
            <a:xfrm flipH="1">
              <a:off x="4724400" y="21081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28" name="Line 71">
              <a:extLst>
                <a:ext uri="{FF2B5EF4-FFF2-40B4-BE49-F238E27FC236}">
                  <a16:creationId xmlns:a16="http://schemas.microsoft.com/office/drawing/2014/main" id="{CD337153-B3FE-60E4-9354-7D233AED5131}"/>
                </a:ext>
              </a:extLst>
            </p:cNvPr>
            <p:cNvSpPr>
              <a:spLocks noChangeShapeType="1"/>
            </p:cNvSpPr>
            <p:nvPr/>
          </p:nvSpPr>
          <p:spPr bwMode="auto">
            <a:xfrm flipH="1">
              <a:off x="4721224" y="2107683"/>
              <a:ext cx="1083791" cy="603812"/>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43" name="Group 42">
            <a:extLst>
              <a:ext uri="{FF2B5EF4-FFF2-40B4-BE49-F238E27FC236}">
                <a16:creationId xmlns:a16="http://schemas.microsoft.com/office/drawing/2014/main" id="{7BA63D3D-83DB-2ED0-B6F8-23AE53D7266D}"/>
              </a:ext>
            </a:extLst>
          </p:cNvPr>
          <p:cNvGrpSpPr/>
          <p:nvPr/>
        </p:nvGrpSpPr>
        <p:grpSpPr>
          <a:xfrm>
            <a:off x="4695376" y="2717767"/>
            <a:ext cx="1095824" cy="625247"/>
            <a:chOff x="4695376" y="2717767"/>
            <a:chExt cx="1095824" cy="625247"/>
          </a:xfrm>
        </p:grpSpPr>
        <p:sp>
          <p:nvSpPr>
            <p:cNvPr id="13" name="Line 76">
              <a:extLst>
                <a:ext uri="{FF2B5EF4-FFF2-40B4-BE49-F238E27FC236}">
                  <a16:creationId xmlns:a16="http://schemas.microsoft.com/office/drawing/2014/main" id="{A09C25F9-24E1-8A55-1B98-3C712F4076AC}"/>
                </a:ext>
              </a:extLst>
            </p:cNvPr>
            <p:cNvSpPr>
              <a:spLocks noChangeShapeType="1"/>
            </p:cNvSpPr>
            <p:nvPr/>
          </p:nvSpPr>
          <p:spPr bwMode="auto">
            <a:xfrm flipH="1">
              <a:off x="4724400" y="2717790"/>
              <a:ext cx="1066800" cy="0"/>
            </a:xfrm>
            <a:prstGeom prst="line">
              <a:avLst/>
            </a:prstGeom>
            <a:noFill/>
            <a:ln w="12700">
              <a:solidFill>
                <a:schemeClr val="tx1"/>
              </a:solidFill>
              <a:round/>
              <a:headEnd type="none" w="med" len="med"/>
              <a:tailEnd type="none" w="med" len="med"/>
            </a:ln>
            <a:effectLst/>
          </p:spPr>
          <p:txBody>
            <a:bodyPr/>
            <a:lstStyle/>
            <a:p>
              <a:endParaRPr lang="en-US"/>
            </a:p>
          </p:txBody>
        </p:sp>
        <p:sp>
          <p:nvSpPr>
            <p:cNvPr id="29" name="Line 71">
              <a:extLst>
                <a:ext uri="{FF2B5EF4-FFF2-40B4-BE49-F238E27FC236}">
                  <a16:creationId xmlns:a16="http://schemas.microsoft.com/office/drawing/2014/main" id="{41560940-C3F7-D44A-4C35-4DBE0973FD48}"/>
                </a:ext>
              </a:extLst>
            </p:cNvPr>
            <p:cNvSpPr>
              <a:spLocks noChangeShapeType="1"/>
            </p:cNvSpPr>
            <p:nvPr/>
          </p:nvSpPr>
          <p:spPr bwMode="auto">
            <a:xfrm flipH="1">
              <a:off x="4695376" y="2717767"/>
              <a:ext cx="1077612" cy="625247"/>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44" name="Group 43">
            <a:extLst>
              <a:ext uri="{FF2B5EF4-FFF2-40B4-BE49-F238E27FC236}">
                <a16:creationId xmlns:a16="http://schemas.microsoft.com/office/drawing/2014/main" id="{34C702FD-647D-D7C7-348E-51142C84BF8C}"/>
              </a:ext>
            </a:extLst>
          </p:cNvPr>
          <p:cNvGrpSpPr/>
          <p:nvPr/>
        </p:nvGrpSpPr>
        <p:grpSpPr>
          <a:xfrm>
            <a:off x="4724400" y="2711496"/>
            <a:ext cx="1066800" cy="632698"/>
            <a:chOff x="4724400" y="2711496"/>
            <a:chExt cx="1066800" cy="632698"/>
          </a:xfrm>
        </p:grpSpPr>
        <p:sp>
          <p:nvSpPr>
            <p:cNvPr id="15" name="Line 78">
              <a:extLst>
                <a:ext uri="{FF2B5EF4-FFF2-40B4-BE49-F238E27FC236}">
                  <a16:creationId xmlns:a16="http://schemas.microsoft.com/office/drawing/2014/main" id="{58810A36-6EDF-70FA-0AB2-96BF6D86AB53}"/>
                </a:ext>
              </a:extLst>
            </p:cNvPr>
            <p:cNvSpPr>
              <a:spLocks noChangeShapeType="1"/>
            </p:cNvSpPr>
            <p:nvPr/>
          </p:nvSpPr>
          <p:spPr bwMode="auto">
            <a:xfrm flipH="1">
              <a:off x="4724400" y="3327390"/>
              <a:ext cx="1066800" cy="0"/>
            </a:xfrm>
            <a:prstGeom prst="line">
              <a:avLst/>
            </a:prstGeom>
            <a:noFill/>
            <a:ln w="12700">
              <a:solidFill>
                <a:schemeClr val="tx1"/>
              </a:solidFill>
              <a:round/>
              <a:headEnd type="none" w="med" len="med"/>
              <a:tailEnd type="none" w="med" len="med"/>
            </a:ln>
            <a:effectLst/>
          </p:spPr>
          <p:txBody>
            <a:bodyPr/>
            <a:lstStyle/>
            <a:p>
              <a:endParaRPr lang="en-US"/>
            </a:p>
          </p:txBody>
        </p:sp>
        <p:sp>
          <p:nvSpPr>
            <p:cNvPr id="30" name="Line 71">
              <a:extLst>
                <a:ext uri="{FF2B5EF4-FFF2-40B4-BE49-F238E27FC236}">
                  <a16:creationId xmlns:a16="http://schemas.microsoft.com/office/drawing/2014/main" id="{BB95CC24-A2F3-BFB6-1BD4-24CEE4E933B4}"/>
                </a:ext>
              </a:extLst>
            </p:cNvPr>
            <p:cNvSpPr>
              <a:spLocks noChangeShapeType="1"/>
            </p:cNvSpPr>
            <p:nvPr/>
          </p:nvSpPr>
          <p:spPr bwMode="auto">
            <a:xfrm flipH="1" flipV="1">
              <a:off x="4731002" y="2711496"/>
              <a:ext cx="1038745" cy="632698"/>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45" name="Group 44">
            <a:extLst>
              <a:ext uri="{FF2B5EF4-FFF2-40B4-BE49-F238E27FC236}">
                <a16:creationId xmlns:a16="http://schemas.microsoft.com/office/drawing/2014/main" id="{4789E1BC-0817-C110-A666-673F3AA0B51F}"/>
              </a:ext>
            </a:extLst>
          </p:cNvPr>
          <p:cNvGrpSpPr/>
          <p:nvPr/>
        </p:nvGrpSpPr>
        <p:grpSpPr>
          <a:xfrm>
            <a:off x="4724400" y="2793990"/>
            <a:ext cx="1066800" cy="1219200"/>
            <a:chOff x="4724400" y="2793990"/>
            <a:chExt cx="1066800" cy="1219200"/>
          </a:xfrm>
        </p:grpSpPr>
        <p:sp>
          <p:nvSpPr>
            <p:cNvPr id="18" name="Line 81">
              <a:extLst>
                <a:ext uri="{FF2B5EF4-FFF2-40B4-BE49-F238E27FC236}">
                  <a16:creationId xmlns:a16="http://schemas.microsoft.com/office/drawing/2014/main" id="{303608A6-7029-56AB-CF3E-EEAD905C0373}"/>
                </a:ext>
              </a:extLst>
            </p:cNvPr>
            <p:cNvSpPr>
              <a:spLocks noChangeShapeType="1"/>
            </p:cNvSpPr>
            <p:nvPr/>
          </p:nvSpPr>
          <p:spPr bwMode="auto">
            <a:xfrm flipH="1" flipV="1">
              <a:off x="4724400" y="27939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33" name="Line 78">
              <a:extLst>
                <a:ext uri="{FF2B5EF4-FFF2-40B4-BE49-F238E27FC236}">
                  <a16:creationId xmlns:a16="http://schemas.microsoft.com/office/drawing/2014/main" id="{2CDA59E4-A094-C37A-A9BB-F9D1E25B35CD}"/>
                </a:ext>
              </a:extLst>
            </p:cNvPr>
            <p:cNvSpPr>
              <a:spLocks noChangeShapeType="1"/>
            </p:cNvSpPr>
            <p:nvPr/>
          </p:nvSpPr>
          <p:spPr bwMode="auto">
            <a:xfrm flipH="1" flipV="1">
              <a:off x="4731003" y="3330753"/>
              <a:ext cx="1053594" cy="667197"/>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46" name="Group 45">
            <a:extLst>
              <a:ext uri="{FF2B5EF4-FFF2-40B4-BE49-F238E27FC236}">
                <a16:creationId xmlns:a16="http://schemas.microsoft.com/office/drawing/2014/main" id="{929A45E3-EB18-377F-3C93-D92805E1B79B}"/>
              </a:ext>
            </a:extLst>
          </p:cNvPr>
          <p:cNvGrpSpPr/>
          <p:nvPr/>
        </p:nvGrpSpPr>
        <p:grpSpPr>
          <a:xfrm>
            <a:off x="4705175" y="2746944"/>
            <a:ext cx="1118430" cy="1910768"/>
            <a:chOff x="4705175" y="2746944"/>
            <a:chExt cx="1118430" cy="1910768"/>
          </a:xfrm>
        </p:grpSpPr>
        <p:sp>
          <p:nvSpPr>
            <p:cNvPr id="20" name="Line 83">
              <a:extLst>
                <a:ext uri="{FF2B5EF4-FFF2-40B4-BE49-F238E27FC236}">
                  <a16:creationId xmlns:a16="http://schemas.microsoft.com/office/drawing/2014/main" id="{1A4422B9-A5D0-A95C-5E04-02C3665CA636}"/>
                </a:ext>
              </a:extLst>
            </p:cNvPr>
            <p:cNvSpPr>
              <a:spLocks noChangeShapeType="1"/>
            </p:cNvSpPr>
            <p:nvPr/>
          </p:nvSpPr>
          <p:spPr bwMode="auto">
            <a:xfrm flipH="1" flipV="1">
              <a:off x="4731002" y="3330753"/>
              <a:ext cx="1060197" cy="1292037"/>
            </a:xfrm>
            <a:prstGeom prst="line">
              <a:avLst/>
            </a:prstGeom>
            <a:noFill/>
            <a:ln w="12700">
              <a:solidFill>
                <a:schemeClr val="tx1"/>
              </a:solidFill>
              <a:round/>
              <a:headEnd type="none" w="med" len="med"/>
              <a:tailEnd type="none" w="med" len="med"/>
            </a:ln>
            <a:effectLst/>
          </p:spPr>
          <p:txBody>
            <a:bodyPr/>
            <a:lstStyle/>
            <a:p>
              <a:endParaRPr lang="en-US"/>
            </a:p>
          </p:txBody>
        </p:sp>
        <p:sp>
          <p:nvSpPr>
            <p:cNvPr id="34" name="Line 78">
              <a:extLst>
                <a:ext uri="{FF2B5EF4-FFF2-40B4-BE49-F238E27FC236}">
                  <a16:creationId xmlns:a16="http://schemas.microsoft.com/office/drawing/2014/main" id="{98C528F9-4F3D-137A-DB2B-E035E0DC76F3}"/>
                </a:ext>
              </a:extLst>
            </p:cNvPr>
            <p:cNvSpPr>
              <a:spLocks noChangeShapeType="1"/>
            </p:cNvSpPr>
            <p:nvPr/>
          </p:nvSpPr>
          <p:spPr bwMode="auto">
            <a:xfrm flipH="1" flipV="1">
              <a:off x="4705175" y="2746944"/>
              <a:ext cx="1118430" cy="1910768"/>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48" name="Group 47">
            <a:extLst>
              <a:ext uri="{FF2B5EF4-FFF2-40B4-BE49-F238E27FC236}">
                <a16:creationId xmlns:a16="http://schemas.microsoft.com/office/drawing/2014/main" id="{3459BEDF-42DF-A8BB-81F0-7757C2FDC973}"/>
              </a:ext>
            </a:extLst>
          </p:cNvPr>
          <p:cNvGrpSpPr/>
          <p:nvPr/>
        </p:nvGrpSpPr>
        <p:grpSpPr>
          <a:xfrm>
            <a:off x="4724400" y="2748270"/>
            <a:ext cx="1078149" cy="3046665"/>
            <a:chOff x="4724400" y="2748270"/>
            <a:chExt cx="1078149" cy="3046665"/>
          </a:xfrm>
        </p:grpSpPr>
        <p:sp>
          <p:nvSpPr>
            <p:cNvPr id="25" name="Line 89">
              <a:extLst>
                <a:ext uri="{FF2B5EF4-FFF2-40B4-BE49-F238E27FC236}">
                  <a16:creationId xmlns:a16="http://schemas.microsoft.com/office/drawing/2014/main" id="{00B93FD5-02BF-D7CC-802C-245F5E9C3E6B}"/>
                </a:ext>
              </a:extLst>
            </p:cNvPr>
            <p:cNvSpPr>
              <a:spLocks noChangeShapeType="1"/>
            </p:cNvSpPr>
            <p:nvPr/>
          </p:nvSpPr>
          <p:spPr bwMode="auto">
            <a:xfrm>
              <a:off x="4724400" y="3327390"/>
              <a:ext cx="1066800" cy="2438400"/>
            </a:xfrm>
            <a:prstGeom prst="line">
              <a:avLst/>
            </a:prstGeom>
            <a:noFill/>
            <a:ln w="12700">
              <a:solidFill>
                <a:schemeClr val="tx1"/>
              </a:solidFill>
              <a:round/>
              <a:headEnd type="none" w="med" len="med"/>
              <a:tailEnd type="none" w="med" len="med"/>
            </a:ln>
            <a:effectLst/>
          </p:spPr>
          <p:txBody>
            <a:bodyPr/>
            <a:lstStyle/>
            <a:p>
              <a:endParaRPr lang="en-US"/>
            </a:p>
          </p:txBody>
        </p:sp>
        <p:sp>
          <p:nvSpPr>
            <p:cNvPr id="37" name="Line 89">
              <a:extLst>
                <a:ext uri="{FF2B5EF4-FFF2-40B4-BE49-F238E27FC236}">
                  <a16:creationId xmlns:a16="http://schemas.microsoft.com/office/drawing/2014/main" id="{AA878906-A1D4-E637-71F3-95557E644C1A}"/>
                </a:ext>
              </a:extLst>
            </p:cNvPr>
            <p:cNvSpPr>
              <a:spLocks noChangeShapeType="1"/>
            </p:cNvSpPr>
            <p:nvPr/>
          </p:nvSpPr>
          <p:spPr bwMode="auto">
            <a:xfrm>
              <a:off x="4744289" y="2748270"/>
              <a:ext cx="1058260" cy="3046665"/>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47" name="Group 46">
            <a:extLst>
              <a:ext uri="{FF2B5EF4-FFF2-40B4-BE49-F238E27FC236}">
                <a16:creationId xmlns:a16="http://schemas.microsoft.com/office/drawing/2014/main" id="{F0732D3A-DAED-0F31-64AA-D23086740396}"/>
              </a:ext>
            </a:extLst>
          </p:cNvPr>
          <p:cNvGrpSpPr/>
          <p:nvPr/>
        </p:nvGrpSpPr>
        <p:grpSpPr>
          <a:xfrm>
            <a:off x="4701980" y="2717790"/>
            <a:ext cx="1089220" cy="2438400"/>
            <a:chOff x="4701980" y="2717790"/>
            <a:chExt cx="1089220" cy="2438400"/>
          </a:xfrm>
        </p:grpSpPr>
        <p:sp>
          <p:nvSpPr>
            <p:cNvPr id="23" name="Line 87">
              <a:extLst>
                <a:ext uri="{FF2B5EF4-FFF2-40B4-BE49-F238E27FC236}">
                  <a16:creationId xmlns:a16="http://schemas.microsoft.com/office/drawing/2014/main" id="{4BEFAE1D-AF21-D2B0-055E-2D367C16AF64}"/>
                </a:ext>
              </a:extLst>
            </p:cNvPr>
            <p:cNvSpPr>
              <a:spLocks noChangeShapeType="1"/>
            </p:cNvSpPr>
            <p:nvPr/>
          </p:nvSpPr>
          <p:spPr bwMode="auto">
            <a:xfrm>
              <a:off x="4724400" y="2717790"/>
              <a:ext cx="1066800" cy="2438400"/>
            </a:xfrm>
            <a:prstGeom prst="line">
              <a:avLst/>
            </a:prstGeom>
            <a:noFill/>
            <a:ln w="12700">
              <a:solidFill>
                <a:schemeClr val="tx1"/>
              </a:solidFill>
              <a:round/>
              <a:headEnd type="none" w="med" len="med"/>
              <a:tailEnd type="none" w="med" len="med"/>
            </a:ln>
            <a:effectLst/>
          </p:spPr>
          <p:txBody>
            <a:bodyPr/>
            <a:lstStyle/>
            <a:p>
              <a:endParaRPr lang="en-US"/>
            </a:p>
          </p:txBody>
        </p:sp>
        <p:sp>
          <p:nvSpPr>
            <p:cNvPr id="40" name="Line 87">
              <a:extLst>
                <a:ext uri="{FF2B5EF4-FFF2-40B4-BE49-F238E27FC236}">
                  <a16:creationId xmlns:a16="http://schemas.microsoft.com/office/drawing/2014/main" id="{D96B8C58-BF24-77B3-12C4-7ABC915599C5}"/>
                </a:ext>
              </a:extLst>
            </p:cNvPr>
            <p:cNvSpPr>
              <a:spLocks noChangeShapeType="1"/>
            </p:cNvSpPr>
            <p:nvPr/>
          </p:nvSpPr>
          <p:spPr bwMode="auto">
            <a:xfrm>
              <a:off x="4701980" y="3279449"/>
              <a:ext cx="1080035" cy="1848563"/>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8" name="Group 36">
            <a:extLst>
              <a:ext uri="{FF2B5EF4-FFF2-40B4-BE49-F238E27FC236}">
                <a16:creationId xmlns:a16="http://schemas.microsoft.com/office/drawing/2014/main" id="{6B62D615-902B-0041-896A-3846D3DFF366}"/>
              </a:ext>
            </a:extLst>
          </p:cNvPr>
          <p:cNvGrpSpPr>
            <a:grpSpLocks/>
          </p:cNvGrpSpPr>
          <p:nvPr/>
        </p:nvGrpSpPr>
        <p:grpSpPr bwMode="auto">
          <a:xfrm>
            <a:off x="2895600" y="2565390"/>
            <a:ext cx="838200" cy="1219200"/>
            <a:chOff x="1344" y="1056"/>
            <a:chExt cx="624" cy="768"/>
          </a:xfrm>
        </p:grpSpPr>
        <p:sp>
          <p:nvSpPr>
            <p:cNvPr id="11" name="Rectangle 37">
              <a:extLst>
                <a:ext uri="{FF2B5EF4-FFF2-40B4-BE49-F238E27FC236}">
                  <a16:creationId xmlns:a16="http://schemas.microsoft.com/office/drawing/2014/main" id="{ADE00DD7-48C9-B263-BB93-E383C9E9C972}"/>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2" name="Line 38">
              <a:extLst>
                <a:ext uri="{FF2B5EF4-FFF2-40B4-BE49-F238E27FC236}">
                  <a16:creationId xmlns:a16="http://schemas.microsoft.com/office/drawing/2014/main" id="{061AB175-1568-1789-EA69-2F1DA6D37D23}"/>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4" name="Line 39">
              <a:extLst>
                <a:ext uri="{FF2B5EF4-FFF2-40B4-BE49-F238E27FC236}">
                  <a16:creationId xmlns:a16="http://schemas.microsoft.com/office/drawing/2014/main" id="{8D52FDD4-E809-D24A-5F12-32C00D303C90}"/>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 name="Line 40">
              <a:extLst>
                <a:ext uri="{FF2B5EF4-FFF2-40B4-BE49-F238E27FC236}">
                  <a16:creationId xmlns:a16="http://schemas.microsoft.com/office/drawing/2014/main" id="{95FEFE20-2ADA-F029-16CE-F0FB1CD64EC3}"/>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61019" name="Text Box 91"/>
          <p:cNvSpPr txBox="1">
            <a:spLocks noChangeArrowheads="1"/>
          </p:cNvSpPr>
          <p:nvPr/>
        </p:nvSpPr>
        <p:spPr bwMode="auto">
          <a:xfrm>
            <a:off x="6705600" y="134619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a:t>
            </a:r>
            <a:r>
              <a:rPr lang="en-US" dirty="0"/>
              <a:t>0xx</a:t>
            </a:r>
          </a:p>
          <a:p>
            <a:pPr>
              <a:lnSpc>
                <a:spcPct val="110000"/>
              </a:lnSpc>
            </a:pPr>
            <a:r>
              <a:rPr lang="en-US" dirty="0">
                <a:solidFill>
                  <a:srgbClr val="FF0000"/>
                </a:solidFill>
              </a:rPr>
              <a:t>000</a:t>
            </a:r>
            <a:r>
              <a:rPr lang="en-US" dirty="0"/>
              <a:t>1xx</a:t>
            </a:r>
          </a:p>
          <a:p>
            <a:pPr>
              <a:lnSpc>
                <a:spcPct val="110000"/>
              </a:lnSpc>
            </a:pPr>
            <a:r>
              <a:rPr lang="en-US" dirty="0">
                <a:solidFill>
                  <a:srgbClr val="FF0000"/>
                </a:solidFill>
              </a:rPr>
              <a:t>001</a:t>
            </a:r>
            <a:r>
              <a:rPr lang="en-US" dirty="0"/>
              <a:t>0xx</a:t>
            </a:r>
          </a:p>
          <a:p>
            <a:pPr>
              <a:lnSpc>
                <a:spcPct val="110000"/>
              </a:lnSpc>
            </a:pPr>
            <a:r>
              <a:rPr lang="en-US" dirty="0">
                <a:solidFill>
                  <a:srgbClr val="FF0000"/>
                </a:solidFill>
              </a:rPr>
              <a:t>001</a:t>
            </a:r>
            <a:r>
              <a:rPr lang="en-US" dirty="0"/>
              <a:t>1xx</a:t>
            </a:r>
          </a:p>
          <a:p>
            <a:pPr>
              <a:lnSpc>
                <a:spcPct val="110000"/>
              </a:lnSpc>
            </a:pPr>
            <a:r>
              <a:rPr lang="en-US" dirty="0">
                <a:solidFill>
                  <a:srgbClr val="FF0000"/>
                </a:solidFill>
              </a:rPr>
              <a:t>010</a:t>
            </a:r>
            <a:r>
              <a:rPr lang="en-US" dirty="0"/>
              <a:t>0xx</a:t>
            </a:r>
          </a:p>
          <a:p>
            <a:pPr>
              <a:lnSpc>
                <a:spcPct val="110000"/>
              </a:lnSpc>
            </a:pPr>
            <a:r>
              <a:rPr lang="en-US" dirty="0">
                <a:solidFill>
                  <a:srgbClr val="FF0000"/>
                </a:solidFill>
              </a:rPr>
              <a:t>010</a:t>
            </a:r>
            <a:r>
              <a:rPr lang="en-US" dirty="0"/>
              <a:t>1xx</a:t>
            </a:r>
          </a:p>
          <a:p>
            <a:pPr>
              <a:lnSpc>
                <a:spcPct val="110000"/>
              </a:lnSpc>
            </a:pPr>
            <a:r>
              <a:rPr lang="en-US" dirty="0">
                <a:solidFill>
                  <a:srgbClr val="FF0000"/>
                </a:solidFill>
              </a:rPr>
              <a:t>011</a:t>
            </a:r>
            <a:r>
              <a:rPr lang="en-US" dirty="0"/>
              <a:t>0xx</a:t>
            </a:r>
          </a:p>
          <a:p>
            <a:pPr>
              <a:lnSpc>
                <a:spcPct val="110000"/>
              </a:lnSpc>
            </a:pPr>
            <a:r>
              <a:rPr lang="en-US" dirty="0">
                <a:solidFill>
                  <a:srgbClr val="FF0000"/>
                </a:solidFill>
              </a:rPr>
              <a:t>011</a:t>
            </a:r>
            <a:r>
              <a:rPr lang="en-US" dirty="0"/>
              <a:t>1xx</a:t>
            </a:r>
          </a:p>
          <a:p>
            <a:pPr>
              <a:lnSpc>
                <a:spcPct val="110000"/>
              </a:lnSpc>
            </a:pPr>
            <a:r>
              <a:rPr lang="en-US" dirty="0">
                <a:solidFill>
                  <a:srgbClr val="FF0000"/>
                </a:solidFill>
              </a:rPr>
              <a:t>100</a:t>
            </a:r>
            <a:r>
              <a:rPr lang="en-US" dirty="0"/>
              <a:t>0xx</a:t>
            </a:r>
          </a:p>
          <a:p>
            <a:pPr>
              <a:lnSpc>
                <a:spcPct val="110000"/>
              </a:lnSpc>
            </a:pPr>
            <a:r>
              <a:rPr lang="en-US" dirty="0">
                <a:solidFill>
                  <a:srgbClr val="FF0000"/>
                </a:solidFill>
              </a:rPr>
              <a:t>100</a:t>
            </a:r>
            <a:r>
              <a:rPr lang="en-US" dirty="0"/>
              <a:t>1xx</a:t>
            </a:r>
          </a:p>
          <a:p>
            <a:pPr>
              <a:lnSpc>
                <a:spcPct val="110000"/>
              </a:lnSpc>
            </a:pPr>
            <a:r>
              <a:rPr lang="en-US" dirty="0">
                <a:solidFill>
                  <a:srgbClr val="FF0000"/>
                </a:solidFill>
              </a:rPr>
              <a:t>101</a:t>
            </a:r>
            <a:r>
              <a:rPr lang="en-US" dirty="0"/>
              <a:t>0xx</a:t>
            </a:r>
          </a:p>
          <a:p>
            <a:pPr>
              <a:lnSpc>
                <a:spcPct val="110000"/>
              </a:lnSpc>
            </a:pPr>
            <a:r>
              <a:rPr lang="en-US" dirty="0">
                <a:solidFill>
                  <a:srgbClr val="FF0000"/>
                </a:solidFill>
              </a:rPr>
              <a:t>101</a:t>
            </a:r>
            <a:r>
              <a:rPr lang="en-US" dirty="0"/>
              <a:t>1xx</a:t>
            </a:r>
          </a:p>
          <a:p>
            <a:pPr>
              <a:lnSpc>
                <a:spcPct val="110000"/>
              </a:lnSpc>
            </a:pPr>
            <a:r>
              <a:rPr lang="en-US" dirty="0">
                <a:solidFill>
                  <a:srgbClr val="FF0000"/>
                </a:solidFill>
              </a:rPr>
              <a:t>110</a:t>
            </a:r>
            <a:r>
              <a:rPr lang="en-US" dirty="0"/>
              <a:t>0xx</a:t>
            </a:r>
          </a:p>
          <a:p>
            <a:pPr>
              <a:lnSpc>
                <a:spcPct val="110000"/>
              </a:lnSpc>
            </a:pPr>
            <a:r>
              <a:rPr lang="en-US" dirty="0">
                <a:solidFill>
                  <a:srgbClr val="FF0000"/>
                </a:solidFill>
              </a:rPr>
              <a:t>110</a:t>
            </a:r>
            <a:r>
              <a:rPr lang="en-US" dirty="0"/>
              <a:t>1xx</a:t>
            </a:r>
          </a:p>
          <a:p>
            <a:pPr>
              <a:lnSpc>
                <a:spcPct val="110000"/>
              </a:lnSpc>
            </a:pPr>
            <a:r>
              <a:rPr lang="en-US" dirty="0">
                <a:solidFill>
                  <a:srgbClr val="FF0000"/>
                </a:solidFill>
              </a:rPr>
              <a:t>111</a:t>
            </a:r>
            <a:r>
              <a:rPr lang="en-US" dirty="0"/>
              <a:t>0xx</a:t>
            </a:r>
          </a:p>
          <a:p>
            <a:pPr>
              <a:lnSpc>
                <a:spcPct val="110000"/>
              </a:lnSpc>
            </a:pPr>
            <a:r>
              <a:rPr lang="en-US" dirty="0">
                <a:solidFill>
                  <a:srgbClr val="FF0000"/>
                </a:solidFill>
              </a:rPr>
              <a:t>111</a:t>
            </a:r>
            <a:r>
              <a:rPr lang="en-US" dirty="0"/>
              <a:t>1xx</a:t>
            </a:r>
          </a:p>
        </p:txBody>
      </p:sp>
      <p:sp>
        <p:nvSpPr>
          <p:cNvPr id="35" name="TextBox 34">
            <a:extLst>
              <a:ext uri="{FF2B5EF4-FFF2-40B4-BE49-F238E27FC236}">
                <a16:creationId xmlns:a16="http://schemas.microsoft.com/office/drawing/2014/main" id="{93093BAC-E073-426E-0804-B0B67F6F978E}"/>
              </a:ext>
            </a:extLst>
          </p:cNvPr>
          <p:cNvSpPr txBox="1"/>
          <p:nvPr/>
        </p:nvSpPr>
        <p:spPr>
          <a:xfrm>
            <a:off x="977585" y="5427950"/>
            <a:ext cx="259315" cy="374306"/>
          </a:xfrm>
          <a:prstGeom prst="rect">
            <a:avLst/>
          </a:prstGeom>
          <a:noFill/>
        </p:spPr>
        <p:txBody>
          <a:bodyPr wrap="none" rtlCol="0">
            <a:spAutoFit/>
          </a:bodyPr>
          <a:lstStyle/>
          <a:p>
            <a:r>
              <a:rPr lang="en-US" sz="1600" dirty="0"/>
              <a:t>5</a:t>
            </a:r>
          </a:p>
        </p:txBody>
      </p:sp>
      <p:sp>
        <p:nvSpPr>
          <p:cNvPr id="36" name="TextBox 35">
            <a:extLst>
              <a:ext uri="{FF2B5EF4-FFF2-40B4-BE49-F238E27FC236}">
                <a16:creationId xmlns:a16="http://schemas.microsoft.com/office/drawing/2014/main" id="{AFF13F46-5EDF-B563-E4D7-36027D90435C}"/>
              </a:ext>
            </a:extLst>
          </p:cNvPr>
          <p:cNvSpPr txBox="1"/>
          <p:nvPr/>
        </p:nvSpPr>
        <p:spPr>
          <a:xfrm>
            <a:off x="1460319" y="5427950"/>
            <a:ext cx="259315" cy="338554"/>
          </a:xfrm>
          <a:prstGeom prst="rect">
            <a:avLst/>
          </a:prstGeom>
          <a:noFill/>
        </p:spPr>
        <p:txBody>
          <a:bodyPr wrap="square" rtlCol="0">
            <a:spAutoFit/>
          </a:bodyPr>
          <a:lstStyle/>
          <a:p>
            <a:r>
              <a:rPr lang="en-US" sz="1600" dirty="0"/>
              <a:t>4</a:t>
            </a:r>
          </a:p>
        </p:txBody>
      </p:sp>
      <p:graphicFrame>
        <p:nvGraphicFramePr>
          <p:cNvPr id="38" name="Table 37">
            <a:extLst>
              <a:ext uri="{FF2B5EF4-FFF2-40B4-BE49-F238E27FC236}">
                <a16:creationId xmlns:a16="http://schemas.microsoft.com/office/drawing/2014/main" id="{ABF8EC3C-A37F-E950-FE83-C1A0ADC61EC6}"/>
              </a:ext>
            </a:extLst>
          </p:cNvPr>
          <p:cNvGraphicFramePr>
            <a:graphicFrameLocks noGrp="1"/>
          </p:cNvGraphicFramePr>
          <p:nvPr>
            <p:extLst>
              <p:ext uri="{D42A27DB-BD31-4B8C-83A1-F6EECF244321}">
                <p14:modId xmlns:p14="http://schemas.microsoft.com/office/powerpoint/2010/main" val="3025195912"/>
              </p:ext>
            </p:extLst>
          </p:nvPr>
        </p:nvGraphicFramePr>
        <p:xfrm>
          <a:off x="844949" y="5769860"/>
          <a:ext cx="3179151" cy="370840"/>
        </p:xfrm>
        <a:graphic>
          <a:graphicData uri="http://schemas.openxmlformats.org/drawingml/2006/table">
            <a:tbl>
              <a:tblPr firstRow="1" bandRow="1">
                <a:tableStyleId>{5940675A-B579-460E-94D1-54222C63F5DA}</a:tableStyleId>
              </a:tblPr>
              <a:tblGrid>
                <a:gridCol w="1415404">
                  <a:extLst>
                    <a:ext uri="{9D8B030D-6E8A-4147-A177-3AD203B41FA5}">
                      <a16:colId xmlns:a16="http://schemas.microsoft.com/office/drawing/2014/main" val="492541661"/>
                    </a:ext>
                  </a:extLst>
                </a:gridCol>
                <a:gridCol w="704030">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39" name="TextBox 38">
            <a:extLst>
              <a:ext uri="{FF2B5EF4-FFF2-40B4-BE49-F238E27FC236}">
                <a16:creationId xmlns:a16="http://schemas.microsoft.com/office/drawing/2014/main" id="{6D464BE0-7A47-EEA4-85B6-7C753BEFA7E4}"/>
              </a:ext>
            </a:extLst>
          </p:cNvPr>
          <p:cNvSpPr txBox="1"/>
          <p:nvPr/>
        </p:nvSpPr>
        <p:spPr>
          <a:xfrm>
            <a:off x="1964624" y="5433243"/>
            <a:ext cx="288862" cy="338554"/>
          </a:xfrm>
          <a:prstGeom prst="rect">
            <a:avLst/>
          </a:prstGeom>
          <a:noFill/>
        </p:spPr>
        <p:txBody>
          <a:bodyPr wrap="none" rtlCol="0">
            <a:spAutoFit/>
          </a:bodyPr>
          <a:lstStyle/>
          <a:p>
            <a:r>
              <a:rPr lang="en-US" sz="1600" dirty="0"/>
              <a:t>3</a:t>
            </a:r>
          </a:p>
        </p:txBody>
      </p:sp>
      <p:sp>
        <p:nvSpPr>
          <p:cNvPr id="49" name="TextBox 48">
            <a:extLst>
              <a:ext uri="{FF2B5EF4-FFF2-40B4-BE49-F238E27FC236}">
                <a16:creationId xmlns:a16="http://schemas.microsoft.com/office/drawing/2014/main" id="{DF9C45E1-C27D-B193-F162-A531737209BC}"/>
              </a:ext>
            </a:extLst>
          </p:cNvPr>
          <p:cNvSpPr txBox="1"/>
          <p:nvPr/>
        </p:nvSpPr>
        <p:spPr>
          <a:xfrm>
            <a:off x="2524594" y="5427950"/>
            <a:ext cx="259315" cy="338554"/>
          </a:xfrm>
          <a:prstGeom prst="rect">
            <a:avLst/>
          </a:prstGeom>
          <a:noFill/>
        </p:spPr>
        <p:txBody>
          <a:bodyPr wrap="square" rtlCol="0">
            <a:spAutoFit/>
          </a:bodyPr>
          <a:lstStyle/>
          <a:p>
            <a:r>
              <a:rPr lang="en-US" sz="1600" dirty="0"/>
              <a:t>2</a:t>
            </a:r>
          </a:p>
        </p:txBody>
      </p:sp>
      <p:sp>
        <p:nvSpPr>
          <p:cNvPr id="50" name="TextBox 49">
            <a:extLst>
              <a:ext uri="{FF2B5EF4-FFF2-40B4-BE49-F238E27FC236}">
                <a16:creationId xmlns:a16="http://schemas.microsoft.com/office/drawing/2014/main" id="{89F7607A-BE5C-2D9A-F1A8-07FABAD7E427}"/>
              </a:ext>
            </a:extLst>
          </p:cNvPr>
          <p:cNvSpPr txBox="1"/>
          <p:nvPr/>
        </p:nvSpPr>
        <p:spPr>
          <a:xfrm>
            <a:off x="3055666" y="5427950"/>
            <a:ext cx="288862" cy="338554"/>
          </a:xfrm>
          <a:prstGeom prst="rect">
            <a:avLst/>
          </a:prstGeom>
          <a:noFill/>
        </p:spPr>
        <p:txBody>
          <a:bodyPr wrap="none" rtlCol="0">
            <a:spAutoFit/>
          </a:bodyPr>
          <a:lstStyle/>
          <a:p>
            <a:r>
              <a:rPr lang="en-US" sz="1600" dirty="0"/>
              <a:t>1</a:t>
            </a:r>
          </a:p>
        </p:txBody>
      </p:sp>
      <p:sp>
        <p:nvSpPr>
          <p:cNvPr id="51" name="TextBox 50">
            <a:extLst>
              <a:ext uri="{FF2B5EF4-FFF2-40B4-BE49-F238E27FC236}">
                <a16:creationId xmlns:a16="http://schemas.microsoft.com/office/drawing/2014/main" id="{8FB92B02-09F8-44AA-AAC4-6F51082DB6BE}"/>
              </a:ext>
            </a:extLst>
          </p:cNvPr>
          <p:cNvSpPr txBox="1"/>
          <p:nvPr/>
        </p:nvSpPr>
        <p:spPr>
          <a:xfrm>
            <a:off x="3538400" y="5427950"/>
            <a:ext cx="259315" cy="338554"/>
          </a:xfrm>
          <a:prstGeom prst="rect">
            <a:avLst/>
          </a:prstGeom>
          <a:noFill/>
        </p:spPr>
        <p:txBody>
          <a:bodyPr wrap="square" rtlCol="0">
            <a:spAutoFit/>
          </a:bodyPr>
          <a:lstStyle/>
          <a:p>
            <a:r>
              <a:rPr lang="en-US" sz="1600" dirty="0"/>
              <a:t>0</a:t>
            </a:r>
          </a:p>
        </p:txBody>
      </p:sp>
      <p:sp>
        <p:nvSpPr>
          <p:cNvPr id="6" name="Slide Number Placeholder 5">
            <a:extLst>
              <a:ext uri="{FF2B5EF4-FFF2-40B4-BE49-F238E27FC236}">
                <a16:creationId xmlns:a16="http://schemas.microsoft.com/office/drawing/2014/main" id="{EDAAEC4C-406A-6681-76DF-5E2F6B38773E}"/>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36</a:t>
            </a:fld>
            <a:endParaRPr lang="en-US" dirty="0"/>
          </a:p>
        </p:txBody>
      </p:sp>
    </p:spTree>
    <p:extLst>
      <p:ext uri="{BB962C8B-B14F-4D97-AF65-F5344CB8AC3E}">
        <p14:creationId xmlns:p14="http://schemas.microsoft.com/office/powerpoint/2010/main" val="13725206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6609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right)">
                                      <p:cBhvr>
                                        <p:cTn id="11" dur="500"/>
                                        <p:tgtEl>
                                          <p:spTgt spid="4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wipe(right)">
                                      <p:cBhvr>
                                        <p:cTn id="16" dur="500"/>
                                        <p:tgtEl>
                                          <p:spTgt spid="4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wipe(right)">
                                      <p:cBhvr>
                                        <p:cTn id="21" dur="500"/>
                                        <p:tgtEl>
                                          <p:spTgt spid="4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wipe(right)">
                                      <p:cBhvr>
                                        <p:cTn id="26" dur="500"/>
                                        <p:tgtEl>
                                          <p:spTgt spid="4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nodeType="click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wipe(right)">
                                      <p:cBhvr>
                                        <p:cTn id="31" dur="500"/>
                                        <p:tgtEl>
                                          <p:spTgt spid="45"/>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2" fill="hold" nodeType="clickEffect">
                                  <p:stCondLst>
                                    <p:cond delay="0"/>
                                  </p:stCondLst>
                                  <p:childTnLst>
                                    <p:set>
                                      <p:cBhvr>
                                        <p:cTn id="35" dur="1" fill="hold">
                                          <p:stCondLst>
                                            <p:cond delay="0"/>
                                          </p:stCondLst>
                                        </p:cTn>
                                        <p:tgtEl>
                                          <p:spTgt spid="46"/>
                                        </p:tgtEl>
                                        <p:attrNameLst>
                                          <p:attrName>style.visibility</p:attrName>
                                        </p:attrNameLst>
                                      </p:cBhvr>
                                      <p:to>
                                        <p:strVal val="visible"/>
                                      </p:to>
                                    </p:set>
                                    <p:animEffect transition="in" filter="wipe(right)">
                                      <p:cBhvr>
                                        <p:cTn id="36" dur="500"/>
                                        <p:tgtEl>
                                          <p:spTgt spid="46"/>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2" fill="hold" nodeType="click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wipe(right)">
                                      <p:cBhvr>
                                        <p:cTn id="41" dur="500"/>
                                        <p:tgtEl>
                                          <p:spTgt spid="47"/>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2" fill="hold" nodeType="clickEffect">
                                  <p:stCondLst>
                                    <p:cond delay="0"/>
                                  </p:stCondLst>
                                  <p:childTnLst>
                                    <p:set>
                                      <p:cBhvr>
                                        <p:cTn id="45" dur="1" fill="hold">
                                          <p:stCondLst>
                                            <p:cond delay="0"/>
                                          </p:stCondLst>
                                        </p:cTn>
                                        <p:tgtEl>
                                          <p:spTgt spid="48"/>
                                        </p:tgtEl>
                                        <p:attrNameLst>
                                          <p:attrName>style.visibility</p:attrName>
                                        </p:attrNameLst>
                                      </p:cBhvr>
                                      <p:to>
                                        <p:strVal val="visible"/>
                                      </p:to>
                                    </p:set>
                                    <p:animEffect transition="in" filter="wipe(right)">
                                      <p:cBhvr>
                                        <p:cTn id="46" dur="500"/>
                                        <p:tgtEl>
                                          <p:spTgt spid="48"/>
                                        </p:tgtEl>
                                      </p:cBhvr>
                                    </p:animEffec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499"/>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60954" grpId="0" autoUpdateAnimBg="0"/>
      <p:bldP spid="98" grpId="0"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0930" name="Rectangle 2"/>
          <p:cNvSpPr>
            <a:spLocks noGrp="1" noChangeArrowheads="1"/>
          </p:cNvSpPr>
          <p:nvPr>
            <p:ph type="title"/>
          </p:nvPr>
        </p:nvSpPr>
        <p:spPr>
          <a:xfrm>
            <a:off x="76200" y="274638"/>
            <a:ext cx="8763000" cy="868362"/>
          </a:xfrm>
        </p:spPr>
        <p:txBody>
          <a:bodyPr>
            <a:normAutofit/>
          </a:bodyPr>
          <a:lstStyle/>
          <a:p>
            <a:pPr>
              <a:lnSpc>
                <a:spcPct val="85000"/>
              </a:lnSpc>
            </a:pPr>
            <a:r>
              <a:rPr lang="en-US" dirty="0"/>
              <a:t>2-Way SA Cache Example</a:t>
            </a:r>
          </a:p>
        </p:txBody>
      </p:sp>
      <p:sp>
        <p:nvSpPr>
          <p:cNvPr id="1660936" name="Line 8"/>
          <p:cNvSpPr>
            <a:spLocks noChangeShapeType="1"/>
          </p:cNvSpPr>
          <p:nvPr/>
        </p:nvSpPr>
        <p:spPr bwMode="auto">
          <a:xfrm>
            <a:off x="5786610" y="1955790"/>
            <a:ext cx="990600" cy="0"/>
          </a:xfrm>
          <a:prstGeom prst="line">
            <a:avLst/>
          </a:prstGeom>
          <a:noFill/>
          <a:ln w="12700">
            <a:solidFill>
              <a:schemeClr val="tx1"/>
            </a:solidFill>
            <a:round/>
            <a:headEnd/>
            <a:tailEnd/>
          </a:ln>
          <a:effectLst/>
        </p:spPr>
        <p:txBody>
          <a:bodyPr wrap="none" anchor="ctr"/>
          <a:lstStyle/>
          <a:p>
            <a:endParaRPr lang="en-US"/>
          </a:p>
        </p:txBody>
      </p:sp>
      <p:sp>
        <p:nvSpPr>
          <p:cNvPr id="1660937" name="Line 9"/>
          <p:cNvSpPr>
            <a:spLocks noChangeShapeType="1"/>
          </p:cNvSpPr>
          <p:nvPr/>
        </p:nvSpPr>
        <p:spPr bwMode="auto">
          <a:xfrm>
            <a:off x="5786610" y="1650990"/>
            <a:ext cx="990600" cy="0"/>
          </a:xfrm>
          <a:prstGeom prst="line">
            <a:avLst/>
          </a:prstGeom>
          <a:noFill/>
          <a:ln w="12700">
            <a:solidFill>
              <a:schemeClr val="tx1"/>
            </a:solidFill>
            <a:round/>
            <a:headEnd/>
            <a:tailEnd/>
          </a:ln>
          <a:effectLst/>
        </p:spPr>
        <p:txBody>
          <a:bodyPr wrap="none" anchor="ctr"/>
          <a:lstStyle/>
          <a:p>
            <a:endParaRPr lang="en-US"/>
          </a:p>
        </p:txBody>
      </p:sp>
      <p:sp>
        <p:nvSpPr>
          <p:cNvPr id="1660938" name="Line 10"/>
          <p:cNvSpPr>
            <a:spLocks noChangeShapeType="1"/>
          </p:cNvSpPr>
          <p:nvPr/>
        </p:nvSpPr>
        <p:spPr bwMode="auto">
          <a:xfrm>
            <a:off x="5786610" y="2260590"/>
            <a:ext cx="990600" cy="0"/>
          </a:xfrm>
          <a:prstGeom prst="line">
            <a:avLst/>
          </a:prstGeom>
          <a:noFill/>
          <a:ln w="12700">
            <a:solidFill>
              <a:schemeClr val="tx1"/>
            </a:solidFill>
            <a:round/>
            <a:headEnd/>
            <a:tailEnd/>
          </a:ln>
          <a:effectLst/>
        </p:spPr>
        <p:txBody>
          <a:bodyPr wrap="none" anchor="ctr"/>
          <a:lstStyle/>
          <a:p>
            <a:endParaRPr lang="en-US"/>
          </a:p>
        </p:txBody>
      </p:sp>
      <p:sp>
        <p:nvSpPr>
          <p:cNvPr id="1660939" name="Line 11"/>
          <p:cNvSpPr>
            <a:spLocks noChangeShapeType="1"/>
          </p:cNvSpPr>
          <p:nvPr/>
        </p:nvSpPr>
        <p:spPr bwMode="auto">
          <a:xfrm>
            <a:off x="5786610" y="1346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0" name="Line 12"/>
          <p:cNvSpPr>
            <a:spLocks noChangeShapeType="1"/>
          </p:cNvSpPr>
          <p:nvPr/>
        </p:nvSpPr>
        <p:spPr bwMode="auto">
          <a:xfrm>
            <a:off x="628191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660941" name="Line 13"/>
          <p:cNvSpPr>
            <a:spLocks noChangeShapeType="1"/>
          </p:cNvSpPr>
          <p:nvPr/>
        </p:nvSpPr>
        <p:spPr bwMode="auto">
          <a:xfrm>
            <a:off x="628191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660942" name="Line 14"/>
          <p:cNvSpPr>
            <a:spLocks noChangeShapeType="1"/>
          </p:cNvSpPr>
          <p:nvPr/>
        </p:nvSpPr>
        <p:spPr bwMode="auto">
          <a:xfrm flipH="1" flipV="1">
            <a:off x="5786610" y="5613390"/>
            <a:ext cx="990600" cy="0"/>
          </a:xfrm>
          <a:prstGeom prst="line">
            <a:avLst/>
          </a:prstGeom>
          <a:noFill/>
          <a:ln w="12700">
            <a:solidFill>
              <a:schemeClr val="tx1"/>
            </a:solidFill>
            <a:round/>
            <a:headEnd/>
            <a:tailEnd/>
          </a:ln>
          <a:effectLst/>
        </p:spPr>
        <p:txBody>
          <a:bodyPr wrap="none" anchor="ctr"/>
          <a:lstStyle/>
          <a:p>
            <a:endParaRPr lang="en-US"/>
          </a:p>
        </p:txBody>
      </p:sp>
      <p:sp>
        <p:nvSpPr>
          <p:cNvPr id="1660943" name="Line 15"/>
          <p:cNvSpPr>
            <a:spLocks noChangeShapeType="1"/>
          </p:cNvSpPr>
          <p:nvPr/>
        </p:nvSpPr>
        <p:spPr bwMode="auto">
          <a:xfrm flipH="1" flipV="1">
            <a:off x="5786610" y="5918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4" name="Line 16"/>
          <p:cNvSpPr>
            <a:spLocks noChangeShapeType="1"/>
          </p:cNvSpPr>
          <p:nvPr/>
        </p:nvSpPr>
        <p:spPr bwMode="auto">
          <a:xfrm flipH="1" flipV="1">
            <a:off x="5786610" y="5308590"/>
            <a:ext cx="990600" cy="0"/>
          </a:xfrm>
          <a:prstGeom prst="line">
            <a:avLst/>
          </a:prstGeom>
          <a:noFill/>
          <a:ln w="12700">
            <a:solidFill>
              <a:schemeClr val="tx1"/>
            </a:solidFill>
            <a:round/>
            <a:headEnd/>
            <a:tailEnd/>
          </a:ln>
          <a:effectLst/>
        </p:spPr>
        <p:txBody>
          <a:bodyPr wrap="none" anchor="ctr"/>
          <a:lstStyle/>
          <a:p>
            <a:endParaRPr lang="en-US"/>
          </a:p>
        </p:txBody>
      </p:sp>
      <p:sp>
        <p:nvSpPr>
          <p:cNvPr id="1660946" name="Line 18"/>
          <p:cNvSpPr>
            <a:spLocks noChangeShapeType="1"/>
          </p:cNvSpPr>
          <p:nvPr/>
        </p:nvSpPr>
        <p:spPr bwMode="auto">
          <a:xfrm flipH="1" flipV="1">
            <a:off x="6281910" y="5003790"/>
            <a:ext cx="0" cy="1219200"/>
          </a:xfrm>
          <a:prstGeom prst="line">
            <a:avLst/>
          </a:prstGeom>
          <a:noFill/>
          <a:ln w="12700">
            <a:solidFill>
              <a:schemeClr val="tx1"/>
            </a:solidFill>
            <a:round/>
            <a:headEnd/>
            <a:tailEnd/>
          </a:ln>
          <a:effectLst/>
        </p:spPr>
        <p:txBody>
          <a:bodyPr wrap="none" anchor="ctr"/>
          <a:lstStyle/>
          <a:p>
            <a:endParaRPr lang="en-US"/>
          </a:p>
        </p:txBody>
      </p:sp>
      <p:sp>
        <p:nvSpPr>
          <p:cNvPr id="1660953" name="Text Box 25"/>
          <p:cNvSpPr txBox="1">
            <a:spLocks noChangeArrowheads="1"/>
          </p:cNvSpPr>
          <p:nvPr/>
        </p:nvSpPr>
        <p:spPr bwMode="auto">
          <a:xfrm>
            <a:off x="5514467" y="102841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660955" name="Line 27"/>
          <p:cNvSpPr>
            <a:spLocks noChangeShapeType="1"/>
          </p:cNvSpPr>
          <p:nvPr/>
        </p:nvSpPr>
        <p:spPr bwMode="auto">
          <a:xfrm>
            <a:off x="5786610" y="2565390"/>
            <a:ext cx="990600" cy="0"/>
          </a:xfrm>
          <a:prstGeom prst="line">
            <a:avLst/>
          </a:prstGeom>
          <a:noFill/>
          <a:ln w="12700">
            <a:solidFill>
              <a:schemeClr val="tx1"/>
            </a:solidFill>
            <a:round/>
            <a:headEnd/>
            <a:tailEnd/>
          </a:ln>
          <a:effectLst/>
        </p:spPr>
        <p:txBody>
          <a:bodyPr wrap="none" anchor="ctr"/>
          <a:lstStyle/>
          <a:p>
            <a:endParaRPr lang="en-US"/>
          </a:p>
        </p:txBody>
      </p:sp>
      <p:sp>
        <p:nvSpPr>
          <p:cNvPr id="1660956" name="Line 28"/>
          <p:cNvSpPr>
            <a:spLocks noChangeShapeType="1"/>
          </p:cNvSpPr>
          <p:nvPr/>
        </p:nvSpPr>
        <p:spPr bwMode="auto">
          <a:xfrm>
            <a:off x="5786610" y="2870190"/>
            <a:ext cx="990600" cy="0"/>
          </a:xfrm>
          <a:prstGeom prst="line">
            <a:avLst/>
          </a:prstGeom>
          <a:noFill/>
          <a:ln w="12700">
            <a:solidFill>
              <a:schemeClr val="tx1"/>
            </a:solidFill>
            <a:round/>
            <a:headEnd/>
            <a:tailEnd/>
          </a:ln>
          <a:effectLst/>
        </p:spPr>
        <p:txBody>
          <a:bodyPr wrap="none" anchor="ctr"/>
          <a:lstStyle/>
          <a:p>
            <a:endParaRPr lang="en-US"/>
          </a:p>
        </p:txBody>
      </p:sp>
      <p:sp>
        <p:nvSpPr>
          <p:cNvPr id="1660957" name="Line 29"/>
          <p:cNvSpPr>
            <a:spLocks noChangeShapeType="1"/>
          </p:cNvSpPr>
          <p:nvPr/>
        </p:nvSpPr>
        <p:spPr bwMode="auto">
          <a:xfrm>
            <a:off x="5786610" y="3174990"/>
            <a:ext cx="990600" cy="0"/>
          </a:xfrm>
          <a:prstGeom prst="line">
            <a:avLst/>
          </a:prstGeom>
          <a:noFill/>
          <a:ln w="12700">
            <a:solidFill>
              <a:schemeClr val="tx1"/>
            </a:solidFill>
            <a:round/>
            <a:headEnd/>
            <a:tailEnd/>
          </a:ln>
          <a:effectLst/>
        </p:spPr>
        <p:txBody>
          <a:bodyPr wrap="none" anchor="ctr"/>
          <a:lstStyle/>
          <a:p>
            <a:endParaRPr lang="en-US"/>
          </a:p>
        </p:txBody>
      </p:sp>
      <p:sp>
        <p:nvSpPr>
          <p:cNvPr id="1660958" name="Line 30"/>
          <p:cNvSpPr>
            <a:spLocks noChangeShapeType="1"/>
          </p:cNvSpPr>
          <p:nvPr/>
        </p:nvSpPr>
        <p:spPr bwMode="auto">
          <a:xfrm>
            <a:off x="5786610" y="3479790"/>
            <a:ext cx="990600" cy="0"/>
          </a:xfrm>
          <a:prstGeom prst="line">
            <a:avLst/>
          </a:prstGeom>
          <a:noFill/>
          <a:ln w="12700">
            <a:solidFill>
              <a:schemeClr val="tx1"/>
            </a:solidFill>
            <a:round/>
            <a:headEnd/>
            <a:tailEnd/>
          </a:ln>
          <a:effectLst/>
        </p:spPr>
        <p:txBody>
          <a:bodyPr wrap="none" anchor="ctr"/>
          <a:lstStyle/>
          <a:p>
            <a:endParaRPr lang="en-US"/>
          </a:p>
        </p:txBody>
      </p:sp>
      <p:sp>
        <p:nvSpPr>
          <p:cNvPr id="1660959" name="Line 31"/>
          <p:cNvSpPr>
            <a:spLocks noChangeShapeType="1"/>
          </p:cNvSpPr>
          <p:nvPr/>
        </p:nvSpPr>
        <p:spPr bwMode="auto">
          <a:xfrm>
            <a:off x="5786610" y="3784590"/>
            <a:ext cx="990600" cy="0"/>
          </a:xfrm>
          <a:prstGeom prst="line">
            <a:avLst/>
          </a:prstGeom>
          <a:noFill/>
          <a:ln w="12700">
            <a:solidFill>
              <a:schemeClr val="tx1"/>
            </a:solidFill>
            <a:round/>
            <a:headEnd/>
            <a:tailEnd/>
          </a:ln>
          <a:effectLst/>
        </p:spPr>
        <p:txBody>
          <a:bodyPr wrap="none" anchor="ctr"/>
          <a:lstStyle/>
          <a:p>
            <a:endParaRPr lang="en-US"/>
          </a:p>
        </p:txBody>
      </p:sp>
      <p:sp>
        <p:nvSpPr>
          <p:cNvPr id="1660960" name="Line 32"/>
          <p:cNvSpPr>
            <a:spLocks noChangeShapeType="1"/>
          </p:cNvSpPr>
          <p:nvPr/>
        </p:nvSpPr>
        <p:spPr bwMode="auto">
          <a:xfrm>
            <a:off x="5786610" y="4089390"/>
            <a:ext cx="990600" cy="0"/>
          </a:xfrm>
          <a:prstGeom prst="line">
            <a:avLst/>
          </a:prstGeom>
          <a:noFill/>
          <a:ln w="12700">
            <a:solidFill>
              <a:schemeClr val="tx1"/>
            </a:solidFill>
            <a:round/>
            <a:headEnd/>
            <a:tailEnd/>
          </a:ln>
          <a:effectLst/>
        </p:spPr>
        <p:txBody>
          <a:bodyPr wrap="none" anchor="ctr"/>
          <a:lstStyle/>
          <a:p>
            <a:endParaRPr lang="en-US"/>
          </a:p>
        </p:txBody>
      </p:sp>
      <p:sp>
        <p:nvSpPr>
          <p:cNvPr id="1660961" name="Line 33"/>
          <p:cNvSpPr>
            <a:spLocks noChangeShapeType="1"/>
          </p:cNvSpPr>
          <p:nvPr/>
        </p:nvSpPr>
        <p:spPr bwMode="auto">
          <a:xfrm>
            <a:off x="5786610" y="5003790"/>
            <a:ext cx="990600" cy="0"/>
          </a:xfrm>
          <a:prstGeom prst="line">
            <a:avLst/>
          </a:prstGeom>
          <a:noFill/>
          <a:ln w="12700">
            <a:solidFill>
              <a:schemeClr val="tx1"/>
            </a:solidFill>
            <a:round/>
            <a:headEnd/>
            <a:tailEnd/>
          </a:ln>
          <a:effectLst/>
        </p:spPr>
        <p:txBody>
          <a:bodyPr wrap="none" anchor="ctr"/>
          <a:lstStyle/>
          <a:p>
            <a:endParaRPr lang="en-US"/>
          </a:p>
        </p:txBody>
      </p:sp>
      <p:sp>
        <p:nvSpPr>
          <p:cNvPr id="1660962" name="Line 34"/>
          <p:cNvSpPr>
            <a:spLocks noChangeShapeType="1"/>
          </p:cNvSpPr>
          <p:nvPr/>
        </p:nvSpPr>
        <p:spPr bwMode="auto">
          <a:xfrm>
            <a:off x="5786610" y="4394190"/>
            <a:ext cx="990600" cy="0"/>
          </a:xfrm>
          <a:prstGeom prst="line">
            <a:avLst/>
          </a:prstGeom>
          <a:noFill/>
          <a:ln w="12700">
            <a:solidFill>
              <a:schemeClr val="tx1"/>
            </a:solidFill>
            <a:round/>
            <a:headEnd/>
            <a:tailEnd/>
          </a:ln>
          <a:effectLst/>
        </p:spPr>
        <p:txBody>
          <a:bodyPr wrap="none" anchor="ctr"/>
          <a:lstStyle/>
          <a:p>
            <a:endParaRPr lang="en-US"/>
          </a:p>
        </p:txBody>
      </p:sp>
      <p:sp>
        <p:nvSpPr>
          <p:cNvPr id="1660963" name="Line 35"/>
          <p:cNvSpPr>
            <a:spLocks noChangeShapeType="1"/>
          </p:cNvSpPr>
          <p:nvPr/>
        </p:nvSpPr>
        <p:spPr bwMode="auto">
          <a:xfrm>
            <a:off x="5786610" y="4698990"/>
            <a:ext cx="990600" cy="0"/>
          </a:xfrm>
          <a:prstGeom prst="line">
            <a:avLst/>
          </a:prstGeom>
          <a:noFill/>
          <a:ln w="12700">
            <a:solidFill>
              <a:schemeClr val="tx1"/>
            </a:solidFill>
            <a:round/>
            <a:headEnd/>
            <a:tailEnd/>
          </a:ln>
          <a:effectLst/>
        </p:spPr>
        <p:txBody>
          <a:bodyPr wrap="none" anchor="ctr"/>
          <a:lstStyle/>
          <a:p>
            <a:endParaRPr lang="en-US"/>
          </a:p>
        </p:txBody>
      </p:sp>
      <p:sp>
        <p:nvSpPr>
          <p:cNvPr id="1660971" name="Rectangle 43" descr="5%"/>
          <p:cNvSpPr>
            <a:spLocks noChangeArrowheads="1"/>
          </p:cNvSpPr>
          <p:nvPr/>
        </p:nvSpPr>
        <p:spPr bwMode="auto">
          <a:xfrm>
            <a:off x="5786610" y="1346190"/>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89" name="Rectangle 61" descr="5%"/>
          <p:cNvSpPr>
            <a:spLocks noChangeArrowheads="1"/>
          </p:cNvSpPr>
          <p:nvPr/>
        </p:nvSpPr>
        <p:spPr bwMode="auto">
          <a:xfrm>
            <a:off x="5786610" y="1649387"/>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660991" name="Text Box 63"/>
          <p:cNvSpPr txBox="1">
            <a:spLocks noChangeArrowheads="1"/>
          </p:cNvSpPr>
          <p:nvPr/>
        </p:nvSpPr>
        <p:spPr bwMode="auto">
          <a:xfrm>
            <a:off x="243219" y="4090431"/>
            <a:ext cx="4351866" cy="1015663"/>
          </a:xfrm>
          <a:prstGeom prst="rect">
            <a:avLst/>
          </a:prstGeom>
          <a:noFill/>
          <a:ln w="12700">
            <a:noFill/>
            <a:miter lim="800000"/>
            <a:headEnd/>
            <a:tailEnd/>
          </a:ln>
          <a:effectLst/>
        </p:spPr>
        <p:txBody>
          <a:bodyPr wrap="square">
            <a:spAutoFit/>
          </a:bodyPr>
          <a:lstStyle/>
          <a:p>
            <a:r>
              <a:rPr lang="en-US" sz="2000" dirty="0"/>
              <a:t>6</a:t>
            </a:r>
            <a:r>
              <a:rPr lang="en-US" altLang="zh-CN" sz="2000" dirty="0"/>
              <a:t>-bit memory </a:t>
            </a:r>
            <a:r>
              <a:rPr lang="en-US" sz="2000" dirty="0"/>
              <a:t>address: 3-bit Tag, 1-bit Set Index, 2-bit Offset (each cache block is 4 Bytes/1 Word).</a:t>
            </a:r>
          </a:p>
        </p:txBody>
      </p:sp>
      <p:sp>
        <p:nvSpPr>
          <p:cNvPr id="1661019" name="Text Box 91"/>
          <p:cNvSpPr txBox="1">
            <a:spLocks noChangeArrowheads="1"/>
          </p:cNvSpPr>
          <p:nvPr/>
        </p:nvSpPr>
        <p:spPr bwMode="auto">
          <a:xfrm>
            <a:off x="6705600" y="134619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a:t>
            </a:r>
            <a:r>
              <a:rPr lang="en-US" dirty="0"/>
              <a:t>0xx</a:t>
            </a:r>
          </a:p>
          <a:p>
            <a:pPr>
              <a:lnSpc>
                <a:spcPct val="110000"/>
              </a:lnSpc>
            </a:pPr>
            <a:r>
              <a:rPr lang="en-US" dirty="0">
                <a:solidFill>
                  <a:srgbClr val="FF0000"/>
                </a:solidFill>
              </a:rPr>
              <a:t>000</a:t>
            </a:r>
            <a:r>
              <a:rPr lang="en-US" dirty="0"/>
              <a:t>1xx</a:t>
            </a:r>
          </a:p>
          <a:p>
            <a:pPr>
              <a:lnSpc>
                <a:spcPct val="110000"/>
              </a:lnSpc>
            </a:pPr>
            <a:r>
              <a:rPr lang="en-US" dirty="0">
                <a:solidFill>
                  <a:srgbClr val="FF0000"/>
                </a:solidFill>
              </a:rPr>
              <a:t>001</a:t>
            </a:r>
            <a:r>
              <a:rPr lang="en-US" dirty="0"/>
              <a:t>0xx</a:t>
            </a:r>
          </a:p>
          <a:p>
            <a:pPr>
              <a:lnSpc>
                <a:spcPct val="110000"/>
              </a:lnSpc>
            </a:pPr>
            <a:r>
              <a:rPr lang="en-US" dirty="0">
                <a:solidFill>
                  <a:srgbClr val="FF0000"/>
                </a:solidFill>
              </a:rPr>
              <a:t>001</a:t>
            </a:r>
            <a:r>
              <a:rPr lang="en-US" dirty="0"/>
              <a:t>1xx</a:t>
            </a:r>
          </a:p>
          <a:p>
            <a:pPr>
              <a:lnSpc>
                <a:spcPct val="110000"/>
              </a:lnSpc>
            </a:pPr>
            <a:r>
              <a:rPr lang="en-US" dirty="0">
                <a:solidFill>
                  <a:srgbClr val="FF0000"/>
                </a:solidFill>
              </a:rPr>
              <a:t>010</a:t>
            </a:r>
            <a:r>
              <a:rPr lang="en-US" dirty="0"/>
              <a:t>0xx</a:t>
            </a:r>
          </a:p>
          <a:p>
            <a:pPr>
              <a:lnSpc>
                <a:spcPct val="110000"/>
              </a:lnSpc>
            </a:pPr>
            <a:r>
              <a:rPr lang="en-US" dirty="0">
                <a:solidFill>
                  <a:srgbClr val="FF0000"/>
                </a:solidFill>
              </a:rPr>
              <a:t>010</a:t>
            </a:r>
            <a:r>
              <a:rPr lang="en-US" dirty="0"/>
              <a:t>1xx</a:t>
            </a:r>
          </a:p>
          <a:p>
            <a:pPr>
              <a:lnSpc>
                <a:spcPct val="110000"/>
              </a:lnSpc>
            </a:pPr>
            <a:r>
              <a:rPr lang="en-US" dirty="0">
                <a:solidFill>
                  <a:srgbClr val="FF0000"/>
                </a:solidFill>
              </a:rPr>
              <a:t>011</a:t>
            </a:r>
            <a:r>
              <a:rPr lang="en-US" dirty="0"/>
              <a:t>0xx</a:t>
            </a:r>
          </a:p>
          <a:p>
            <a:pPr>
              <a:lnSpc>
                <a:spcPct val="110000"/>
              </a:lnSpc>
            </a:pPr>
            <a:r>
              <a:rPr lang="en-US" dirty="0">
                <a:solidFill>
                  <a:srgbClr val="FF0000"/>
                </a:solidFill>
              </a:rPr>
              <a:t>011</a:t>
            </a:r>
            <a:r>
              <a:rPr lang="en-US" dirty="0"/>
              <a:t>1xx</a:t>
            </a:r>
          </a:p>
          <a:p>
            <a:pPr>
              <a:lnSpc>
                <a:spcPct val="110000"/>
              </a:lnSpc>
            </a:pPr>
            <a:r>
              <a:rPr lang="en-US" dirty="0">
                <a:solidFill>
                  <a:srgbClr val="FF0000"/>
                </a:solidFill>
              </a:rPr>
              <a:t>100</a:t>
            </a:r>
            <a:r>
              <a:rPr lang="en-US" dirty="0"/>
              <a:t>0xx</a:t>
            </a:r>
          </a:p>
          <a:p>
            <a:pPr>
              <a:lnSpc>
                <a:spcPct val="110000"/>
              </a:lnSpc>
            </a:pPr>
            <a:r>
              <a:rPr lang="en-US" dirty="0">
                <a:solidFill>
                  <a:srgbClr val="FF0000"/>
                </a:solidFill>
              </a:rPr>
              <a:t>100</a:t>
            </a:r>
            <a:r>
              <a:rPr lang="en-US" dirty="0"/>
              <a:t>1xx</a:t>
            </a:r>
          </a:p>
          <a:p>
            <a:pPr>
              <a:lnSpc>
                <a:spcPct val="110000"/>
              </a:lnSpc>
            </a:pPr>
            <a:r>
              <a:rPr lang="en-US" dirty="0">
                <a:solidFill>
                  <a:srgbClr val="FF0000"/>
                </a:solidFill>
              </a:rPr>
              <a:t>101</a:t>
            </a:r>
            <a:r>
              <a:rPr lang="en-US" dirty="0"/>
              <a:t>0xx</a:t>
            </a:r>
          </a:p>
          <a:p>
            <a:pPr>
              <a:lnSpc>
                <a:spcPct val="110000"/>
              </a:lnSpc>
            </a:pPr>
            <a:r>
              <a:rPr lang="en-US" dirty="0">
                <a:solidFill>
                  <a:srgbClr val="FF0000"/>
                </a:solidFill>
              </a:rPr>
              <a:t>101</a:t>
            </a:r>
            <a:r>
              <a:rPr lang="en-US" dirty="0"/>
              <a:t>1xx</a:t>
            </a:r>
          </a:p>
          <a:p>
            <a:pPr>
              <a:lnSpc>
                <a:spcPct val="110000"/>
              </a:lnSpc>
            </a:pPr>
            <a:r>
              <a:rPr lang="en-US" dirty="0">
                <a:solidFill>
                  <a:srgbClr val="FF0000"/>
                </a:solidFill>
              </a:rPr>
              <a:t>110</a:t>
            </a:r>
            <a:r>
              <a:rPr lang="en-US" dirty="0"/>
              <a:t>0xx</a:t>
            </a:r>
          </a:p>
          <a:p>
            <a:pPr>
              <a:lnSpc>
                <a:spcPct val="110000"/>
              </a:lnSpc>
            </a:pPr>
            <a:r>
              <a:rPr lang="en-US" dirty="0">
                <a:solidFill>
                  <a:srgbClr val="FF0000"/>
                </a:solidFill>
              </a:rPr>
              <a:t>110</a:t>
            </a:r>
            <a:r>
              <a:rPr lang="en-US" dirty="0"/>
              <a:t>1xx</a:t>
            </a:r>
          </a:p>
          <a:p>
            <a:pPr>
              <a:lnSpc>
                <a:spcPct val="110000"/>
              </a:lnSpc>
            </a:pPr>
            <a:r>
              <a:rPr lang="en-US" dirty="0">
                <a:solidFill>
                  <a:srgbClr val="FF0000"/>
                </a:solidFill>
              </a:rPr>
              <a:t>111</a:t>
            </a:r>
            <a:r>
              <a:rPr lang="en-US" dirty="0"/>
              <a:t>0xx</a:t>
            </a:r>
          </a:p>
          <a:p>
            <a:pPr>
              <a:lnSpc>
                <a:spcPct val="110000"/>
              </a:lnSpc>
            </a:pPr>
            <a:r>
              <a:rPr lang="en-US" dirty="0">
                <a:solidFill>
                  <a:srgbClr val="FF0000"/>
                </a:solidFill>
              </a:rPr>
              <a:t>111</a:t>
            </a:r>
            <a:r>
              <a:rPr lang="en-US" dirty="0"/>
              <a:t>1xx</a:t>
            </a:r>
          </a:p>
        </p:txBody>
      </p:sp>
      <p:sp>
        <p:nvSpPr>
          <p:cNvPr id="100"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15" name="Rectangle 43" descr="5%"/>
          <p:cNvSpPr>
            <a:spLocks noChangeArrowheads="1"/>
          </p:cNvSpPr>
          <p:nvPr/>
        </p:nvSpPr>
        <p:spPr bwMode="auto">
          <a:xfrm>
            <a:off x="5786610" y="196277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16" name="Rectangle 61" descr="5%"/>
          <p:cNvSpPr>
            <a:spLocks noChangeArrowheads="1"/>
          </p:cNvSpPr>
          <p:nvPr/>
        </p:nvSpPr>
        <p:spPr bwMode="auto">
          <a:xfrm>
            <a:off x="5786610" y="226597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17" name="Rectangle 43" descr="5%"/>
          <p:cNvSpPr>
            <a:spLocks noChangeArrowheads="1"/>
          </p:cNvSpPr>
          <p:nvPr/>
        </p:nvSpPr>
        <p:spPr bwMode="auto">
          <a:xfrm>
            <a:off x="5786610" y="257822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18" name="Rectangle 61" descr="5%"/>
          <p:cNvSpPr>
            <a:spLocks noChangeArrowheads="1"/>
          </p:cNvSpPr>
          <p:nvPr/>
        </p:nvSpPr>
        <p:spPr bwMode="auto">
          <a:xfrm>
            <a:off x="5786610" y="2881421"/>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19" name="Rectangle 43" descr="5%"/>
          <p:cNvSpPr>
            <a:spLocks noChangeArrowheads="1"/>
          </p:cNvSpPr>
          <p:nvPr/>
        </p:nvSpPr>
        <p:spPr bwMode="auto">
          <a:xfrm>
            <a:off x="5786610" y="3190621"/>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0" name="Rectangle 61" descr="5%"/>
          <p:cNvSpPr>
            <a:spLocks noChangeArrowheads="1"/>
          </p:cNvSpPr>
          <p:nvPr/>
        </p:nvSpPr>
        <p:spPr bwMode="auto">
          <a:xfrm>
            <a:off x="5786610" y="349381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21" name="Rectangle 43" descr="5%"/>
          <p:cNvSpPr>
            <a:spLocks noChangeArrowheads="1"/>
          </p:cNvSpPr>
          <p:nvPr/>
        </p:nvSpPr>
        <p:spPr bwMode="auto">
          <a:xfrm>
            <a:off x="5786610" y="3798899"/>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2" name="Rectangle 61" descr="5%"/>
          <p:cNvSpPr>
            <a:spLocks noChangeArrowheads="1"/>
          </p:cNvSpPr>
          <p:nvPr/>
        </p:nvSpPr>
        <p:spPr bwMode="auto">
          <a:xfrm>
            <a:off x="5786610" y="4102096"/>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23" name="Rectangle 43" descr="5%"/>
          <p:cNvSpPr>
            <a:spLocks noChangeArrowheads="1"/>
          </p:cNvSpPr>
          <p:nvPr/>
        </p:nvSpPr>
        <p:spPr bwMode="auto">
          <a:xfrm>
            <a:off x="5786610" y="4397517"/>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4" name="Rectangle 61" descr="5%"/>
          <p:cNvSpPr>
            <a:spLocks noChangeArrowheads="1"/>
          </p:cNvSpPr>
          <p:nvPr/>
        </p:nvSpPr>
        <p:spPr bwMode="auto">
          <a:xfrm>
            <a:off x="5786610" y="4700714"/>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25" name="Rectangle 43" descr="5%"/>
          <p:cNvSpPr>
            <a:spLocks noChangeArrowheads="1"/>
          </p:cNvSpPr>
          <p:nvPr/>
        </p:nvSpPr>
        <p:spPr bwMode="auto">
          <a:xfrm>
            <a:off x="5786610" y="501571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6" name="Rectangle 61" descr="5%"/>
          <p:cNvSpPr>
            <a:spLocks noChangeArrowheads="1"/>
          </p:cNvSpPr>
          <p:nvPr/>
        </p:nvSpPr>
        <p:spPr bwMode="auto">
          <a:xfrm>
            <a:off x="5786610" y="531891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27" name="Rectangle 43" descr="5%"/>
          <p:cNvSpPr>
            <a:spLocks noChangeArrowheads="1"/>
          </p:cNvSpPr>
          <p:nvPr/>
        </p:nvSpPr>
        <p:spPr bwMode="auto">
          <a:xfrm>
            <a:off x="5786610" y="5634029"/>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28" name="Rectangle 61" descr="5%"/>
          <p:cNvSpPr>
            <a:spLocks noChangeArrowheads="1"/>
          </p:cNvSpPr>
          <p:nvPr/>
        </p:nvSpPr>
        <p:spPr bwMode="auto">
          <a:xfrm>
            <a:off x="5786610" y="5937226"/>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10" name="Text Box 26"/>
          <p:cNvSpPr txBox="1">
            <a:spLocks noChangeArrowheads="1"/>
          </p:cNvSpPr>
          <p:nvPr/>
        </p:nvSpPr>
        <p:spPr bwMode="auto">
          <a:xfrm>
            <a:off x="7608457" y="381000"/>
            <a:ext cx="4495800" cy="707886"/>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t>
            </a:r>
            <a:r>
              <a:rPr lang="en-US" altLang="zh-CN" sz="2000"/>
              <a:t>address 0111xx, </a:t>
            </a:r>
            <a:r>
              <a:rPr lang="en-US" altLang="zh-CN" sz="2000" dirty="0"/>
              <a:t>is it in the cache?</a:t>
            </a:r>
          </a:p>
        </p:txBody>
      </p:sp>
      <p:sp>
        <p:nvSpPr>
          <p:cNvPr id="130" name="Text Box 26"/>
          <p:cNvSpPr txBox="1">
            <a:spLocks noChangeArrowheads="1"/>
          </p:cNvSpPr>
          <p:nvPr/>
        </p:nvSpPr>
        <p:spPr bwMode="auto">
          <a:xfrm>
            <a:off x="7617760" y="2824018"/>
            <a:ext cx="4495800" cy="707886"/>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0100xx, is it in the cache?</a:t>
            </a:r>
            <a:endParaRPr lang="en-US" sz="2000" dirty="0"/>
          </a:p>
        </p:txBody>
      </p:sp>
      <p:sp>
        <p:nvSpPr>
          <p:cNvPr id="131" name="Text Box 26"/>
          <p:cNvSpPr txBox="1">
            <a:spLocks noChangeArrowheads="1"/>
          </p:cNvSpPr>
          <p:nvPr/>
        </p:nvSpPr>
        <p:spPr bwMode="auto">
          <a:xfrm>
            <a:off x="7613961" y="4343528"/>
            <a:ext cx="4495800" cy="707886"/>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1110xx, is it in the cache?</a:t>
            </a:r>
            <a:endParaRPr lang="en-US" sz="2000" dirty="0"/>
          </a:p>
        </p:txBody>
      </p:sp>
      <p:grpSp>
        <p:nvGrpSpPr>
          <p:cNvPr id="145" name="Group 3"/>
          <p:cNvGrpSpPr>
            <a:grpSpLocks/>
          </p:cNvGrpSpPr>
          <p:nvPr/>
        </p:nvGrpSpPr>
        <p:grpSpPr bwMode="auto">
          <a:xfrm>
            <a:off x="3733800" y="2565390"/>
            <a:ext cx="990600" cy="1219200"/>
            <a:chOff x="1344" y="1056"/>
            <a:chExt cx="624" cy="768"/>
          </a:xfrm>
        </p:grpSpPr>
        <p:sp>
          <p:nvSpPr>
            <p:cNvPr id="146"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47"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48"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49"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50" name="Text Box 23"/>
          <p:cNvSpPr txBox="1">
            <a:spLocks noChangeArrowheads="1"/>
          </p:cNvSpPr>
          <p:nvPr/>
        </p:nvSpPr>
        <p:spPr bwMode="auto">
          <a:xfrm>
            <a:off x="1879603" y="1769521"/>
            <a:ext cx="755335" cy="369332"/>
          </a:xfrm>
          <a:prstGeom prst="rect">
            <a:avLst/>
          </a:prstGeom>
          <a:noFill/>
          <a:ln w="12700">
            <a:noFill/>
            <a:miter lim="800000"/>
            <a:headEnd/>
            <a:tailEnd/>
          </a:ln>
          <a:effectLst/>
        </p:spPr>
        <p:txBody>
          <a:bodyPr wrap="none">
            <a:spAutoFit/>
          </a:bodyPr>
          <a:lstStyle/>
          <a:p>
            <a:r>
              <a:rPr lang="en-US" b="1" dirty="0"/>
              <a:t>Cache</a:t>
            </a:r>
          </a:p>
        </p:txBody>
      </p:sp>
      <p:grpSp>
        <p:nvGrpSpPr>
          <p:cNvPr id="151" name="Group 36"/>
          <p:cNvGrpSpPr>
            <a:grpSpLocks/>
          </p:cNvGrpSpPr>
          <p:nvPr/>
        </p:nvGrpSpPr>
        <p:grpSpPr bwMode="auto">
          <a:xfrm>
            <a:off x="2895600" y="2565390"/>
            <a:ext cx="838200" cy="1219200"/>
            <a:chOff x="1344" y="1056"/>
            <a:chExt cx="624" cy="768"/>
          </a:xfrm>
        </p:grpSpPr>
        <p:sp>
          <p:nvSpPr>
            <p:cNvPr id="152"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53"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54"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55"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56" name="Text Box 41"/>
          <p:cNvSpPr txBox="1">
            <a:spLocks noChangeArrowheads="1"/>
          </p:cNvSpPr>
          <p:nvPr/>
        </p:nvSpPr>
        <p:spPr bwMode="auto">
          <a:xfrm>
            <a:off x="3124201" y="214526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57" name="Text Box 42"/>
          <p:cNvSpPr txBox="1">
            <a:spLocks noChangeArrowheads="1"/>
          </p:cNvSpPr>
          <p:nvPr/>
        </p:nvSpPr>
        <p:spPr bwMode="auto">
          <a:xfrm>
            <a:off x="3886201" y="2145268"/>
            <a:ext cx="620683" cy="369332"/>
          </a:xfrm>
          <a:prstGeom prst="rect">
            <a:avLst/>
          </a:prstGeom>
          <a:noFill/>
          <a:ln w="12700">
            <a:noFill/>
            <a:miter lim="800000"/>
            <a:headEnd/>
            <a:tailEnd/>
          </a:ln>
          <a:effectLst/>
        </p:spPr>
        <p:txBody>
          <a:bodyPr wrap="none">
            <a:spAutoFit/>
          </a:bodyPr>
          <a:lstStyle/>
          <a:p>
            <a:r>
              <a:rPr lang="en-US"/>
              <a:t>Data</a:t>
            </a:r>
          </a:p>
        </p:txBody>
      </p:sp>
      <p:grpSp>
        <p:nvGrpSpPr>
          <p:cNvPr id="158" name="Group 64"/>
          <p:cNvGrpSpPr>
            <a:grpSpLocks/>
          </p:cNvGrpSpPr>
          <p:nvPr/>
        </p:nvGrpSpPr>
        <p:grpSpPr bwMode="auto">
          <a:xfrm>
            <a:off x="2514600" y="2565390"/>
            <a:ext cx="381000" cy="1219200"/>
            <a:chOff x="1344" y="1056"/>
            <a:chExt cx="624" cy="768"/>
          </a:xfrm>
        </p:grpSpPr>
        <p:sp>
          <p:nvSpPr>
            <p:cNvPr id="159"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0"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1"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2"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3" name="Text Box 69"/>
          <p:cNvSpPr txBox="1">
            <a:spLocks noChangeArrowheads="1"/>
          </p:cNvSpPr>
          <p:nvPr/>
        </p:nvSpPr>
        <p:spPr bwMode="auto">
          <a:xfrm>
            <a:off x="2514601" y="2145268"/>
            <a:ext cx="641651" cy="369332"/>
          </a:xfrm>
          <a:prstGeom prst="rect">
            <a:avLst/>
          </a:prstGeom>
          <a:noFill/>
          <a:ln w="12700">
            <a:noFill/>
            <a:miter lim="800000"/>
            <a:headEnd/>
            <a:tailEnd/>
          </a:ln>
          <a:effectLst/>
        </p:spPr>
        <p:txBody>
          <a:bodyPr wrap="none">
            <a:spAutoFit/>
          </a:bodyPr>
          <a:lstStyle/>
          <a:p>
            <a:r>
              <a:rPr lang="en-US"/>
              <a:t>Valid</a:t>
            </a:r>
          </a:p>
        </p:txBody>
      </p:sp>
      <p:sp>
        <p:nvSpPr>
          <p:cNvPr id="164" name="Text Box 95"/>
          <p:cNvSpPr txBox="1">
            <a:spLocks noChangeArrowheads="1"/>
          </p:cNvSpPr>
          <p:nvPr/>
        </p:nvSpPr>
        <p:spPr bwMode="auto">
          <a:xfrm>
            <a:off x="2044043" y="214526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65" name="Text Box 109"/>
          <p:cNvSpPr txBox="1">
            <a:spLocks noChangeArrowheads="1"/>
          </p:cNvSpPr>
          <p:nvPr/>
        </p:nvSpPr>
        <p:spPr bwMode="auto">
          <a:xfrm>
            <a:off x="1480674" y="214526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66" name="Text Box 110"/>
          <p:cNvSpPr txBox="1">
            <a:spLocks noChangeArrowheads="1"/>
          </p:cNvSpPr>
          <p:nvPr/>
        </p:nvSpPr>
        <p:spPr bwMode="auto">
          <a:xfrm>
            <a:off x="1709000" y="277198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67" name="Text Box 111"/>
          <p:cNvSpPr txBox="1">
            <a:spLocks noChangeArrowheads="1"/>
          </p:cNvSpPr>
          <p:nvPr/>
        </p:nvSpPr>
        <p:spPr bwMode="auto">
          <a:xfrm>
            <a:off x="1729533" y="3216453"/>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168" name="Line 94"/>
          <p:cNvSpPr>
            <a:spLocks noChangeShapeType="1"/>
          </p:cNvSpPr>
          <p:nvPr/>
        </p:nvSpPr>
        <p:spPr bwMode="auto">
          <a:xfrm>
            <a:off x="2133600" y="3174990"/>
            <a:ext cx="2590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169" name="Text Box 19"/>
          <p:cNvSpPr txBox="1">
            <a:spLocks noChangeArrowheads="1"/>
          </p:cNvSpPr>
          <p:nvPr/>
        </p:nvSpPr>
        <p:spPr bwMode="auto">
          <a:xfrm>
            <a:off x="2217921" y="253443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70" name="Text Box 106"/>
          <p:cNvSpPr txBox="1">
            <a:spLocks noChangeArrowheads="1"/>
          </p:cNvSpPr>
          <p:nvPr/>
        </p:nvSpPr>
        <p:spPr bwMode="auto">
          <a:xfrm>
            <a:off x="2217921" y="280519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171" name="Text Box 107"/>
          <p:cNvSpPr txBox="1">
            <a:spLocks noChangeArrowheads="1"/>
          </p:cNvSpPr>
          <p:nvPr/>
        </p:nvSpPr>
        <p:spPr bwMode="auto">
          <a:xfrm>
            <a:off x="2217921" y="3179292"/>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72" name="Text Box 108"/>
          <p:cNvSpPr txBox="1">
            <a:spLocks noChangeArrowheads="1"/>
          </p:cNvSpPr>
          <p:nvPr/>
        </p:nvSpPr>
        <p:spPr bwMode="auto">
          <a:xfrm>
            <a:off x="2217921" y="3452009"/>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173" name="Rectangle 43" descr="5%"/>
          <p:cNvSpPr>
            <a:spLocks noChangeArrowheads="1"/>
          </p:cNvSpPr>
          <p:nvPr/>
        </p:nvSpPr>
        <p:spPr bwMode="auto">
          <a:xfrm>
            <a:off x="3730625" y="256149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74" name="Rectangle 61" descr="5%"/>
          <p:cNvSpPr>
            <a:spLocks noChangeArrowheads="1"/>
          </p:cNvSpPr>
          <p:nvPr/>
        </p:nvSpPr>
        <p:spPr bwMode="auto">
          <a:xfrm>
            <a:off x="3727197" y="2877517"/>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75" name="Rectangle 43" descr="5%"/>
          <p:cNvSpPr>
            <a:spLocks noChangeArrowheads="1"/>
          </p:cNvSpPr>
          <p:nvPr/>
        </p:nvSpPr>
        <p:spPr bwMode="auto">
          <a:xfrm>
            <a:off x="3733800" y="317770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76" name="Rectangle 61" descr="5%"/>
          <p:cNvSpPr>
            <a:spLocks noChangeArrowheads="1"/>
          </p:cNvSpPr>
          <p:nvPr/>
        </p:nvSpPr>
        <p:spPr bwMode="auto">
          <a:xfrm>
            <a:off x="3736600" y="347685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85" name="TextBox 184"/>
          <p:cNvSpPr txBox="1"/>
          <p:nvPr/>
        </p:nvSpPr>
        <p:spPr>
          <a:xfrm>
            <a:off x="3086496" y="2525703"/>
            <a:ext cx="535724" cy="369332"/>
          </a:xfrm>
          <a:prstGeom prst="rect">
            <a:avLst/>
          </a:prstGeom>
          <a:noFill/>
        </p:spPr>
        <p:txBody>
          <a:bodyPr wrap="none" rtlCol="0" anchor="ctr">
            <a:spAutoFit/>
          </a:bodyPr>
          <a:lstStyle/>
          <a:p>
            <a:r>
              <a:rPr lang="en-US" dirty="0">
                <a:solidFill>
                  <a:srgbClr val="FF0000"/>
                </a:solidFill>
              </a:rPr>
              <a:t>010</a:t>
            </a:r>
          </a:p>
        </p:txBody>
      </p:sp>
      <p:sp>
        <p:nvSpPr>
          <p:cNvPr id="186" name="TextBox 185"/>
          <p:cNvSpPr txBox="1"/>
          <p:nvPr/>
        </p:nvSpPr>
        <p:spPr>
          <a:xfrm>
            <a:off x="3086496" y="2831738"/>
            <a:ext cx="535724" cy="369332"/>
          </a:xfrm>
          <a:prstGeom prst="rect">
            <a:avLst/>
          </a:prstGeom>
          <a:noFill/>
        </p:spPr>
        <p:txBody>
          <a:bodyPr wrap="none" rtlCol="0" anchor="ctr">
            <a:spAutoFit/>
          </a:bodyPr>
          <a:lstStyle/>
          <a:p>
            <a:r>
              <a:rPr lang="en-US" dirty="0">
                <a:solidFill>
                  <a:srgbClr val="FF0000"/>
                </a:solidFill>
              </a:rPr>
              <a:t>111</a:t>
            </a:r>
          </a:p>
        </p:txBody>
      </p:sp>
      <p:sp>
        <p:nvSpPr>
          <p:cNvPr id="187" name="TextBox 186"/>
          <p:cNvSpPr txBox="1"/>
          <p:nvPr/>
        </p:nvSpPr>
        <p:spPr>
          <a:xfrm>
            <a:off x="3086496" y="3145265"/>
            <a:ext cx="535724" cy="369332"/>
          </a:xfrm>
          <a:prstGeom prst="rect">
            <a:avLst/>
          </a:prstGeom>
          <a:noFill/>
        </p:spPr>
        <p:txBody>
          <a:bodyPr wrap="none" rtlCol="0">
            <a:spAutoFit/>
          </a:bodyPr>
          <a:lstStyle/>
          <a:p>
            <a:r>
              <a:rPr lang="en-US" dirty="0">
                <a:solidFill>
                  <a:srgbClr val="FF0000"/>
                </a:solidFill>
              </a:rPr>
              <a:t>101</a:t>
            </a:r>
          </a:p>
        </p:txBody>
      </p:sp>
      <p:sp>
        <p:nvSpPr>
          <p:cNvPr id="188" name="TextBox 187"/>
          <p:cNvSpPr txBox="1"/>
          <p:nvPr/>
        </p:nvSpPr>
        <p:spPr>
          <a:xfrm>
            <a:off x="3086496" y="3433188"/>
            <a:ext cx="535724" cy="369332"/>
          </a:xfrm>
          <a:prstGeom prst="rect">
            <a:avLst/>
          </a:prstGeom>
          <a:noFill/>
        </p:spPr>
        <p:txBody>
          <a:bodyPr wrap="none" rtlCol="0">
            <a:spAutoFit/>
          </a:bodyPr>
          <a:lstStyle/>
          <a:p>
            <a:r>
              <a:rPr lang="en-US" dirty="0">
                <a:solidFill>
                  <a:srgbClr val="FF0000"/>
                </a:solidFill>
              </a:rPr>
              <a:t>001</a:t>
            </a:r>
          </a:p>
        </p:txBody>
      </p:sp>
      <p:sp>
        <p:nvSpPr>
          <p:cNvPr id="94" name="TextBox 93"/>
          <p:cNvSpPr txBox="1"/>
          <p:nvPr/>
        </p:nvSpPr>
        <p:spPr>
          <a:xfrm>
            <a:off x="2590800" y="2525703"/>
            <a:ext cx="301686" cy="369332"/>
          </a:xfrm>
          <a:prstGeom prst="rect">
            <a:avLst/>
          </a:prstGeom>
          <a:noFill/>
        </p:spPr>
        <p:txBody>
          <a:bodyPr wrap="none" rtlCol="0" anchor="ctr">
            <a:spAutoFit/>
          </a:bodyPr>
          <a:lstStyle/>
          <a:p>
            <a:r>
              <a:rPr lang="en-US" dirty="0"/>
              <a:t>0</a:t>
            </a:r>
          </a:p>
        </p:txBody>
      </p:sp>
      <p:sp>
        <p:nvSpPr>
          <p:cNvPr id="95" name="TextBox 94"/>
          <p:cNvSpPr txBox="1"/>
          <p:nvPr/>
        </p:nvSpPr>
        <p:spPr>
          <a:xfrm>
            <a:off x="2590800" y="2831738"/>
            <a:ext cx="301686" cy="369332"/>
          </a:xfrm>
          <a:prstGeom prst="rect">
            <a:avLst/>
          </a:prstGeom>
          <a:noFill/>
        </p:spPr>
        <p:txBody>
          <a:bodyPr wrap="none" rtlCol="0" anchor="ctr">
            <a:spAutoFit/>
          </a:bodyPr>
          <a:lstStyle/>
          <a:p>
            <a:r>
              <a:rPr lang="en-US" dirty="0"/>
              <a:t>1</a:t>
            </a:r>
          </a:p>
        </p:txBody>
      </p:sp>
      <p:sp>
        <p:nvSpPr>
          <p:cNvPr id="96" name="TextBox 95"/>
          <p:cNvSpPr txBox="1"/>
          <p:nvPr/>
        </p:nvSpPr>
        <p:spPr>
          <a:xfrm>
            <a:off x="2590800" y="3145265"/>
            <a:ext cx="301686" cy="369332"/>
          </a:xfrm>
          <a:prstGeom prst="rect">
            <a:avLst/>
          </a:prstGeom>
          <a:noFill/>
        </p:spPr>
        <p:txBody>
          <a:bodyPr wrap="none" rtlCol="0">
            <a:spAutoFit/>
          </a:bodyPr>
          <a:lstStyle/>
          <a:p>
            <a:r>
              <a:rPr lang="en-US" dirty="0"/>
              <a:t>1</a:t>
            </a:r>
          </a:p>
        </p:txBody>
      </p:sp>
      <p:sp>
        <p:nvSpPr>
          <p:cNvPr id="97" name="TextBox 96"/>
          <p:cNvSpPr txBox="1"/>
          <p:nvPr/>
        </p:nvSpPr>
        <p:spPr>
          <a:xfrm>
            <a:off x="2590800" y="3433188"/>
            <a:ext cx="301686" cy="369332"/>
          </a:xfrm>
          <a:prstGeom prst="rect">
            <a:avLst/>
          </a:prstGeom>
          <a:noFill/>
        </p:spPr>
        <p:txBody>
          <a:bodyPr wrap="none" rtlCol="0">
            <a:spAutoFit/>
          </a:bodyPr>
          <a:lstStyle/>
          <a:p>
            <a:r>
              <a:rPr lang="en-US" dirty="0"/>
              <a:t>1</a:t>
            </a:r>
          </a:p>
        </p:txBody>
      </p:sp>
      <p:sp>
        <p:nvSpPr>
          <p:cNvPr id="9" name="TextBox 8">
            <a:extLst>
              <a:ext uri="{FF2B5EF4-FFF2-40B4-BE49-F238E27FC236}">
                <a16:creationId xmlns:a16="http://schemas.microsoft.com/office/drawing/2014/main" id="{C21A56BC-D2C3-5CB3-2C26-41259F85DCDF}"/>
              </a:ext>
            </a:extLst>
          </p:cNvPr>
          <p:cNvSpPr txBox="1"/>
          <p:nvPr/>
        </p:nvSpPr>
        <p:spPr>
          <a:xfrm>
            <a:off x="977585" y="5427950"/>
            <a:ext cx="259315" cy="374306"/>
          </a:xfrm>
          <a:prstGeom prst="rect">
            <a:avLst/>
          </a:prstGeom>
          <a:noFill/>
        </p:spPr>
        <p:txBody>
          <a:bodyPr wrap="none" rtlCol="0">
            <a:spAutoFit/>
          </a:bodyPr>
          <a:lstStyle/>
          <a:p>
            <a:r>
              <a:rPr lang="en-US" sz="1600" dirty="0"/>
              <a:t>5</a:t>
            </a:r>
          </a:p>
        </p:txBody>
      </p:sp>
      <p:sp>
        <p:nvSpPr>
          <p:cNvPr id="10" name="TextBox 9">
            <a:extLst>
              <a:ext uri="{FF2B5EF4-FFF2-40B4-BE49-F238E27FC236}">
                <a16:creationId xmlns:a16="http://schemas.microsoft.com/office/drawing/2014/main" id="{E8AD4A74-04FD-369B-BA5A-00CF3C88E78C}"/>
              </a:ext>
            </a:extLst>
          </p:cNvPr>
          <p:cNvSpPr txBox="1"/>
          <p:nvPr/>
        </p:nvSpPr>
        <p:spPr>
          <a:xfrm>
            <a:off x="1460319" y="5427950"/>
            <a:ext cx="259315" cy="338554"/>
          </a:xfrm>
          <a:prstGeom prst="rect">
            <a:avLst/>
          </a:prstGeom>
          <a:noFill/>
        </p:spPr>
        <p:txBody>
          <a:bodyPr wrap="square" rtlCol="0">
            <a:spAutoFit/>
          </a:bodyPr>
          <a:lstStyle/>
          <a:p>
            <a:r>
              <a:rPr lang="en-US" sz="1600" dirty="0"/>
              <a:t>4</a:t>
            </a:r>
          </a:p>
        </p:txBody>
      </p:sp>
      <p:graphicFrame>
        <p:nvGraphicFramePr>
          <p:cNvPr id="11" name="Table 10">
            <a:extLst>
              <a:ext uri="{FF2B5EF4-FFF2-40B4-BE49-F238E27FC236}">
                <a16:creationId xmlns:a16="http://schemas.microsoft.com/office/drawing/2014/main" id="{8EEAD88D-FE90-F469-22AE-8C623B4C7E8E}"/>
              </a:ext>
            </a:extLst>
          </p:cNvPr>
          <p:cNvGraphicFramePr>
            <a:graphicFrameLocks noGrp="1"/>
          </p:cNvGraphicFramePr>
          <p:nvPr>
            <p:extLst>
              <p:ext uri="{D42A27DB-BD31-4B8C-83A1-F6EECF244321}">
                <p14:modId xmlns:p14="http://schemas.microsoft.com/office/powerpoint/2010/main" val="1189121534"/>
              </p:ext>
            </p:extLst>
          </p:nvPr>
        </p:nvGraphicFramePr>
        <p:xfrm>
          <a:off x="844949" y="5769860"/>
          <a:ext cx="3179151" cy="370840"/>
        </p:xfrm>
        <a:graphic>
          <a:graphicData uri="http://schemas.openxmlformats.org/drawingml/2006/table">
            <a:tbl>
              <a:tblPr firstRow="1" bandRow="1">
                <a:tableStyleId>{5940675A-B579-460E-94D1-54222C63F5DA}</a:tableStyleId>
              </a:tblPr>
              <a:tblGrid>
                <a:gridCol w="1415404">
                  <a:extLst>
                    <a:ext uri="{9D8B030D-6E8A-4147-A177-3AD203B41FA5}">
                      <a16:colId xmlns:a16="http://schemas.microsoft.com/office/drawing/2014/main" val="492541661"/>
                    </a:ext>
                  </a:extLst>
                </a:gridCol>
                <a:gridCol w="704030">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12" name="TextBox 11">
            <a:extLst>
              <a:ext uri="{FF2B5EF4-FFF2-40B4-BE49-F238E27FC236}">
                <a16:creationId xmlns:a16="http://schemas.microsoft.com/office/drawing/2014/main" id="{B5D6A5A1-DADF-6CC8-4AE7-547CACE6457B}"/>
              </a:ext>
            </a:extLst>
          </p:cNvPr>
          <p:cNvSpPr txBox="1"/>
          <p:nvPr/>
        </p:nvSpPr>
        <p:spPr>
          <a:xfrm>
            <a:off x="1964624" y="5433243"/>
            <a:ext cx="288862" cy="338554"/>
          </a:xfrm>
          <a:prstGeom prst="rect">
            <a:avLst/>
          </a:prstGeom>
          <a:noFill/>
        </p:spPr>
        <p:txBody>
          <a:bodyPr wrap="none" rtlCol="0">
            <a:spAutoFit/>
          </a:bodyPr>
          <a:lstStyle/>
          <a:p>
            <a:r>
              <a:rPr lang="en-US" sz="1600" dirty="0"/>
              <a:t>3</a:t>
            </a:r>
          </a:p>
        </p:txBody>
      </p:sp>
      <p:sp>
        <p:nvSpPr>
          <p:cNvPr id="13" name="TextBox 12">
            <a:extLst>
              <a:ext uri="{FF2B5EF4-FFF2-40B4-BE49-F238E27FC236}">
                <a16:creationId xmlns:a16="http://schemas.microsoft.com/office/drawing/2014/main" id="{CB1E9DA6-638E-868D-F23E-3003902E0BCF}"/>
              </a:ext>
            </a:extLst>
          </p:cNvPr>
          <p:cNvSpPr txBox="1"/>
          <p:nvPr/>
        </p:nvSpPr>
        <p:spPr>
          <a:xfrm>
            <a:off x="2524594" y="5427950"/>
            <a:ext cx="259315" cy="338554"/>
          </a:xfrm>
          <a:prstGeom prst="rect">
            <a:avLst/>
          </a:prstGeom>
          <a:noFill/>
        </p:spPr>
        <p:txBody>
          <a:bodyPr wrap="square" rtlCol="0">
            <a:spAutoFit/>
          </a:bodyPr>
          <a:lstStyle/>
          <a:p>
            <a:r>
              <a:rPr lang="en-US" sz="1600" dirty="0"/>
              <a:t>2</a:t>
            </a:r>
          </a:p>
        </p:txBody>
      </p:sp>
      <p:sp>
        <p:nvSpPr>
          <p:cNvPr id="14" name="TextBox 13">
            <a:extLst>
              <a:ext uri="{FF2B5EF4-FFF2-40B4-BE49-F238E27FC236}">
                <a16:creationId xmlns:a16="http://schemas.microsoft.com/office/drawing/2014/main" id="{353B76E4-DFF4-5A2D-BC8A-61D2D971908D}"/>
              </a:ext>
            </a:extLst>
          </p:cNvPr>
          <p:cNvSpPr txBox="1"/>
          <p:nvPr/>
        </p:nvSpPr>
        <p:spPr>
          <a:xfrm>
            <a:off x="3055666" y="5427950"/>
            <a:ext cx="288862" cy="338554"/>
          </a:xfrm>
          <a:prstGeom prst="rect">
            <a:avLst/>
          </a:prstGeom>
          <a:noFill/>
        </p:spPr>
        <p:txBody>
          <a:bodyPr wrap="none" rtlCol="0">
            <a:spAutoFit/>
          </a:bodyPr>
          <a:lstStyle/>
          <a:p>
            <a:r>
              <a:rPr lang="en-US" sz="1600" dirty="0"/>
              <a:t>1</a:t>
            </a:r>
          </a:p>
        </p:txBody>
      </p:sp>
      <p:sp>
        <p:nvSpPr>
          <p:cNvPr id="15" name="TextBox 14">
            <a:extLst>
              <a:ext uri="{FF2B5EF4-FFF2-40B4-BE49-F238E27FC236}">
                <a16:creationId xmlns:a16="http://schemas.microsoft.com/office/drawing/2014/main" id="{F9300EE2-4CA7-8AF2-39E9-DF9F6F2A5E4F}"/>
              </a:ext>
            </a:extLst>
          </p:cNvPr>
          <p:cNvSpPr txBox="1"/>
          <p:nvPr/>
        </p:nvSpPr>
        <p:spPr>
          <a:xfrm>
            <a:off x="3538400" y="5427950"/>
            <a:ext cx="259315" cy="338554"/>
          </a:xfrm>
          <a:prstGeom prst="rect">
            <a:avLst/>
          </a:prstGeom>
          <a:noFill/>
        </p:spPr>
        <p:txBody>
          <a:bodyPr wrap="square" rtlCol="0">
            <a:spAutoFit/>
          </a:bodyPr>
          <a:lstStyle/>
          <a:p>
            <a:r>
              <a:rPr lang="en-US" sz="1600" dirty="0"/>
              <a:t>0</a:t>
            </a:r>
          </a:p>
        </p:txBody>
      </p:sp>
      <p:sp>
        <p:nvSpPr>
          <p:cNvPr id="2" name="Slide Number Placeholder 5">
            <a:extLst>
              <a:ext uri="{FF2B5EF4-FFF2-40B4-BE49-F238E27FC236}">
                <a16:creationId xmlns:a16="http://schemas.microsoft.com/office/drawing/2014/main" id="{2CF49386-D102-D1CD-9AF2-B2761FEF08EB}"/>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37</a:t>
            </a:fld>
            <a:endParaRPr lang="en-US" dirty="0"/>
          </a:p>
        </p:txBody>
      </p:sp>
    </p:spTree>
    <p:extLst>
      <p:ext uri="{BB962C8B-B14F-4D97-AF65-F5344CB8AC3E}">
        <p14:creationId xmlns:p14="http://schemas.microsoft.com/office/powerpoint/2010/main" val="233226605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6609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60991" grpId="0" autoUpdateAnimBg="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Slide Number Placeholder 5"/>
          <p:cNvSpPr>
            <a:spLocks noGrp="1"/>
          </p:cNvSpPr>
          <p:nvPr>
            <p:ph type="sldNum" sz="quarter" idx="4"/>
          </p:nvPr>
        </p:nvSpPr>
        <p:spPr>
          <a:xfrm>
            <a:off x="9296400" y="6356353"/>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63E4C-4642-794D-A2FD-70F6B81535F5}" type="slidenum">
              <a:rPr lang="en-US" smtClean="0"/>
              <a:pPr/>
              <a:t>38</a:t>
            </a:fld>
            <a:endParaRPr lang="en-US"/>
          </a:p>
        </p:txBody>
      </p:sp>
      <p:sp>
        <p:nvSpPr>
          <p:cNvPr id="132" name="Text Box 26"/>
          <p:cNvSpPr txBox="1">
            <a:spLocks noChangeArrowheads="1"/>
          </p:cNvSpPr>
          <p:nvPr/>
        </p:nvSpPr>
        <p:spPr bwMode="auto">
          <a:xfrm>
            <a:off x="7608457" y="-80699"/>
            <a:ext cx="4495800" cy="2246769"/>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0111xx, is it in the cache?</a:t>
            </a:r>
          </a:p>
          <a:p>
            <a:r>
              <a:rPr lang="en-US" sz="2000" dirty="0"/>
              <a:t>A: No. First, 1 middle index bit (1) means that it is mapped to </a:t>
            </a:r>
            <a:r>
              <a:rPr lang="en-US" sz="2000" dirty="0">
                <a:solidFill>
                  <a:schemeClr val="accent2">
                    <a:lumMod val="60000"/>
                    <a:lumOff val="40000"/>
                  </a:schemeClr>
                </a:solidFill>
              </a:rPr>
              <a:t>pink</a:t>
            </a:r>
            <a:r>
              <a:rPr lang="en-US" sz="2000" dirty="0"/>
              <a:t> set in cache; Second, the 3 higher tag bits (011) does not match any tag in the </a:t>
            </a:r>
            <a:r>
              <a:rPr lang="en-US" sz="2000" dirty="0">
                <a:solidFill>
                  <a:schemeClr val="accent2">
                    <a:lumMod val="60000"/>
                    <a:lumOff val="40000"/>
                  </a:schemeClr>
                </a:solidFill>
              </a:rPr>
              <a:t>pink</a:t>
            </a:r>
            <a:r>
              <a:rPr lang="en-US" sz="2000" dirty="0"/>
              <a:t> set (101 and 001).</a:t>
            </a:r>
          </a:p>
        </p:txBody>
      </p:sp>
      <p:sp>
        <p:nvSpPr>
          <p:cNvPr id="133" name="Text Box 26"/>
          <p:cNvSpPr txBox="1">
            <a:spLocks noChangeArrowheads="1"/>
          </p:cNvSpPr>
          <p:nvPr/>
        </p:nvSpPr>
        <p:spPr bwMode="auto">
          <a:xfrm>
            <a:off x="7605494" y="2006230"/>
            <a:ext cx="4495800" cy="2554545"/>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0100xx, is it in the cache?</a:t>
            </a:r>
          </a:p>
          <a:p>
            <a:r>
              <a:rPr lang="en-US" sz="2000" dirty="0"/>
              <a:t>A: </a:t>
            </a:r>
            <a:r>
              <a:rPr lang="en-US" altLang="zh-CN" sz="2000" dirty="0"/>
              <a:t>No</a:t>
            </a:r>
            <a:r>
              <a:rPr lang="en-US" sz="2000" dirty="0"/>
              <a:t>. First, 1 middle index bit (0) means that it is mapped to </a:t>
            </a:r>
            <a:r>
              <a:rPr lang="en-US" sz="2000" dirty="0">
                <a:solidFill>
                  <a:srgbClr val="0070C0"/>
                </a:solidFill>
              </a:rPr>
              <a:t>blue</a:t>
            </a:r>
            <a:r>
              <a:rPr lang="en-US" sz="2000" dirty="0"/>
              <a:t> set in cache; Second, the 3 higher tag bits (010) matches one of the tags in the </a:t>
            </a:r>
            <a:r>
              <a:rPr lang="en-US" sz="2000" dirty="0">
                <a:solidFill>
                  <a:srgbClr val="0070C0"/>
                </a:solidFill>
              </a:rPr>
              <a:t>blue</a:t>
            </a:r>
            <a:r>
              <a:rPr lang="en-US" sz="2000" dirty="0"/>
              <a:t> set (010 and 111); Third, the valid bit of </a:t>
            </a:r>
            <a:r>
              <a:rPr lang="en-US" altLang="zh-CN" sz="2000" dirty="0"/>
              <a:t>the corresponding</a:t>
            </a:r>
            <a:r>
              <a:rPr lang="en-US" sz="2000" dirty="0"/>
              <a:t> cache block is 0.</a:t>
            </a:r>
          </a:p>
        </p:txBody>
      </p:sp>
      <p:sp>
        <p:nvSpPr>
          <p:cNvPr id="134" name="Text Box 26"/>
          <p:cNvSpPr txBox="1">
            <a:spLocks noChangeArrowheads="1"/>
          </p:cNvSpPr>
          <p:nvPr/>
        </p:nvSpPr>
        <p:spPr bwMode="auto">
          <a:xfrm>
            <a:off x="7605494" y="4419600"/>
            <a:ext cx="4495800" cy="2246769"/>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1110xx, is it in the cache?</a:t>
            </a:r>
          </a:p>
          <a:p>
            <a:r>
              <a:rPr lang="en-US" sz="2000" dirty="0"/>
              <a:t>A: </a:t>
            </a:r>
            <a:r>
              <a:rPr lang="en-US" altLang="zh-CN" sz="2000" dirty="0"/>
              <a:t>Yes</a:t>
            </a:r>
            <a:r>
              <a:rPr lang="en-US" sz="2000" dirty="0"/>
              <a:t>. First, 1 middle index bit (0) means that it is mapped to </a:t>
            </a:r>
            <a:r>
              <a:rPr lang="en-US" sz="2000" dirty="0">
                <a:solidFill>
                  <a:srgbClr val="0070C0"/>
                </a:solidFill>
              </a:rPr>
              <a:t>blue</a:t>
            </a:r>
            <a:r>
              <a:rPr lang="en-US" sz="2000" dirty="0"/>
              <a:t> set in cache; Second, the 3 higher tag bits (111) matches one of the tags in the </a:t>
            </a:r>
            <a:r>
              <a:rPr lang="en-US" sz="2000" dirty="0">
                <a:solidFill>
                  <a:srgbClr val="0070C0"/>
                </a:solidFill>
              </a:rPr>
              <a:t>blue</a:t>
            </a:r>
            <a:r>
              <a:rPr lang="en-US" sz="2000" dirty="0"/>
              <a:t> set (010 and 111); Third, the valid bit is 1.</a:t>
            </a:r>
          </a:p>
        </p:txBody>
      </p:sp>
      <p:sp>
        <p:nvSpPr>
          <p:cNvPr id="146" name="Line 8"/>
          <p:cNvSpPr>
            <a:spLocks noChangeShapeType="1"/>
          </p:cNvSpPr>
          <p:nvPr/>
        </p:nvSpPr>
        <p:spPr bwMode="auto">
          <a:xfrm>
            <a:off x="5786610" y="1955790"/>
            <a:ext cx="990600" cy="0"/>
          </a:xfrm>
          <a:prstGeom prst="line">
            <a:avLst/>
          </a:prstGeom>
          <a:noFill/>
          <a:ln w="12700">
            <a:solidFill>
              <a:schemeClr val="tx1"/>
            </a:solidFill>
            <a:round/>
            <a:headEnd/>
            <a:tailEnd/>
          </a:ln>
          <a:effectLst/>
        </p:spPr>
        <p:txBody>
          <a:bodyPr wrap="none" anchor="ctr"/>
          <a:lstStyle/>
          <a:p>
            <a:endParaRPr lang="en-US"/>
          </a:p>
        </p:txBody>
      </p:sp>
      <p:sp>
        <p:nvSpPr>
          <p:cNvPr id="147" name="Line 9"/>
          <p:cNvSpPr>
            <a:spLocks noChangeShapeType="1"/>
          </p:cNvSpPr>
          <p:nvPr/>
        </p:nvSpPr>
        <p:spPr bwMode="auto">
          <a:xfrm>
            <a:off x="5786610" y="1650990"/>
            <a:ext cx="990600" cy="0"/>
          </a:xfrm>
          <a:prstGeom prst="line">
            <a:avLst/>
          </a:prstGeom>
          <a:noFill/>
          <a:ln w="12700">
            <a:solidFill>
              <a:schemeClr val="tx1"/>
            </a:solidFill>
            <a:round/>
            <a:headEnd/>
            <a:tailEnd/>
          </a:ln>
          <a:effectLst/>
        </p:spPr>
        <p:txBody>
          <a:bodyPr wrap="none" anchor="ctr"/>
          <a:lstStyle/>
          <a:p>
            <a:endParaRPr lang="en-US"/>
          </a:p>
        </p:txBody>
      </p:sp>
      <p:sp>
        <p:nvSpPr>
          <p:cNvPr id="148" name="Line 10"/>
          <p:cNvSpPr>
            <a:spLocks noChangeShapeType="1"/>
          </p:cNvSpPr>
          <p:nvPr/>
        </p:nvSpPr>
        <p:spPr bwMode="auto">
          <a:xfrm>
            <a:off x="5786610" y="2260590"/>
            <a:ext cx="990600" cy="0"/>
          </a:xfrm>
          <a:prstGeom prst="line">
            <a:avLst/>
          </a:prstGeom>
          <a:noFill/>
          <a:ln w="12700">
            <a:solidFill>
              <a:schemeClr val="tx1"/>
            </a:solidFill>
            <a:round/>
            <a:headEnd/>
            <a:tailEnd/>
          </a:ln>
          <a:effectLst/>
        </p:spPr>
        <p:txBody>
          <a:bodyPr wrap="none" anchor="ctr"/>
          <a:lstStyle/>
          <a:p>
            <a:endParaRPr lang="en-US"/>
          </a:p>
        </p:txBody>
      </p:sp>
      <p:sp>
        <p:nvSpPr>
          <p:cNvPr id="149" name="Line 11"/>
          <p:cNvSpPr>
            <a:spLocks noChangeShapeType="1"/>
          </p:cNvSpPr>
          <p:nvPr/>
        </p:nvSpPr>
        <p:spPr bwMode="auto">
          <a:xfrm>
            <a:off x="5786610" y="1346190"/>
            <a:ext cx="990600" cy="0"/>
          </a:xfrm>
          <a:prstGeom prst="line">
            <a:avLst/>
          </a:prstGeom>
          <a:noFill/>
          <a:ln w="12700">
            <a:solidFill>
              <a:schemeClr val="tx1"/>
            </a:solidFill>
            <a:round/>
            <a:headEnd/>
            <a:tailEnd/>
          </a:ln>
          <a:effectLst/>
        </p:spPr>
        <p:txBody>
          <a:bodyPr wrap="none" anchor="ctr"/>
          <a:lstStyle/>
          <a:p>
            <a:endParaRPr lang="en-US"/>
          </a:p>
        </p:txBody>
      </p:sp>
      <p:sp>
        <p:nvSpPr>
          <p:cNvPr id="150" name="Line 12"/>
          <p:cNvSpPr>
            <a:spLocks noChangeShapeType="1"/>
          </p:cNvSpPr>
          <p:nvPr/>
        </p:nvSpPr>
        <p:spPr bwMode="auto">
          <a:xfrm>
            <a:off x="628191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51" name="Line 13"/>
          <p:cNvSpPr>
            <a:spLocks noChangeShapeType="1"/>
          </p:cNvSpPr>
          <p:nvPr/>
        </p:nvSpPr>
        <p:spPr bwMode="auto">
          <a:xfrm>
            <a:off x="6281910" y="1346190"/>
            <a:ext cx="0" cy="3657600"/>
          </a:xfrm>
          <a:prstGeom prst="line">
            <a:avLst/>
          </a:prstGeom>
          <a:noFill/>
          <a:ln w="12700">
            <a:solidFill>
              <a:schemeClr val="tx1"/>
            </a:solidFill>
            <a:round/>
            <a:headEnd/>
            <a:tailEnd/>
          </a:ln>
          <a:effectLst/>
        </p:spPr>
        <p:txBody>
          <a:bodyPr wrap="none" anchor="ctr"/>
          <a:lstStyle/>
          <a:p>
            <a:endParaRPr lang="en-US"/>
          </a:p>
        </p:txBody>
      </p:sp>
      <p:sp>
        <p:nvSpPr>
          <p:cNvPr id="152" name="Line 14"/>
          <p:cNvSpPr>
            <a:spLocks noChangeShapeType="1"/>
          </p:cNvSpPr>
          <p:nvPr/>
        </p:nvSpPr>
        <p:spPr bwMode="auto">
          <a:xfrm flipH="1" flipV="1">
            <a:off x="5786610" y="5613390"/>
            <a:ext cx="990600" cy="0"/>
          </a:xfrm>
          <a:prstGeom prst="line">
            <a:avLst/>
          </a:prstGeom>
          <a:noFill/>
          <a:ln w="12700">
            <a:solidFill>
              <a:schemeClr val="tx1"/>
            </a:solidFill>
            <a:round/>
            <a:headEnd/>
            <a:tailEnd/>
          </a:ln>
          <a:effectLst/>
        </p:spPr>
        <p:txBody>
          <a:bodyPr wrap="none" anchor="ctr"/>
          <a:lstStyle/>
          <a:p>
            <a:endParaRPr lang="en-US"/>
          </a:p>
        </p:txBody>
      </p:sp>
      <p:sp>
        <p:nvSpPr>
          <p:cNvPr id="153" name="Line 15"/>
          <p:cNvSpPr>
            <a:spLocks noChangeShapeType="1"/>
          </p:cNvSpPr>
          <p:nvPr/>
        </p:nvSpPr>
        <p:spPr bwMode="auto">
          <a:xfrm flipH="1" flipV="1">
            <a:off x="5786610" y="5918190"/>
            <a:ext cx="990600" cy="0"/>
          </a:xfrm>
          <a:prstGeom prst="line">
            <a:avLst/>
          </a:prstGeom>
          <a:noFill/>
          <a:ln w="12700">
            <a:solidFill>
              <a:schemeClr val="tx1"/>
            </a:solidFill>
            <a:round/>
            <a:headEnd/>
            <a:tailEnd/>
          </a:ln>
          <a:effectLst/>
        </p:spPr>
        <p:txBody>
          <a:bodyPr wrap="none" anchor="ctr"/>
          <a:lstStyle/>
          <a:p>
            <a:endParaRPr lang="en-US"/>
          </a:p>
        </p:txBody>
      </p:sp>
      <p:sp>
        <p:nvSpPr>
          <p:cNvPr id="154" name="Line 16"/>
          <p:cNvSpPr>
            <a:spLocks noChangeShapeType="1"/>
          </p:cNvSpPr>
          <p:nvPr/>
        </p:nvSpPr>
        <p:spPr bwMode="auto">
          <a:xfrm flipH="1" flipV="1">
            <a:off x="5786610" y="5308590"/>
            <a:ext cx="990600" cy="0"/>
          </a:xfrm>
          <a:prstGeom prst="line">
            <a:avLst/>
          </a:prstGeom>
          <a:noFill/>
          <a:ln w="12700">
            <a:solidFill>
              <a:schemeClr val="tx1"/>
            </a:solidFill>
            <a:round/>
            <a:headEnd/>
            <a:tailEnd/>
          </a:ln>
          <a:effectLst/>
        </p:spPr>
        <p:txBody>
          <a:bodyPr wrap="none" anchor="ctr"/>
          <a:lstStyle/>
          <a:p>
            <a:endParaRPr lang="en-US"/>
          </a:p>
        </p:txBody>
      </p:sp>
      <p:sp>
        <p:nvSpPr>
          <p:cNvPr id="155" name="Line 18"/>
          <p:cNvSpPr>
            <a:spLocks noChangeShapeType="1"/>
          </p:cNvSpPr>
          <p:nvPr/>
        </p:nvSpPr>
        <p:spPr bwMode="auto">
          <a:xfrm flipH="1" flipV="1">
            <a:off x="6281910" y="5003790"/>
            <a:ext cx="0" cy="1219200"/>
          </a:xfrm>
          <a:prstGeom prst="line">
            <a:avLst/>
          </a:prstGeom>
          <a:noFill/>
          <a:ln w="12700">
            <a:solidFill>
              <a:schemeClr val="tx1"/>
            </a:solidFill>
            <a:round/>
            <a:headEnd/>
            <a:tailEnd/>
          </a:ln>
          <a:effectLst/>
        </p:spPr>
        <p:txBody>
          <a:bodyPr wrap="none" anchor="ctr"/>
          <a:lstStyle/>
          <a:p>
            <a:endParaRPr lang="en-US"/>
          </a:p>
        </p:txBody>
      </p:sp>
      <p:sp>
        <p:nvSpPr>
          <p:cNvPr id="159" name="Text Box 25"/>
          <p:cNvSpPr txBox="1">
            <a:spLocks noChangeArrowheads="1"/>
          </p:cNvSpPr>
          <p:nvPr/>
        </p:nvSpPr>
        <p:spPr bwMode="auto">
          <a:xfrm>
            <a:off x="5514467" y="102841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60" name="Line 27"/>
          <p:cNvSpPr>
            <a:spLocks noChangeShapeType="1"/>
          </p:cNvSpPr>
          <p:nvPr/>
        </p:nvSpPr>
        <p:spPr bwMode="auto">
          <a:xfrm>
            <a:off x="5786610" y="2565390"/>
            <a:ext cx="990600" cy="0"/>
          </a:xfrm>
          <a:prstGeom prst="line">
            <a:avLst/>
          </a:prstGeom>
          <a:noFill/>
          <a:ln w="12700">
            <a:solidFill>
              <a:schemeClr val="tx1"/>
            </a:solidFill>
            <a:round/>
            <a:headEnd/>
            <a:tailEnd/>
          </a:ln>
          <a:effectLst/>
        </p:spPr>
        <p:txBody>
          <a:bodyPr wrap="none" anchor="ctr"/>
          <a:lstStyle/>
          <a:p>
            <a:endParaRPr lang="en-US"/>
          </a:p>
        </p:txBody>
      </p:sp>
      <p:sp>
        <p:nvSpPr>
          <p:cNvPr id="161" name="Line 28"/>
          <p:cNvSpPr>
            <a:spLocks noChangeShapeType="1"/>
          </p:cNvSpPr>
          <p:nvPr/>
        </p:nvSpPr>
        <p:spPr bwMode="auto">
          <a:xfrm>
            <a:off x="5786610" y="2870190"/>
            <a:ext cx="990600" cy="0"/>
          </a:xfrm>
          <a:prstGeom prst="line">
            <a:avLst/>
          </a:prstGeom>
          <a:noFill/>
          <a:ln w="12700">
            <a:solidFill>
              <a:schemeClr val="tx1"/>
            </a:solidFill>
            <a:round/>
            <a:headEnd/>
            <a:tailEnd/>
          </a:ln>
          <a:effectLst/>
        </p:spPr>
        <p:txBody>
          <a:bodyPr wrap="none" anchor="ctr"/>
          <a:lstStyle/>
          <a:p>
            <a:endParaRPr lang="en-US"/>
          </a:p>
        </p:txBody>
      </p:sp>
      <p:sp>
        <p:nvSpPr>
          <p:cNvPr id="162" name="Line 29"/>
          <p:cNvSpPr>
            <a:spLocks noChangeShapeType="1"/>
          </p:cNvSpPr>
          <p:nvPr/>
        </p:nvSpPr>
        <p:spPr bwMode="auto">
          <a:xfrm>
            <a:off x="5786610" y="3174990"/>
            <a:ext cx="990600" cy="0"/>
          </a:xfrm>
          <a:prstGeom prst="line">
            <a:avLst/>
          </a:prstGeom>
          <a:noFill/>
          <a:ln w="12700">
            <a:solidFill>
              <a:schemeClr val="tx1"/>
            </a:solidFill>
            <a:round/>
            <a:headEnd/>
            <a:tailEnd/>
          </a:ln>
          <a:effectLst/>
        </p:spPr>
        <p:txBody>
          <a:bodyPr wrap="none" anchor="ctr"/>
          <a:lstStyle/>
          <a:p>
            <a:endParaRPr lang="en-US"/>
          </a:p>
        </p:txBody>
      </p:sp>
      <p:sp>
        <p:nvSpPr>
          <p:cNvPr id="163" name="Line 30"/>
          <p:cNvSpPr>
            <a:spLocks noChangeShapeType="1"/>
          </p:cNvSpPr>
          <p:nvPr/>
        </p:nvSpPr>
        <p:spPr bwMode="auto">
          <a:xfrm>
            <a:off x="5786610" y="3479790"/>
            <a:ext cx="990600" cy="0"/>
          </a:xfrm>
          <a:prstGeom prst="line">
            <a:avLst/>
          </a:prstGeom>
          <a:noFill/>
          <a:ln w="12700">
            <a:solidFill>
              <a:schemeClr val="tx1"/>
            </a:solidFill>
            <a:round/>
            <a:headEnd/>
            <a:tailEnd/>
          </a:ln>
          <a:effectLst/>
        </p:spPr>
        <p:txBody>
          <a:bodyPr wrap="none" anchor="ctr"/>
          <a:lstStyle/>
          <a:p>
            <a:endParaRPr lang="en-US"/>
          </a:p>
        </p:txBody>
      </p:sp>
      <p:sp>
        <p:nvSpPr>
          <p:cNvPr id="164" name="Line 31"/>
          <p:cNvSpPr>
            <a:spLocks noChangeShapeType="1"/>
          </p:cNvSpPr>
          <p:nvPr/>
        </p:nvSpPr>
        <p:spPr bwMode="auto">
          <a:xfrm>
            <a:off x="5786610" y="3784590"/>
            <a:ext cx="990600" cy="0"/>
          </a:xfrm>
          <a:prstGeom prst="line">
            <a:avLst/>
          </a:prstGeom>
          <a:noFill/>
          <a:ln w="12700">
            <a:solidFill>
              <a:schemeClr val="tx1"/>
            </a:solidFill>
            <a:round/>
            <a:headEnd/>
            <a:tailEnd/>
          </a:ln>
          <a:effectLst/>
        </p:spPr>
        <p:txBody>
          <a:bodyPr wrap="none" anchor="ctr"/>
          <a:lstStyle/>
          <a:p>
            <a:endParaRPr lang="en-US"/>
          </a:p>
        </p:txBody>
      </p:sp>
      <p:sp>
        <p:nvSpPr>
          <p:cNvPr id="165" name="Line 32"/>
          <p:cNvSpPr>
            <a:spLocks noChangeShapeType="1"/>
          </p:cNvSpPr>
          <p:nvPr/>
        </p:nvSpPr>
        <p:spPr bwMode="auto">
          <a:xfrm>
            <a:off x="5786610" y="4089390"/>
            <a:ext cx="990600" cy="0"/>
          </a:xfrm>
          <a:prstGeom prst="line">
            <a:avLst/>
          </a:prstGeom>
          <a:noFill/>
          <a:ln w="12700">
            <a:solidFill>
              <a:schemeClr val="tx1"/>
            </a:solidFill>
            <a:round/>
            <a:headEnd/>
            <a:tailEnd/>
          </a:ln>
          <a:effectLst/>
        </p:spPr>
        <p:txBody>
          <a:bodyPr wrap="none" anchor="ctr"/>
          <a:lstStyle/>
          <a:p>
            <a:endParaRPr lang="en-US"/>
          </a:p>
        </p:txBody>
      </p:sp>
      <p:sp>
        <p:nvSpPr>
          <p:cNvPr id="166" name="Line 33"/>
          <p:cNvSpPr>
            <a:spLocks noChangeShapeType="1"/>
          </p:cNvSpPr>
          <p:nvPr/>
        </p:nvSpPr>
        <p:spPr bwMode="auto">
          <a:xfrm>
            <a:off x="5786610" y="5003790"/>
            <a:ext cx="990600" cy="0"/>
          </a:xfrm>
          <a:prstGeom prst="line">
            <a:avLst/>
          </a:prstGeom>
          <a:noFill/>
          <a:ln w="12700">
            <a:solidFill>
              <a:schemeClr val="tx1"/>
            </a:solidFill>
            <a:round/>
            <a:headEnd/>
            <a:tailEnd/>
          </a:ln>
          <a:effectLst/>
        </p:spPr>
        <p:txBody>
          <a:bodyPr wrap="none" anchor="ctr"/>
          <a:lstStyle/>
          <a:p>
            <a:endParaRPr lang="en-US"/>
          </a:p>
        </p:txBody>
      </p:sp>
      <p:sp>
        <p:nvSpPr>
          <p:cNvPr id="167" name="Line 34"/>
          <p:cNvSpPr>
            <a:spLocks noChangeShapeType="1"/>
          </p:cNvSpPr>
          <p:nvPr/>
        </p:nvSpPr>
        <p:spPr bwMode="auto">
          <a:xfrm>
            <a:off x="5786610" y="4394190"/>
            <a:ext cx="990600" cy="0"/>
          </a:xfrm>
          <a:prstGeom prst="line">
            <a:avLst/>
          </a:prstGeom>
          <a:noFill/>
          <a:ln w="12700">
            <a:solidFill>
              <a:schemeClr val="tx1"/>
            </a:solidFill>
            <a:round/>
            <a:headEnd/>
            <a:tailEnd/>
          </a:ln>
          <a:effectLst/>
        </p:spPr>
        <p:txBody>
          <a:bodyPr wrap="none" anchor="ctr"/>
          <a:lstStyle/>
          <a:p>
            <a:endParaRPr lang="en-US"/>
          </a:p>
        </p:txBody>
      </p:sp>
      <p:sp>
        <p:nvSpPr>
          <p:cNvPr id="168" name="Line 35"/>
          <p:cNvSpPr>
            <a:spLocks noChangeShapeType="1"/>
          </p:cNvSpPr>
          <p:nvPr/>
        </p:nvSpPr>
        <p:spPr bwMode="auto">
          <a:xfrm>
            <a:off x="5786610" y="4698990"/>
            <a:ext cx="990600" cy="0"/>
          </a:xfrm>
          <a:prstGeom prst="line">
            <a:avLst/>
          </a:prstGeom>
          <a:noFill/>
          <a:ln w="12700">
            <a:solidFill>
              <a:schemeClr val="tx1"/>
            </a:solidFill>
            <a:round/>
            <a:headEnd/>
            <a:tailEnd/>
          </a:ln>
          <a:effectLst/>
        </p:spPr>
        <p:txBody>
          <a:bodyPr wrap="none" anchor="ctr"/>
          <a:lstStyle/>
          <a:p>
            <a:endParaRPr lang="en-US"/>
          </a:p>
        </p:txBody>
      </p:sp>
      <p:sp>
        <p:nvSpPr>
          <p:cNvPr id="176" name="Rectangle 43" descr="5%"/>
          <p:cNvSpPr>
            <a:spLocks noChangeArrowheads="1"/>
          </p:cNvSpPr>
          <p:nvPr/>
        </p:nvSpPr>
        <p:spPr bwMode="auto">
          <a:xfrm>
            <a:off x="5786610" y="1346190"/>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77" name="Rectangle 61" descr="5%"/>
          <p:cNvSpPr>
            <a:spLocks noChangeArrowheads="1"/>
          </p:cNvSpPr>
          <p:nvPr/>
        </p:nvSpPr>
        <p:spPr bwMode="auto">
          <a:xfrm>
            <a:off x="5786610" y="1649387"/>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78" name="Text Box 63"/>
          <p:cNvSpPr txBox="1">
            <a:spLocks noChangeArrowheads="1"/>
          </p:cNvSpPr>
          <p:nvPr/>
        </p:nvSpPr>
        <p:spPr bwMode="auto">
          <a:xfrm>
            <a:off x="243219" y="4090431"/>
            <a:ext cx="4351866" cy="1015663"/>
          </a:xfrm>
          <a:prstGeom prst="rect">
            <a:avLst/>
          </a:prstGeom>
          <a:noFill/>
          <a:ln w="12700">
            <a:noFill/>
            <a:miter lim="800000"/>
            <a:headEnd/>
            <a:tailEnd/>
          </a:ln>
          <a:effectLst/>
        </p:spPr>
        <p:txBody>
          <a:bodyPr wrap="square">
            <a:spAutoFit/>
          </a:bodyPr>
          <a:lstStyle/>
          <a:p>
            <a:r>
              <a:rPr lang="en-US" sz="2000" dirty="0"/>
              <a:t>6</a:t>
            </a:r>
            <a:r>
              <a:rPr lang="en-US" altLang="zh-CN" sz="2000" dirty="0"/>
              <a:t>-bit memory </a:t>
            </a:r>
            <a:r>
              <a:rPr lang="en-US" sz="2000" dirty="0"/>
              <a:t>address: 3-bit Tag, 1-bit Set Index, 2-bit Offset (each cache block is 4 Bytes/1 Word).</a:t>
            </a:r>
          </a:p>
        </p:txBody>
      </p:sp>
      <p:sp>
        <p:nvSpPr>
          <p:cNvPr id="189" name="Text Box 91"/>
          <p:cNvSpPr txBox="1">
            <a:spLocks noChangeArrowheads="1"/>
          </p:cNvSpPr>
          <p:nvPr/>
        </p:nvSpPr>
        <p:spPr bwMode="auto">
          <a:xfrm>
            <a:off x="6705600" y="134619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a:t>
            </a:r>
            <a:r>
              <a:rPr lang="en-US" dirty="0"/>
              <a:t>0xx</a:t>
            </a:r>
          </a:p>
          <a:p>
            <a:pPr>
              <a:lnSpc>
                <a:spcPct val="110000"/>
              </a:lnSpc>
            </a:pPr>
            <a:r>
              <a:rPr lang="en-US" dirty="0">
                <a:solidFill>
                  <a:srgbClr val="FF0000"/>
                </a:solidFill>
              </a:rPr>
              <a:t>000</a:t>
            </a:r>
            <a:r>
              <a:rPr lang="en-US" dirty="0"/>
              <a:t>1xx</a:t>
            </a:r>
          </a:p>
          <a:p>
            <a:pPr>
              <a:lnSpc>
                <a:spcPct val="110000"/>
              </a:lnSpc>
            </a:pPr>
            <a:r>
              <a:rPr lang="en-US" dirty="0">
                <a:solidFill>
                  <a:srgbClr val="FF0000"/>
                </a:solidFill>
              </a:rPr>
              <a:t>001</a:t>
            </a:r>
            <a:r>
              <a:rPr lang="en-US" dirty="0"/>
              <a:t>0xx</a:t>
            </a:r>
          </a:p>
          <a:p>
            <a:pPr>
              <a:lnSpc>
                <a:spcPct val="110000"/>
              </a:lnSpc>
            </a:pPr>
            <a:r>
              <a:rPr lang="en-US" dirty="0">
                <a:solidFill>
                  <a:srgbClr val="FF0000"/>
                </a:solidFill>
              </a:rPr>
              <a:t>001</a:t>
            </a:r>
            <a:r>
              <a:rPr lang="en-US" dirty="0"/>
              <a:t>1xx</a:t>
            </a:r>
          </a:p>
          <a:p>
            <a:pPr>
              <a:lnSpc>
                <a:spcPct val="110000"/>
              </a:lnSpc>
            </a:pPr>
            <a:r>
              <a:rPr lang="en-US" dirty="0">
                <a:solidFill>
                  <a:srgbClr val="FF0000"/>
                </a:solidFill>
              </a:rPr>
              <a:t>010</a:t>
            </a:r>
            <a:r>
              <a:rPr lang="en-US" dirty="0"/>
              <a:t>0xx</a:t>
            </a:r>
          </a:p>
          <a:p>
            <a:pPr>
              <a:lnSpc>
                <a:spcPct val="110000"/>
              </a:lnSpc>
            </a:pPr>
            <a:r>
              <a:rPr lang="en-US" dirty="0">
                <a:solidFill>
                  <a:srgbClr val="FF0000"/>
                </a:solidFill>
              </a:rPr>
              <a:t>010</a:t>
            </a:r>
            <a:r>
              <a:rPr lang="en-US" dirty="0"/>
              <a:t>1xx</a:t>
            </a:r>
          </a:p>
          <a:p>
            <a:pPr>
              <a:lnSpc>
                <a:spcPct val="110000"/>
              </a:lnSpc>
            </a:pPr>
            <a:r>
              <a:rPr lang="en-US" dirty="0">
                <a:solidFill>
                  <a:srgbClr val="FF0000"/>
                </a:solidFill>
              </a:rPr>
              <a:t>011</a:t>
            </a:r>
            <a:r>
              <a:rPr lang="en-US" dirty="0"/>
              <a:t>0xx</a:t>
            </a:r>
          </a:p>
          <a:p>
            <a:pPr>
              <a:lnSpc>
                <a:spcPct val="110000"/>
              </a:lnSpc>
            </a:pPr>
            <a:r>
              <a:rPr lang="en-US" dirty="0">
                <a:solidFill>
                  <a:srgbClr val="FF0000"/>
                </a:solidFill>
              </a:rPr>
              <a:t>011</a:t>
            </a:r>
            <a:r>
              <a:rPr lang="en-US" dirty="0"/>
              <a:t>1xx</a:t>
            </a:r>
          </a:p>
          <a:p>
            <a:pPr>
              <a:lnSpc>
                <a:spcPct val="110000"/>
              </a:lnSpc>
            </a:pPr>
            <a:r>
              <a:rPr lang="en-US" dirty="0">
                <a:solidFill>
                  <a:srgbClr val="FF0000"/>
                </a:solidFill>
              </a:rPr>
              <a:t>100</a:t>
            </a:r>
            <a:r>
              <a:rPr lang="en-US" dirty="0"/>
              <a:t>0xx</a:t>
            </a:r>
          </a:p>
          <a:p>
            <a:pPr>
              <a:lnSpc>
                <a:spcPct val="110000"/>
              </a:lnSpc>
            </a:pPr>
            <a:r>
              <a:rPr lang="en-US" dirty="0">
                <a:solidFill>
                  <a:srgbClr val="FF0000"/>
                </a:solidFill>
              </a:rPr>
              <a:t>100</a:t>
            </a:r>
            <a:r>
              <a:rPr lang="en-US" dirty="0"/>
              <a:t>1xx</a:t>
            </a:r>
          </a:p>
          <a:p>
            <a:pPr>
              <a:lnSpc>
                <a:spcPct val="110000"/>
              </a:lnSpc>
            </a:pPr>
            <a:r>
              <a:rPr lang="en-US" dirty="0">
                <a:solidFill>
                  <a:srgbClr val="FF0000"/>
                </a:solidFill>
              </a:rPr>
              <a:t>101</a:t>
            </a:r>
            <a:r>
              <a:rPr lang="en-US" dirty="0"/>
              <a:t>0xx</a:t>
            </a:r>
          </a:p>
          <a:p>
            <a:pPr>
              <a:lnSpc>
                <a:spcPct val="110000"/>
              </a:lnSpc>
            </a:pPr>
            <a:r>
              <a:rPr lang="en-US" dirty="0">
                <a:solidFill>
                  <a:srgbClr val="FF0000"/>
                </a:solidFill>
              </a:rPr>
              <a:t>101</a:t>
            </a:r>
            <a:r>
              <a:rPr lang="en-US" dirty="0"/>
              <a:t>1xx</a:t>
            </a:r>
          </a:p>
          <a:p>
            <a:pPr>
              <a:lnSpc>
                <a:spcPct val="110000"/>
              </a:lnSpc>
            </a:pPr>
            <a:r>
              <a:rPr lang="en-US" dirty="0">
                <a:solidFill>
                  <a:srgbClr val="FF0000"/>
                </a:solidFill>
              </a:rPr>
              <a:t>110</a:t>
            </a:r>
            <a:r>
              <a:rPr lang="en-US" dirty="0"/>
              <a:t>0xx</a:t>
            </a:r>
          </a:p>
          <a:p>
            <a:pPr>
              <a:lnSpc>
                <a:spcPct val="110000"/>
              </a:lnSpc>
            </a:pPr>
            <a:r>
              <a:rPr lang="en-US" dirty="0">
                <a:solidFill>
                  <a:srgbClr val="FF0000"/>
                </a:solidFill>
              </a:rPr>
              <a:t>110</a:t>
            </a:r>
            <a:r>
              <a:rPr lang="en-US" dirty="0"/>
              <a:t>1xx</a:t>
            </a:r>
          </a:p>
          <a:p>
            <a:pPr>
              <a:lnSpc>
                <a:spcPct val="110000"/>
              </a:lnSpc>
            </a:pPr>
            <a:r>
              <a:rPr lang="en-US" dirty="0">
                <a:solidFill>
                  <a:srgbClr val="FF0000"/>
                </a:solidFill>
              </a:rPr>
              <a:t>111</a:t>
            </a:r>
            <a:r>
              <a:rPr lang="en-US" dirty="0"/>
              <a:t>0xx</a:t>
            </a:r>
          </a:p>
          <a:p>
            <a:pPr>
              <a:lnSpc>
                <a:spcPct val="110000"/>
              </a:lnSpc>
            </a:pPr>
            <a:r>
              <a:rPr lang="en-US" dirty="0">
                <a:solidFill>
                  <a:srgbClr val="FF0000"/>
                </a:solidFill>
              </a:rPr>
              <a:t>111</a:t>
            </a:r>
            <a:r>
              <a:rPr lang="en-US" dirty="0"/>
              <a:t>1xx</a:t>
            </a:r>
          </a:p>
        </p:txBody>
      </p:sp>
      <p:sp>
        <p:nvSpPr>
          <p:cNvPr id="209" name="Rectangle 43" descr="5%"/>
          <p:cNvSpPr>
            <a:spLocks noChangeArrowheads="1"/>
          </p:cNvSpPr>
          <p:nvPr/>
        </p:nvSpPr>
        <p:spPr bwMode="auto">
          <a:xfrm>
            <a:off x="5786610" y="196277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10" name="Rectangle 61" descr="5%"/>
          <p:cNvSpPr>
            <a:spLocks noChangeArrowheads="1"/>
          </p:cNvSpPr>
          <p:nvPr/>
        </p:nvSpPr>
        <p:spPr bwMode="auto">
          <a:xfrm>
            <a:off x="5786610" y="226597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211" name="Rectangle 43" descr="5%"/>
          <p:cNvSpPr>
            <a:spLocks noChangeArrowheads="1"/>
          </p:cNvSpPr>
          <p:nvPr/>
        </p:nvSpPr>
        <p:spPr bwMode="auto">
          <a:xfrm>
            <a:off x="5786610" y="257822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12" name="Rectangle 61" descr="5%"/>
          <p:cNvSpPr>
            <a:spLocks noChangeArrowheads="1"/>
          </p:cNvSpPr>
          <p:nvPr/>
        </p:nvSpPr>
        <p:spPr bwMode="auto">
          <a:xfrm>
            <a:off x="5786610" y="2881421"/>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213" name="Rectangle 43" descr="5%"/>
          <p:cNvSpPr>
            <a:spLocks noChangeArrowheads="1"/>
          </p:cNvSpPr>
          <p:nvPr/>
        </p:nvSpPr>
        <p:spPr bwMode="auto">
          <a:xfrm>
            <a:off x="5786610" y="3190621"/>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14" name="Rectangle 61" descr="5%"/>
          <p:cNvSpPr>
            <a:spLocks noChangeArrowheads="1"/>
          </p:cNvSpPr>
          <p:nvPr/>
        </p:nvSpPr>
        <p:spPr bwMode="auto">
          <a:xfrm>
            <a:off x="5786610" y="349381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215" name="Rectangle 43" descr="5%"/>
          <p:cNvSpPr>
            <a:spLocks noChangeArrowheads="1"/>
          </p:cNvSpPr>
          <p:nvPr/>
        </p:nvSpPr>
        <p:spPr bwMode="auto">
          <a:xfrm>
            <a:off x="5786610" y="3798899"/>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16" name="Rectangle 61" descr="5%"/>
          <p:cNvSpPr>
            <a:spLocks noChangeArrowheads="1"/>
          </p:cNvSpPr>
          <p:nvPr/>
        </p:nvSpPr>
        <p:spPr bwMode="auto">
          <a:xfrm>
            <a:off x="5786610" y="4102096"/>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217" name="Rectangle 43" descr="5%"/>
          <p:cNvSpPr>
            <a:spLocks noChangeArrowheads="1"/>
          </p:cNvSpPr>
          <p:nvPr/>
        </p:nvSpPr>
        <p:spPr bwMode="auto">
          <a:xfrm>
            <a:off x="5786610" y="4397517"/>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18" name="Rectangle 61" descr="5%"/>
          <p:cNvSpPr>
            <a:spLocks noChangeArrowheads="1"/>
          </p:cNvSpPr>
          <p:nvPr/>
        </p:nvSpPr>
        <p:spPr bwMode="auto">
          <a:xfrm>
            <a:off x="5786610" y="4700714"/>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219" name="Rectangle 43" descr="5%"/>
          <p:cNvSpPr>
            <a:spLocks noChangeArrowheads="1"/>
          </p:cNvSpPr>
          <p:nvPr/>
        </p:nvSpPr>
        <p:spPr bwMode="auto">
          <a:xfrm>
            <a:off x="5786610" y="501571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20" name="Rectangle 61" descr="5%"/>
          <p:cNvSpPr>
            <a:spLocks noChangeArrowheads="1"/>
          </p:cNvSpPr>
          <p:nvPr/>
        </p:nvSpPr>
        <p:spPr bwMode="auto">
          <a:xfrm>
            <a:off x="5786610" y="531891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221" name="Rectangle 43" descr="5%"/>
          <p:cNvSpPr>
            <a:spLocks noChangeArrowheads="1"/>
          </p:cNvSpPr>
          <p:nvPr/>
        </p:nvSpPr>
        <p:spPr bwMode="auto">
          <a:xfrm>
            <a:off x="5786610" y="5634029"/>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22" name="Rectangle 61" descr="5%"/>
          <p:cNvSpPr>
            <a:spLocks noChangeArrowheads="1"/>
          </p:cNvSpPr>
          <p:nvPr/>
        </p:nvSpPr>
        <p:spPr bwMode="auto">
          <a:xfrm>
            <a:off x="5786610" y="5937226"/>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grpSp>
        <p:nvGrpSpPr>
          <p:cNvPr id="233" name="Group 3"/>
          <p:cNvGrpSpPr>
            <a:grpSpLocks/>
          </p:cNvGrpSpPr>
          <p:nvPr/>
        </p:nvGrpSpPr>
        <p:grpSpPr bwMode="auto">
          <a:xfrm>
            <a:off x="3733800" y="2565390"/>
            <a:ext cx="990600" cy="1219200"/>
            <a:chOff x="1344" y="1056"/>
            <a:chExt cx="624" cy="768"/>
          </a:xfrm>
        </p:grpSpPr>
        <p:sp>
          <p:nvSpPr>
            <p:cNvPr id="234"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235"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236"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237"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238" name="Text Box 23"/>
          <p:cNvSpPr txBox="1">
            <a:spLocks noChangeArrowheads="1"/>
          </p:cNvSpPr>
          <p:nvPr/>
        </p:nvSpPr>
        <p:spPr bwMode="auto">
          <a:xfrm>
            <a:off x="1879603" y="1769521"/>
            <a:ext cx="755335" cy="369332"/>
          </a:xfrm>
          <a:prstGeom prst="rect">
            <a:avLst/>
          </a:prstGeom>
          <a:noFill/>
          <a:ln w="12700">
            <a:noFill/>
            <a:miter lim="800000"/>
            <a:headEnd/>
            <a:tailEnd/>
          </a:ln>
          <a:effectLst/>
        </p:spPr>
        <p:txBody>
          <a:bodyPr wrap="none">
            <a:spAutoFit/>
          </a:bodyPr>
          <a:lstStyle/>
          <a:p>
            <a:r>
              <a:rPr lang="en-US" b="1" dirty="0"/>
              <a:t>Cache</a:t>
            </a:r>
          </a:p>
        </p:txBody>
      </p:sp>
      <p:grpSp>
        <p:nvGrpSpPr>
          <p:cNvPr id="239" name="Group 36"/>
          <p:cNvGrpSpPr>
            <a:grpSpLocks/>
          </p:cNvGrpSpPr>
          <p:nvPr/>
        </p:nvGrpSpPr>
        <p:grpSpPr bwMode="auto">
          <a:xfrm>
            <a:off x="2895600" y="2565390"/>
            <a:ext cx="838200" cy="1219200"/>
            <a:chOff x="1344" y="1056"/>
            <a:chExt cx="624" cy="768"/>
          </a:xfrm>
        </p:grpSpPr>
        <p:sp>
          <p:nvSpPr>
            <p:cNvPr id="240"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241"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242"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243"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244" name="Text Box 41"/>
          <p:cNvSpPr txBox="1">
            <a:spLocks noChangeArrowheads="1"/>
          </p:cNvSpPr>
          <p:nvPr/>
        </p:nvSpPr>
        <p:spPr bwMode="auto">
          <a:xfrm>
            <a:off x="3124201" y="214526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245" name="Text Box 42"/>
          <p:cNvSpPr txBox="1">
            <a:spLocks noChangeArrowheads="1"/>
          </p:cNvSpPr>
          <p:nvPr/>
        </p:nvSpPr>
        <p:spPr bwMode="auto">
          <a:xfrm>
            <a:off x="3886201" y="2145268"/>
            <a:ext cx="620683" cy="369332"/>
          </a:xfrm>
          <a:prstGeom prst="rect">
            <a:avLst/>
          </a:prstGeom>
          <a:noFill/>
          <a:ln w="12700">
            <a:noFill/>
            <a:miter lim="800000"/>
            <a:headEnd/>
            <a:tailEnd/>
          </a:ln>
          <a:effectLst/>
        </p:spPr>
        <p:txBody>
          <a:bodyPr wrap="none">
            <a:spAutoFit/>
          </a:bodyPr>
          <a:lstStyle/>
          <a:p>
            <a:r>
              <a:rPr lang="en-US"/>
              <a:t>Data</a:t>
            </a:r>
          </a:p>
        </p:txBody>
      </p:sp>
      <p:grpSp>
        <p:nvGrpSpPr>
          <p:cNvPr id="246" name="Group 64"/>
          <p:cNvGrpSpPr>
            <a:grpSpLocks/>
          </p:cNvGrpSpPr>
          <p:nvPr/>
        </p:nvGrpSpPr>
        <p:grpSpPr bwMode="auto">
          <a:xfrm>
            <a:off x="2514600" y="2565390"/>
            <a:ext cx="381000" cy="1219200"/>
            <a:chOff x="1344" y="1056"/>
            <a:chExt cx="624" cy="768"/>
          </a:xfrm>
        </p:grpSpPr>
        <p:sp>
          <p:nvSpPr>
            <p:cNvPr id="247"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248"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249"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250"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251" name="Text Box 69"/>
          <p:cNvSpPr txBox="1">
            <a:spLocks noChangeArrowheads="1"/>
          </p:cNvSpPr>
          <p:nvPr/>
        </p:nvSpPr>
        <p:spPr bwMode="auto">
          <a:xfrm>
            <a:off x="2514601" y="2145268"/>
            <a:ext cx="641651" cy="369332"/>
          </a:xfrm>
          <a:prstGeom prst="rect">
            <a:avLst/>
          </a:prstGeom>
          <a:noFill/>
          <a:ln w="12700">
            <a:noFill/>
            <a:miter lim="800000"/>
            <a:headEnd/>
            <a:tailEnd/>
          </a:ln>
          <a:effectLst/>
        </p:spPr>
        <p:txBody>
          <a:bodyPr wrap="none">
            <a:spAutoFit/>
          </a:bodyPr>
          <a:lstStyle/>
          <a:p>
            <a:r>
              <a:rPr lang="en-US"/>
              <a:t>Valid</a:t>
            </a:r>
          </a:p>
        </p:txBody>
      </p:sp>
      <p:sp>
        <p:nvSpPr>
          <p:cNvPr id="252" name="Text Box 95"/>
          <p:cNvSpPr txBox="1">
            <a:spLocks noChangeArrowheads="1"/>
          </p:cNvSpPr>
          <p:nvPr/>
        </p:nvSpPr>
        <p:spPr bwMode="auto">
          <a:xfrm>
            <a:off x="2044043" y="214526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253" name="Text Box 109"/>
          <p:cNvSpPr txBox="1">
            <a:spLocks noChangeArrowheads="1"/>
          </p:cNvSpPr>
          <p:nvPr/>
        </p:nvSpPr>
        <p:spPr bwMode="auto">
          <a:xfrm>
            <a:off x="1480674" y="214526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254" name="Text Box 110"/>
          <p:cNvSpPr txBox="1">
            <a:spLocks noChangeArrowheads="1"/>
          </p:cNvSpPr>
          <p:nvPr/>
        </p:nvSpPr>
        <p:spPr bwMode="auto">
          <a:xfrm>
            <a:off x="1709000" y="277198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255" name="Text Box 111"/>
          <p:cNvSpPr txBox="1">
            <a:spLocks noChangeArrowheads="1"/>
          </p:cNvSpPr>
          <p:nvPr/>
        </p:nvSpPr>
        <p:spPr bwMode="auto">
          <a:xfrm>
            <a:off x="1729533" y="3216453"/>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256" name="Line 94"/>
          <p:cNvSpPr>
            <a:spLocks noChangeShapeType="1"/>
          </p:cNvSpPr>
          <p:nvPr/>
        </p:nvSpPr>
        <p:spPr bwMode="auto">
          <a:xfrm>
            <a:off x="2133600" y="3174990"/>
            <a:ext cx="2590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257" name="Text Box 19"/>
          <p:cNvSpPr txBox="1">
            <a:spLocks noChangeArrowheads="1"/>
          </p:cNvSpPr>
          <p:nvPr/>
        </p:nvSpPr>
        <p:spPr bwMode="auto">
          <a:xfrm>
            <a:off x="2217921" y="253443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258" name="Text Box 106"/>
          <p:cNvSpPr txBox="1">
            <a:spLocks noChangeArrowheads="1"/>
          </p:cNvSpPr>
          <p:nvPr/>
        </p:nvSpPr>
        <p:spPr bwMode="auto">
          <a:xfrm>
            <a:off x="2217921" y="280519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259" name="Text Box 107"/>
          <p:cNvSpPr txBox="1">
            <a:spLocks noChangeArrowheads="1"/>
          </p:cNvSpPr>
          <p:nvPr/>
        </p:nvSpPr>
        <p:spPr bwMode="auto">
          <a:xfrm>
            <a:off x="2217921" y="3179292"/>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260" name="Text Box 108"/>
          <p:cNvSpPr txBox="1">
            <a:spLocks noChangeArrowheads="1"/>
          </p:cNvSpPr>
          <p:nvPr/>
        </p:nvSpPr>
        <p:spPr bwMode="auto">
          <a:xfrm>
            <a:off x="2217921" y="3452009"/>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261" name="Rectangle 43" descr="5%"/>
          <p:cNvSpPr>
            <a:spLocks noChangeArrowheads="1"/>
          </p:cNvSpPr>
          <p:nvPr/>
        </p:nvSpPr>
        <p:spPr bwMode="auto">
          <a:xfrm>
            <a:off x="3730625" y="256149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62" name="Rectangle 61" descr="5%"/>
          <p:cNvSpPr>
            <a:spLocks noChangeArrowheads="1"/>
          </p:cNvSpPr>
          <p:nvPr/>
        </p:nvSpPr>
        <p:spPr bwMode="auto">
          <a:xfrm>
            <a:off x="3727197" y="2877517"/>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263" name="Rectangle 43" descr="5%"/>
          <p:cNvSpPr>
            <a:spLocks noChangeArrowheads="1"/>
          </p:cNvSpPr>
          <p:nvPr/>
        </p:nvSpPr>
        <p:spPr bwMode="auto">
          <a:xfrm>
            <a:off x="3733800" y="317770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264" name="Rectangle 61" descr="5%"/>
          <p:cNvSpPr>
            <a:spLocks noChangeArrowheads="1"/>
          </p:cNvSpPr>
          <p:nvPr/>
        </p:nvSpPr>
        <p:spPr bwMode="auto">
          <a:xfrm>
            <a:off x="3736600" y="347685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265" name="TextBox 264"/>
          <p:cNvSpPr txBox="1"/>
          <p:nvPr/>
        </p:nvSpPr>
        <p:spPr>
          <a:xfrm>
            <a:off x="3086496" y="2525703"/>
            <a:ext cx="535724" cy="369332"/>
          </a:xfrm>
          <a:prstGeom prst="rect">
            <a:avLst/>
          </a:prstGeom>
          <a:noFill/>
        </p:spPr>
        <p:txBody>
          <a:bodyPr wrap="none" rtlCol="0" anchor="ctr">
            <a:spAutoFit/>
          </a:bodyPr>
          <a:lstStyle/>
          <a:p>
            <a:r>
              <a:rPr lang="en-US" dirty="0">
                <a:solidFill>
                  <a:srgbClr val="FF0000"/>
                </a:solidFill>
              </a:rPr>
              <a:t>010</a:t>
            </a:r>
          </a:p>
        </p:txBody>
      </p:sp>
      <p:sp>
        <p:nvSpPr>
          <p:cNvPr id="267" name="TextBox 266"/>
          <p:cNvSpPr txBox="1"/>
          <p:nvPr/>
        </p:nvSpPr>
        <p:spPr>
          <a:xfrm>
            <a:off x="3086496" y="3145265"/>
            <a:ext cx="535724" cy="369332"/>
          </a:xfrm>
          <a:prstGeom prst="rect">
            <a:avLst/>
          </a:prstGeom>
          <a:noFill/>
        </p:spPr>
        <p:txBody>
          <a:bodyPr wrap="none" rtlCol="0">
            <a:spAutoFit/>
          </a:bodyPr>
          <a:lstStyle/>
          <a:p>
            <a:r>
              <a:rPr lang="en-US" dirty="0">
                <a:solidFill>
                  <a:srgbClr val="FF0000"/>
                </a:solidFill>
              </a:rPr>
              <a:t>111</a:t>
            </a:r>
          </a:p>
        </p:txBody>
      </p:sp>
      <p:sp>
        <p:nvSpPr>
          <p:cNvPr id="95" name="Rectangle 2"/>
          <p:cNvSpPr>
            <a:spLocks noGrp="1" noChangeArrowheads="1"/>
          </p:cNvSpPr>
          <p:nvPr>
            <p:ph type="title"/>
          </p:nvPr>
        </p:nvSpPr>
        <p:spPr>
          <a:xfrm>
            <a:off x="76200" y="274638"/>
            <a:ext cx="8763000" cy="868362"/>
          </a:xfrm>
        </p:spPr>
        <p:txBody>
          <a:bodyPr>
            <a:normAutofit/>
          </a:bodyPr>
          <a:lstStyle/>
          <a:p>
            <a:pPr>
              <a:lnSpc>
                <a:spcPct val="85000"/>
              </a:lnSpc>
            </a:pPr>
            <a:r>
              <a:rPr lang="en-US" dirty="0"/>
              <a:t>2-Way SA Cache Example</a:t>
            </a:r>
          </a:p>
        </p:txBody>
      </p:sp>
      <p:sp>
        <p:nvSpPr>
          <p:cNvPr id="94" name="TextBox 93"/>
          <p:cNvSpPr txBox="1"/>
          <p:nvPr/>
        </p:nvSpPr>
        <p:spPr>
          <a:xfrm>
            <a:off x="2590800" y="2525703"/>
            <a:ext cx="301686" cy="369332"/>
          </a:xfrm>
          <a:prstGeom prst="rect">
            <a:avLst/>
          </a:prstGeom>
          <a:noFill/>
        </p:spPr>
        <p:txBody>
          <a:bodyPr wrap="none" rtlCol="0" anchor="ctr">
            <a:spAutoFit/>
          </a:bodyPr>
          <a:lstStyle/>
          <a:p>
            <a:r>
              <a:rPr lang="en-US" dirty="0"/>
              <a:t>0</a:t>
            </a:r>
          </a:p>
        </p:txBody>
      </p:sp>
      <p:sp>
        <p:nvSpPr>
          <p:cNvPr id="96" name="TextBox 95"/>
          <p:cNvSpPr txBox="1"/>
          <p:nvPr/>
        </p:nvSpPr>
        <p:spPr>
          <a:xfrm>
            <a:off x="2590800" y="2831738"/>
            <a:ext cx="301686" cy="369332"/>
          </a:xfrm>
          <a:prstGeom prst="rect">
            <a:avLst/>
          </a:prstGeom>
          <a:noFill/>
        </p:spPr>
        <p:txBody>
          <a:bodyPr wrap="none" rtlCol="0" anchor="ctr">
            <a:spAutoFit/>
          </a:bodyPr>
          <a:lstStyle/>
          <a:p>
            <a:r>
              <a:rPr lang="en-US" dirty="0"/>
              <a:t>1</a:t>
            </a:r>
          </a:p>
        </p:txBody>
      </p:sp>
      <p:sp>
        <p:nvSpPr>
          <p:cNvPr id="97" name="TextBox 96"/>
          <p:cNvSpPr txBox="1"/>
          <p:nvPr/>
        </p:nvSpPr>
        <p:spPr>
          <a:xfrm>
            <a:off x="2590800" y="3145265"/>
            <a:ext cx="301686" cy="369332"/>
          </a:xfrm>
          <a:prstGeom prst="rect">
            <a:avLst/>
          </a:prstGeom>
          <a:noFill/>
        </p:spPr>
        <p:txBody>
          <a:bodyPr wrap="none" rtlCol="0">
            <a:spAutoFit/>
          </a:bodyPr>
          <a:lstStyle/>
          <a:p>
            <a:r>
              <a:rPr lang="en-US" dirty="0"/>
              <a:t>1</a:t>
            </a:r>
          </a:p>
        </p:txBody>
      </p:sp>
      <p:sp>
        <p:nvSpPr>
          <p:cNvPr id="98" name="TextBox 97"/>
          <p:cNvSpPr txBox="1"/>
          <p:nvPr/>
        </p:nvSpPr>
        <p:spPr>
          <a:xfrm>
            <a:off x="2590800" y="3433188"/>
            <a:ext cx="301686" cy="369332"/>
          </a:xfrm>
          <a:prstGeom prst="rect">
            <a:avLst/>
          </a:prstGeom>
          <a:noFill/>
        </p:spPr>
        <p:txBody>
          <a:bodyPr wrap="none" rtlCol="0">
            <a:spAutoFit/>
          </a:bodyPr>
          <a:lstStyle/>
          <a:p>
            <a:r>
              <a:rPr lang="en-US" dirty="0"/>
              <a:t>1</a:t>
            </a:r>
          </a:p>
        </p:txBody>
      </p:sp>
      <p:grpSp>
        <p:nvGrpSpPr>
          <p:cNvPr id="2" name="Group 1">
            <a:extLst>
              <a:ext uri="{FF2B5EF4-FFF2-40B4-BE49-F238E27FC236}">
                <a16:creationId xmlns:a16="http://schemas.microsoft.com/office/drawing/2014/main" id="{E1C80EEE-92CF-56AD-6926-5EA0993CF516}"/>
              </a:ext>
            </a:extLst>
          </p:cNvPr>
          <p:cNvGrpSpPr/>
          <p:nvPr/>
        </p:nvGrpSpPr>
        <p:grpSpPr>
          <a:xfrm>
            <a:off x="4724401" y="3059101"/>
            <a:ext cx="1068812" cy="626961"/>
            <a:chOff x="4724400" y="2711496"/>
            <a:chExt cx="1066800" cy="632698"/>
          </a:xfrm>
        </p:grpSpPr>
        <p:sp>
          <p:nvSpPr>
            <p:cNvPr id="3" name="Line 78">
              <a:extLst>
                <a:ext uri="{FF2B5EF4-FFF2-40B4-BE49-F238E27FC236}">
                  <a16:creationId xmlns:a16="http://schemas.microsoft.com/office/drawing/2014/main" id="{6CC6B09F-FD23-7E6E-9F88-B67E349D6B97}"/>
                </a:ext>
              </a:extLst>
            </p:cNvPr>
            <p:cNvSpPr>
              <a:spLocks noChangeShapeType="1"/>
            </p:cNvSpPr>
            <p:nvPr/>
          </p:nvSpPr>
          <p:spPr bwMode="auto">
            <a:xfrm flipH="1">
              <a:off x="4724400" y="3327390"/>
              <a:ext cx="1066800" cy="0"/>
            </a:xfrm>
            <a:prstGeom prst="line">
              <a:avLst/>
            </a:prstGeom>
            <a:noFill/>
            <a:ln w="12700">
              <a:solidFill>
                <a:schemeClr val="tx1"/>
              </a:solidFill>
              <a:round/>
              <a:headEnd type="none" w="med" len="med"/>
              <a:tailEnd type="none" w="med" len="med"/>
            </a:ln>
            <a:effectLst/>
          </p:spPr>
          <p:txBody>
            <a:bodyPr/>
            <a:lstStyle/>
            <a:p>
              <a:endParaRPr lang="en-US"/>
            </a:p>
          </p:txBody>
        </p:sp>
        <p:sp>
          <p:nvSpPr>
            <p:cNvPr id="4" name="Line 71">
              <a:extLst>
                <a:ext uri="{FF2B5EF4-FFF2-40B4-BE49-F238E27FC236}">
                  <a16:creationId xmlns:a16="http://schemas.microsoft.com/office/drawing/2014/main" id="{9FF0DEF3-60B5-D031-E1CD-1821CB8F282E}"/>
                </a:ext>
              </a:extLst>
            </p:cNvPr>
            <p:cNvSpPr>
              <a:spLocks noChangeShapeType="1"/>
            </p:cNvSpPr>
            <p:nvPr/>
          </p:nvSpPr>
          <p:spPr bwMode="auto">
            <a:xfrm flipH="1" flipV="1">
              <a:off x="4731002" y="2711496"/>
              <a:ext cx="1038745" cy="632698"/>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5" name="Group 4">
            <a:extLst>
              <a:ext uri="{FF2B5EF4-FFF2-40B4-BE49-F238E27FC236}">
                <a16:creationId xmlns:a16="http://schemas.microsoft.com/office/drawing/2014/main" id="{ECA79A96-30A1-59A4-4527-028C5CBE12A5}"/>
              </a:ext>
            </a:extLst>
          </p:cNvPr>
          <p:cNvGrpSpPr/>
          <p:nvPr/>
        </p:nvGrpSpPr>
        <p:grpSpPr>
          <a:xfrm>
            <a:off x="4695376" y="2717767"/>
            <a:ext cx="1095824" cy="625247"/>
            <a:chOff x="4695376" y="2717767"/>
            <a:chExt cx="1095824" cy="625247"/>
          </a:xfrm>
        </p:grpSpPr>
        <p:sp>
          <p:nvSpPr>
            <p:cNvPr id="6" name="Line 76">
              <a:extLst>
                <a:ext uri="{FF2B5EF4-FFF2-40B4-BE49-F238E27FC236}">
                  <a16:creationId xmlns:a16="http://schemas.microsoft.com/office/drawing/2014/main" id="{25CCD7CF-1D34-FE2E-753A-6EEE4F2F3972}"/>
                </a:ext>
              </a:extLst>
            </p:cNvPr>
            <p:cNvSpPr>
              <a:spLocks noChangeShapeType="1"/>
            </p:cNvSpPr>
            <p:nvPr/>
          </p:nvSpPr>
          <p:spPr bwMode="auto">
            <a:xfrm flipH="1">
              <a:off x="4724400" y="2717790"/>
              <a:ext cx="1066800" cy="0"/>
            </a:xfrm>
            <a:prstGeom prst="line">
              <a:avLst/>
            </a:prstGeom>
            <a:noFill/>
            <a:ln w="12700">
              <a:solidFill>
                <a:schemeClr val="tx1"/>
              </a:solidFill>
              <a:round/>
              <a:headEnd type="none" w="med" len="med"/>
              <a:tailEnd type="none" w="med" len="med"/>
            </a:ln>
            <a:effectLst/>
          </p:spPr>
          <p:txBody>
            <a:bodyPr/>
            <a:lstStyle/>
            <a:p>
              <a:endParaRPr lang="en-US"/>
            </a:p>
          </p:txBody>
        </p:sp>
        <p:sp>
          <p:nvSpPr>
            <p:cNvPr id="7" name="Line 71">
              <a:extLst>
                <a:ext uri="{FF2B5EF4-FFF2-40B4-BE49-F238E27FC236}">
                  <a16:creationId xmlns:a16="http://schemas.microsoft.com/office/drawing/2014/main" id="{0D0E1363-D7BD-2D85-646E-D45BCB12EB58}"/>
                </a:ext>
              </a:extLst>
            </p:cNvPr>
            <p:cNvSpPr>
              <a:spLocks noChangeShapeType="1"/>
            </p:cNvSpPr>
            <p:nvPr/>
          </p:nvSpPr>
          <p:spPr bwMode="auto">
            <a:xfrm flipH="1">
              <a:off x="4695376" y="2717767"/>
              <a:ext cx="1077612" cy="625247"/>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8" name="Group 7">
            <a:extLst>
              <a:ext uri="{FF2B5EF4-FFF2-40B4-BE49-F238E27FC236}">
                <a16:creationId xmlns:a16="http://schemas.microsoft.com/office/drawing/2014/main" id="{34F9A65B-E32E-D001-920A-4C54A6CF3470}"/>
              </a:ext>
            </a:extLst>
          </p:cNvPr>
          <p:cNvGrpSpPr/>
          <p:nvPr/>
        </p:nvGrpSpPr>
        <p:grpSpPr>
          <a:xfrm>
            <a:off x="4724400" y="2748270"/>
            <a:ext cx="1078149" cy="3046665"/>
            <a:chOff x="4724400" y="2748270"/>
            <a:chExt cx="1078149" cy="3046665"/>
          </a:xfrm>
        </p:grpSpPr>
        <p:sp>
          <p:nvSpPr>
            <p:cNvPr id="9" name="Line 89">
              <a:extLst>
                <a:ext uri="{FF2B5EF4-FFF2-40B4-BE49-F238E27FC236}">
                  <a16:creationId xmlns:a16="http://schemas.microsoft.com/office/drawing/2014/main" id="{B0641D32-0091-6599-D2B6-20A1E273B175}"/>
                </a:ext>
              </a:extLst>
            </p:cNvPr>
            <p:cNvSpPr>
              <a:spLocks noChangeShapeType="1"/>
            </p:cNvSpPr>
            <p:nvPr/>
          </p:nvSpPr>
          <p:spPr bwMode="auto">
            <a:xfrm>
              <a:off x="4724400" y="3327390"/>
              <a:ext cx="1066800" cy="2438400"/>
            </a:xfrm>
            <a:prstGeom prst="line">
              <a:avLst/>
            </a:prstGeom>
            <a:noFill/>
            <a:ln w="12700">
              <a:solidFill>
                <a:schemeClr val="tx1"/>
              </a:solidFill>
              <a:round/>
              <a:headEnd type="none" w="med" len="med"/>
              <a:tailEnd type="none" w="med" len="med"/>
            </a:ln>
            <a:effectLst/>
          </p:spPr>
          <p:txBody>
            <a:bodyPr/>
            <a:lstStyle/>
            <a:p>
              <a:endParaRPr lang="en-US"/>
            </a:p>
          </p:txBody>
        </p:sp>
        <p:sp>
          <p:nvSpPr>
            <p:cNvPr id="10" name="Line 89">
              <a:extLst>
                <a:ext uri="{FF2B5EF4-FFF2-40B4-BE49-F238E27FC236}">
                  <a16:creationId xmlns:a16="http://schemas.microsoft.com/office/drawing/2014/main" id="{BB88938C-B35D-A33C-9F2A-F14948CD1529}"/>
                </a:ext>
              </a:extLst>
            </p:cNvPr>
            <p:cNvSpPr>
              <a:spLocks noChangeShapeType="1"/>
            </p:cNvSpPr>
            <p:nvPr/>
          </p:nvSpPr>
          <p:spPr bwMode="auto">
            <a:xfrm>
              <a:off x="4744289" y="2748270"/>
              <a:ext cx="1058260" cy="3046665"/>
            </a:xfrm>
            <a:prstGeom prst="line">
              <a:avLst/>
            </a:prstGeom>
            <a:noFill/>
            <a:ln w="12700">
              <a:solidFill>
                <a:schemeClr val="tx1"/>
              </a:solidFill>
              <a:round/>
              <a:headEnd type="none" w="med" len="med"/>
              <a:tailEnd type="none" w="med" len="med"/>
            </a:ln>
            <a:effectLst/>
          </p:spPr>
          <p:txBody>
            <a:bodyPr/>
            <a:lstStyle/>
            <a:p>
              <a:endParaRPr lang="en-US"/>
            </a:p>
          </p:txBody>
        </p:sp>
      </p:grpSp>
      <p:sp>
        <p:nvSpPr>
          <p:cNvPr id="11" name="Rectangle 95">
            <a:extLst>
              <a:ext uri="{FF2B5EF4-FFF2-40B4-BE49-F238E27FC236}">
                <a16:creationId xmlns:a16="http://schemas.microsoft.com/office/drawing/2014/main" id="{1C3AD000-D112-E725-542B-A0AF6FF6B911}"/>
              </a:ext>
            </a:extLst>
          </p:cNvPr>
          <p:cNvSpPr>
            <a:spLocks noChangeArrowheads="1"/>
          </p:cNvSpPr>
          <p:nvPr/>
        </p:nvSpPr>
        <p:spPr bwMode="auto">
          <a:xfrm>
            <a:off x="6770914" y="5628273"/>
            <a:ext cx="381000" cy="304800"/>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266" name="TextBox 265"/>
          <p:cNvSpPr txBox="1"/>
          <p:nvPr/>
        </p:nvSpPr>
        <p:spPr>
          <a:xfrm>
            <a:off x="3086496" y="2831738"/>
            <a:ext cx="535724" cy="369332"/>
          </a:xfrm>
          <a:prstGeom prst="rect">
            <a:avLst/>
          </a:prstGeom>
          <a:noFill/>
        </p:spPr>
        <p:txBody>
          <a:bodyPr wrap="none" rtlCol="0" anchor="ctr">
            <a:spAutoFit/>
          </a:bodyPr>
          <a:lstStyle/>
          <a:p>
            <a:r>
              <a:rPr lang="en-US" dirty="0">
                <a:solidFill>
                  <a:srgbClr val="FF0000"/>
                </a:solidFill>
              </a:rPr>
              <a:t>101</a:t>
            </a:r>
          </a:p>
        </p:txBody>
      </p:sp>
      <p:sp>
        <p:nvSpPr>
          <p:cNvPr id="268" name="TextBox 267"/>
          <p:cNvSpPr txBox="1"/>
          <p:nvPr/>
        </p:nvSpPr>
        <p:spPr>
          <a:xfrm>
            <a:off x="3086496" y="3433188"/>
            <a:ext cx="535724" cy="369332"/>
          </a:xfrm>
          <a:prstGeom prst="rect">
            <a:avLst/>
          </a:prstGeom>
          <a:noFill/>
        </p:spPr>
        <p:txBody>
          <a:bodyPr wrap="none" rtlCol="0">
            <a:spAutoFit/>
          </a:bodyPr>
          <a:lstStyle/>
          <a:p>
            <a:r>
              <a:rPr lang="en-US" dirty="0">
                <a:solidFill>
                  <a:srgbClr val="FF0000"/>
                </a:solidFill>
              </a:rPr>
              <a:t>001</a:t>
            </a:r>
          </a:p>
        </p:txBody>
      </p:sp>
      <p:grpSp>
        <p:nvGrpSpPr>
          <p:cNvPr id="50" name="Group 49">
            <a:extLst>
              <a:ext uri="{FF2B5EF4-FFF2-40B4-BE49-F238E27FC236}">
                <a16:creationId xmlns:a16="http://schemas.microsoft.com/office/drawing/2014/main" id="{5C7DC038-A316-3AE1-795C-BCEBD682AC98}"/>
              </a:ext>
            </a:extLst>
          </p:cNvPr>
          <p:cNvGrpSpPr/>
          <p:nvPr/>
        </p:nvGrpSpPr>
        <p:grpSpPr>
          <a:xfrm>
            <a:off x="3141323" y="2873064"/>
            <a:ext cx="4010591" cy="951664"/>
            <a:chOff x="3141323" y="2873064"/>
            <a:chExt cx="4010591" cy="951664"/>
          </a:xfrm>
        </p:grpSpPr>
        <p:sp>
          <p:nvSpPr>
            <p:cNvPr id="12" name="Rectangle 95">
              <a:extLst>
                <a:ext uri="{FF2B5EF4-FFF2-40B4-BE49-F238E27FC236}">
                  <a16:creationId xmlns:a16="http://schemas.microsoft.com/office/drawing/2014/main" id="{0D0FE618-E5FC-69F9-4531-E3EE40851588}"/>
                </a:ext>
              </a:extLst>
            </p:cNvPr>
            <p:cNvSpPr>
              <a:spLocks noChangeArrowheads="1"/>
            </p:cNvSpPr>
            <p:nvPr/>
          </p:nvSpPr>
          <p:spPr bwMode="auto">
            <a:xfrm>
              <a:off x="6770914" y="3519928"/>
              <a:ext cx="381000" cy="304800"/>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15" name="Rectangle 95">
              <a:extLst>
                <a:ext uri="{FF2B5EF4-FFF2-40B4-BE49-F238E27FC236}">
                  <a16:creationId xmlns:a16="http://schemas.microsoft.com/office/drawing/2014/main" id="{F48D3BFF-DD82-00CA-2D3D-E1EE405D8117}"/>
                </a:ext>
              </a:extLst>
            </p:cNvPr>
            <p:cNvSpPr>
              <a:spLocks noChangeArrowheads="1"/>
            </p:cNvSpPr>
            <p:nvPr/>
          </p:nvSpPr>
          <p:spPr bwMode="auto">
            <a:xfrm>
              <a:off x="3149269" y="3470869"/>
              <a:ext cx="381000" cy="304800"/>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17" name="Rectangle 95">
              <a:extLst>
                <a:ext uri="{FF2B5EF4-FFF2-40B4-BE49-F238E27FC236}">
                  <a16:creationId xmlns:a16="http://schemas.microsoft.com/office/drawing/2014/main" id="{6C1008F6-BEAD-CDCE-C528-B6BBA8478472}"/>
                </a:ext>
              </a:extLst>
            </p:cNvPr>
            <p:cNvSpPr>
              <a:spLocks noChangeArrowheads="1"/>
            </p:cNvSpPr>
            <p:nvPr/>
          </p:nvSpPr>
          <p:spPr bwMode="auto">
            <a:xfrm>
              <a:off x="3141323" y="2873064"/>
              <a:ext cx="381000" cy="304800"/>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grpSp>
      <p:grpSp>
        <p:nvGrpSpPr>
          <p:cNvPr id="51" name="Group 50">
            <a:extLst>
              <a:ext uri="{FF2B5EF4-FFF2-40B4-BE49-F238E27FC236}">
                <a16:creationId xmlns:a16="http://schemas.microsoft.com/office/drawing/2014/main" id="{1C93D28A-DE6E-5CC6-C4AF-1E9896C9816A}"/>
              </a:ext>
            </a:extLst>
          </p:cNvPr>
          <p:cNvGrpSpPr/>
          <p:nvPr/>
        </p:nvGrpSpPr>
        <p:grpSpPr>
          <a:xfrm>
            <a:off x="3140956" y="2569073"/>
            <a:ext cx="4010958" cy="910139"/>
            <a:chOff x="3140956" y="2569073"/>
            <a:chExt cx="4010958" cy="910139"/>
          </a:xfrm>
        </p:grpSpPr>
        <p:sp>
          <p:nvSpPr>
            <p:cNvPr id="13" name="Rectangle 95">
              <a:extLst>
                <a:ext uri="{FF2B5EF4-FFF2-40B4-BE49-F238E27FC236}">
                  <a16:creationId xmlns:a16="http://schemas.microsoft.com/office/drawing/2014/main" id="{B31F49FE-C54A-94EB-8032-DAE1B841242E}"/>
                </a:ext>
              </a:extLst>
            </p:cNvPr>
            <p:cNvSpPr>
              <a:spLocks noChangeArrowheads="1"/>
            </p:cNvSpPr>
            <p:nvPr/>
          </p:nvSpPr>
          <p:spPr bwMode="auto">
            <a:xfrm>
              <a:off x="6770914" y="2583209"/>
              <a:ext cx="381000" cy="304800"/>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14" name="Rectangle 95">
              <a:extLst>
                <a:ext uri="{FF2B5EF4-FFF2-40B4-BE49-F238E27FC236}">
                  <a16:creationId xmlns:a16="http://schemas.microsoft.com/office/drawing/2014/main" id="{1FA18570-F3EB-175A-7E9C-CA8153AB7749}"/>
                </a:ext>
              </a:extLst>
            </p:cNvPr>
            <p:cNvSpPr>
              <a:spLocks noChangeArrowheads="1"/>
            </p:cNvSpPr>
            <p:nvPr/>
          </p:nvSpPr>
          <p:spPr bwMode="auto">
            <a:xfrm>
              <a:off x="3140956" y="3174412"/>
              <a:ext cx="381000" cy="304800"/>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18" name="Rectangle 95">
              <a:extLst>
                <a:ext uri="{FF2B5EF4-FFF2-40B4-BE49-F238E27FC236}">
                  <a16:creationId xmlns:a16="http://schemas.microsoft.com/office/drawing/2014/main" id="{B8EE726A-C49A-3D01-4415-A95C07353EE6}"/>
                </a:ext>
              </a:extLst>
            </p:cNvPr>
            <p:cNvSpPr>
              <a:spLocks noChangeArrowheads="1"/>
            </p:cNvSpPr>
            <p:nvPr/>
          </p:nvSpPr>
          <p:spPr bwMode="auto">
            <a:xfrm>
              <a:off x="3147933" y="2569073"/>
              <a:ext cx="381000" cy="304800"/>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grpSp>
      <p:sp>
        <p:nvSpPr>
          <p:cNvPr id="52" name="TextBox 51">
            <a:extLst>
              <a:ext uri="{FF2B5EF4-FFF2-40B4-BE49-F238E27FC236}">
                <a16:creationId xmlns:a16="http://schemas.microsoft.com/office/drawing/2014/main" id="{296339B8-C728-AFD9-D37E-50FA366B9733}"/>
              </a:ext>
            </a:extLst>
          </p:cNvPr>
          <p:cNvSpPr txBox="1"/>
          <p:nvPr/>
        </p:nvSpPr>
        <p:spPr>
          <a:xfrm>
            <a:off x="977585" y="5427950"/>
            <a:ext cx="259315" cy="374306"/>
          </a:xfrm>
          <a:prstGeom prst="rect">
            <a:avLst/>
          </a:prstGeom>
          <a:noFill/>
        </p:spPr>
        <p:txBody>
          <a:bodyPr wrap="none" rtlCol="0">
            <a:spAutoFit/>
          </a:bodyPr>
          <a:lstStyle/>
          <a:p>
            <a:r>
              <a:rPr lang="en-US" sz="1600" dirty="0"/>
              <a:t>5</a:t>
            </a:r>
          </a:p>
        </p:txBody>
      </p:sp>
      <p:sp>
        <p:nvSpPr>
          <p:cNvPr id="53" name="TextBox 52">
            <a:extLst>
              <a:ext uri="{FF2B5EF4-FFF2-40B4-BE49-F238E27FC236}">
                <a16:creationId xmlns:a16="http://schemas.microsoft.com/office/drawing/2014/main" id="{DEC4A2A9-E849-DC50-6097-FE3362F2EEAE}"/>
              </a:ext>
            </a:extLst>
          </p:cNvPr>
          <p:cNvSpPr txBox="1"/>
          <p:nvPr/>
        </p:nvSpPr>
        <p:spPr>
          <a:xfrm>
            <a:off x="1460319" y="5427950"/>
            <a:ext cx="259315" cy="338554"/>
          </a:xfrm>
          <a:prstGeom prst="rect">
            <a:avLst/>
          </a:prstGeom>
          <a:noFill/>
        </p:spPr>
        <p:txBody>
          <a:bodyPr wrap="square" rtlCol="0">
            <a:spAutoFit/>
          </a:bodyPr>
          <a:lstStyle/>
          <a:p>
            <a:r>
              <a:rPr lang="en-US" sz="1600" dirty="0"/>
              <a:t>4</a:t>
            </a:r>
          </a:p>
        </p:txBody>
      </p:sp>
      <p:graphicFrame>
        <p:nvGraphicFramePr>
          <p:cNvPr id="54" name="Table 53">
            <a:extLst>
              <a:ext uri="{FF2B5EF4-FFF2-40B4-BE49-F238E27FC236}">
                <a16:creationId xmlns:a16="http://schemas.microsoft.com/office/drawing/2014/main" id="{FEC1D1BF-B021-A4CE-84A8-6D2A5014C0EB}"/>
              </a:ext>
            </a:extLst>
          </p:cNvPr>
          <p:cNvGraphicFramePr>
            <a:graphicFrameLocks noGrp="1"/>
          </p:cNvGraphicFramePr>
          <p:nvPr>
            <p:extLst>
              <p:ext uri="{D42A27DB-BD31-4B8C-83A1-F6EECF244321}">
                <p14:modId xmlns:p14="http://schemas.microsoft.com/office/powerpoint/2010/main" val="2353469672"/>
              </p:ext>
            </p:extLst>
          </p:nvPr>
        </p:nvGraphicFramePr>
        <p:xfrm>
          <a:off x="844949" y="5769860"/>
          <a:ext cx="3179151" cy="370840"/>
        </p:xfrm>
        <a:graphic>
          <a:graphicData uri="http://schemas.openxmlformats.org/drawingml/2006/table">
            <a:tbl>
              <a:tblPr firstRow="1" bandRow="1">
                <a:tableStyleId>{5940675A-B579-460E-94D1-54222C63F5DA}</a:tableStyleId>
              </a:tblPr>
              <a:tblGrid>
                <a:gridCol w="1415404">
                  <a:extLst>
                    <a:ext uri="{9D8B030D-6E8A-4147-A177-3AD203B41FA5}">
                      <a16:colId xmlns:a16="http://schemas.microsoft.com/office/drawing/2014/main" val="492541661"/>
                    </a:ext>
                  </a:extLst>
                </a:gridCol>
                <a:gridCol w="704030">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55" name="TextBox 54">
            <a:extLst>
              <a:ext uri="{FF2B5EF4-FFF2-40B4-BE49-F238E27FC236}">
                <a16:creationId xmlns:a16="http://schemas.microsoft.com/office/drawing/2014/main" id="{DCBAC29D-1705-86AB-496E-022E233ED740}"/>
              </a:ext>
            </a:extLst>
          </p:cNvPr>
          <p:cNvSpPr txBox="1"/>
          <p:nvPr/>
        </p:nvSpPr>
        <p:spPr>
          <a:xfrm>
            <a:off x="1964624" y="5433243"/>
            <a:ext cx="288862" cy="338554"/>
          </a:xfrm>
          <a:prstGeom prst="rect">
            <a:avLst/>
          </a:prstGeom>
          <a:noFill/>
        </p:spPr>
        <p:txBody>
          <a:bodyPr wrap="none" rtlCol="0">
            <a:spAutoFit/>
          </a:bodyPr>
          <a:lstStyle/>
          <a:p>
            <a:r>
              <a:rPr lang="en-US" sz="1600" dirty="0"/>
              <a:t>3</a:t>
            </a:r>
          </a:p>
        </p:txBody>
      </p:sp>
      <p:sp>
        <p:nvSpPr>
          <p:cNvPr id="56" name="TextBox 55">
            <a:extLst>
              <a:ext uri="{FF2B5EF4-FFF2-40B4-BE49-F238E27FC236}">
                <a16:creationId xmlns:a16="http://schemas.microsoft.com/office/drawing/2014/main" id="{72958B5D-DD83-1B86-9423-DA6CE90D7DF5}"/>
              </a:ext>
            </a:extLst>
          </p:cNvPr>
          <p:cNvSpPr txBox="1"/>
          <p:nvPr/>
        </p:nvSpPr>
        <p:spPr>
          <a:xfrm>
            <a:off x="2524594" y="5427950"/>
            <a:ext cx="259315" cy="338554"/>
          </a:xfrm>
          <a:prstGeom prst="rect">
            <a:avLst/>
          </a:prstGeom>
          <a:noFill/>
        </p:spPr>
        <p:txBody>
          <a:bodyPr wrap="square" rtlCol="0">
            <a:spAutoFit/>
          </a:bodyPr>
          <a:lstStyle/>
          <a:p>
            <a:r>
              <a:rPr lang="en-US" sz="1600" dirty="0"/>
              <a:t>2</a:t>
            </a:r>
          </a:p>
        </p:txBody>
      </p:sp>
      <p:sp>
        <p:nvSpPr>
          <p:cNvPr id="57" name="TextBox 56">
            <a:extLst>
              <a:ext uri="{FF2B5EF4-FFF2-40B4-BE49-F238E27FC236}">
                <a16:creationId xmlns:a16="http://schemas.microsoft.com/office/drawing/2014/main" id="{A5A0FE5F-24BF-761C-E30E-4608638816D8}"/>
              </a:ext>
            </a:extLst>
          </p:cNvPr>
          <p:cNvSpPr txBox="1"/>
          <p:nvPr/>
        </p:nvSpPr>
        <p:spPr>
          <a:xfrm>
            <a:off x="3055666" y="5427950"/>
            <a:ext cx="288862" cy="338554"/>
          </a:xfrm>
          <a:prstGeom prst="rect">
            <a:avLst/>
          </a:prstGeom>
          <a:noFill/>
        </p:spPr>
        <p:txBody>
          <a:bodyPr wrap="none" rtlCol="0">
            <a:spAutoFit/>
          </a:bodyPr>
          <a:lstStyle/>
          <a:p>
            <a:r>
              <a:rPr lang="en-US" sz="1600" dirty="0"/>
              <a:t>1</a:t>
            </a:r>
          </a:p>
        </p:txBody>
      </p:sp>
      <p:sp>
        <p:nvSpPr>
          <p:cNvPr id="58" name="TextBox 57">
            <a:extLst>
              <a:ext uri="{FF2B5EF4-FFF2-40B4-BE49-F238E27FC236}">
                <a16:creationId xmlns:a16="http://schemas.microsoft.com/office/drawing/2014/main" id="{84031D0C-1E8E-ED86-ABDF-F6C888886806}"/>
              </a:ext>
            </a:extLst>
          </p:cNvPr>
          <p:cNvSpPr txBox="1"/>
          <p:nvPr/>
        </p:nvSpPr>
        <p:spPr>
          <a:xfrm>
            <a:off x="3538400" y="5427950"/>
            <a:ext cx="259315" cy="338554"/>
          </a:xfrm>
          <a:prstGeom prst="rect">
            <a:avLst/>
          </a:prstGeom>
          <a:noFill/>
        </p:spPr>
        <p:txBody>
          <a:bodyPr wrap="square" rtlCol="0">
            <a:spAutoFit/>
          </a:bodyPr>
          <a:lstStyle/>
          <a:p>
            <a:r>
              <a:rPr lang="en-US" sz="1600" dirty="0"/>
              <a:t>0</a:t>
            </a:r>
          </a:p>
        </p:txBody>
      </p:sp>
      <p:sp>
        <p:nvSpPr>
          <p:cNvPr id="16" name="Slide Number Placeholder 5">
            <a:extLst>
              <a:ext uri="{FF2B5EF4-FFF2-40B4-BE49-F238E27FC236}">
                <a16:creationId xmlns:a16="http://schemas.microsoft.com/office/drawing/2014/main" id="{E32AA320-0189-87F5-D333-396FFC386B70}"/>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38</a:t>
            </a:fld>
            <a:endParaRPr lang="en-US" dirty="0"/>
          </a:p>
        </p:txBody>
      </p:sp>
    </p:spTree>
    <p:extLst>
      <p:ext uri="{BB962C8B-B14F-4D97-AF65-F5344CB8AC3E}">
        <p14:creationId xmlns:p14="http://schemas.microsoft.com/office/powerpoint/2010/main" val="750539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right)">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5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3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right)">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3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2"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wipe(right)">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 grpId="0"/>
      <p:bldP spid="133" grpId="0"/>
      <p:bldP spid="134" grpId="0"/>
      <p:bldP spid="11"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33066" y="1600201"/>
            <a:ext cx="5249334" cy="4525963"/>
          </a:xfrm>
        </p:spPr>
        <p:txBody>
          <a:bodyPr>
            <a:normAutofit lnSpcReduction="10000"/>
          </a:bodyPr>
          <a:lstStyle/>
          <a:p>
            <a:r>
              <a:rPr lang="en-US" altLang="zh-CN" dirty="0"/>
              <a:t>Consider the sequence of memory block addresses (0 and 4) referenced at runtime (Offset omitted):</a:t>
            </a:r>
          </a:p>
          <a:p>
            <a:pPr lvl="1"/>
            <a:r>
              <a:rPr lang="en-US" altLang="zh-CN" dirty="0"/>
              <a:t>0000xx (0), 0100xx (4), 0000xx, 0100xx, 0000xx, 0100xx, 0000xx, 0100xx</a:t>
            </a:r>
          </a:p>
          <a:p>
            <a:r>
              <a:rPr lang="en-US" dirty="0"/>
              <a:t>They all map to </a:t>
            </a:r>
            <a:r>
              <a:rPr lang="en-US" dirty="0">
                <a:solidFill>
                  <a:schemeClr val="tx2"/>
                </a:solidFill>
              </a:rPr>
              <a:t>Set 0</a:t>
            </a:r>
            <a:r>
              <a:rPr lang="en-US" altLang="zh-CN" dirty="0"/>
              <a:t>, which contains </a:t>
            </a:r>
            <a:r>
              <a:rPr lang="en-US" dirty="0"/>
              <a:t>2 cache blocks. This avoids Ping Pong effect</a:t>
            </a:r>
          </a:p>
          <a:p>
            <a:endParaRPr lang="en-US" dirty="0"/>
          </a:p>
        </p:txBody>
      </p:sp>
      <p:sp>
        <p:nvSpPr>
          <p:cNvPr id="97" name="Rectangle 2"/>
          <p:cNvSpPr txBox="1">
            <a:spLocks noChangeArrowheads="1"/>
          </p:cNvSpPr>
          <p:nvPr/>
        </p:nvSpPr>
        <p:spPr>
          <a:xfrm>
            <a:off x="1399756" y="82837"/>
            <a:ext cx="9470140" cy="93952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FF0000"/>
                </a:solidFill>
                <a:latin typeface="+mj-lt"/>
                <a:ea typeface="+mj-ea"/>
                <a:cs typeface="+mj-cs"/>
              </a:defRPr>
            </a:lvl1pPr>
          </a:lstStyle>
          <a:p>
            <a:pPr>
              <a:lnSpc>
                <a:spcPct val="85000"/>
              </a:lnSpc>
            </a:pPr>
            <a:r>
              <a:rPr lang="en-US" dirty="0"/>
              <a:t>2-Way SA Cache w/o Ping Pong Effect </a:t>
            </a:r>
          </a:p>
        </p:txBody>
      </p:sp>
      <p:grpSp>
        <p:nvGrpSpPr>
          <p:cNvPr id="11" name="Group 3">
            <a:extLst>
              <a:ext uri="{FF2B5EF4-FFF2-40B4-BE49-F238E27FC236}">
                <a16:creationId xmlns:a16="http://schemas.microsoft.com/office/drawing/2014/main" id="{D8406422-4D34-F9F1-236D-EFD095EDB5DE}"/>
              </a:ext>
            </a:extLst>
          </p:cNvPr>
          <p:cNvGrpSpPr>
            <a:grpSpLocks/>
          </p:cNvGrpSpPr>
          <p:nvPr/>
        </p:nvGrpSpPr>
        <p:grpSpPr bwMode="auto">
          <a:xfrm>
            <a:off x="2367080" y="2559332"/>
            <a:ext cx="990600" cy="1219200"/>
            <a:chOff x="1344" y="1056"/>
            <a:chExt cx="624" cy="768"/>
          </a:xfrm>
        </p:grpSpPr>
        <p:sp>
          <p:nvSpPr>
            <p:cNvPr id="12" name="Rectangle 4">
              <a:extLst>
                <a:ext uri="{FF2B5EF4-FFF2-40B4-BE49-F238E27FC236}">
                  <a16:creationId xmlns:a16="http://schemas.microsoft.com/office/drawing/2014/main" id="{A7D34DE1-6128-610C-7615-9C5A3DD392B6}"/>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3" name="Line 5">
              <a:extLst>
                <a:ext uri="{FF2B5EF4-FFF2-40B4-BE49-F238E27FC236}">
                  <a16:creationId xmlns:a16="http://schemas.microsoft.com/office/drawing/2014/main" id="{22B7EAB1-6FB8-F27C-6EA1-CFD7A75BB48A}"/>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4" name="Line 6">
              <a:extLst>
                <a:ext uri="{FF2B5EF4-FFF2-40B4-BE49-F238E27FC236}">
                  <a16:creationId xmlns:a16="http://schemas.microsoft.com/office/drawing/2014/main" id="{1E1A617A-1A45-452E-3B99-4F3B3E7827DC}"/>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5" name="Line 7">
              <a:extLst>
                <a:ext uri="{FF2B5EF4-FFF2-40B4-BE49-F238E27FC236}">
                  <a16:creationId xmlns:a16="http://schemas.microsoft.com/office/drawing/2014/main" id="{54A2379D-68A6-6A10-C5D7-A051D3CCAF5D}"/>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 name="Line 8">
            <a:extLst>
              <a:ext uri="{FF2B5EF4-FFF2-40B4-BE49-F238E27FC236}">
                <a16:creationId xmlns:a16="http://schemas.microsoft.com/office/drawing/2014/main" id="{97FB2306-6433-96DA-288B-4FE00B9FFEF5}"/>
              </a:ext>
            </a:extLst>
          </p:cNvPr>
          <p:cNvSpPr>
            <a:spLocks noChangeShapeType="1"/>
          </p:cNvSpPr>
          <p:nvPr/>
        </p:nvSpPr>
        <p:spPr bwMode="auto">
          <a:xfrm>
            <a:off x="4419890" y="1949732"/>
            <a:ext cx="990600" cy="0"/>
          </a:xfrm>
          <a:prstGeom prst="line">
            <a:avLst/>
          </a:prstGeom>
          <a:noFill/>
          <a:ln w="12700">
            <a:solidFill>
              <a:schemeClr val="tx1"/>
            </a:solidFill>
            <a:round/>
            <a:headEnd/>
            <a:tailEnd/>
          </a:ln>
          <a:effectLst/>
        </p:spPr>
        <p:txBody>
          <a:bodyPr wrap="none" anchor="ctr"/>
          <a:lstStyle/>
          <a:p>
            <a:endParaRPr lang="en-US"/>
          </a:p>
        </p:txBody>
      </p:sp>
      <p:sp>
        <p:nvSpPr>
          <p:cNvPr id="17" name="Line 9">
            <a:extLst>
              <a:ext uri="{FF2B5EF4-FFF2-40B4-BE49-F238E27FC236}">
                <a16:creationId xmlns:a16="http://schemas.microsoft.com/office/drawing/2014/main" id="{F0B7C0AB-DAA4-B912-B63C-2750131DF66C}"/>
              </a:ext>
            </a:extLst>
          </p:cNvPr>
          <p:cNvSpPr>
            <a:spLocks noChangeShapeType="1"/>
          </p:cNvSpPr>
          <p:nvPr/>
        </p:nvSpPr>
        <p:spPr bwMode="auto">
          <a:xfrm>
            <a:off x="4419890" y="1644932"/>
            <a:ext cx="990600" cy="0"/>
          </a:xfrm>
          <a:prstGeom prst="line">
            <a:avLst/>
          </a:prstGeom>
          <a:noFill/>
          <a:ln w="12700">
            <a:solidFill>
              <a:schemeClr val="tx1"/>
            </a:solidFill>
            <a:round/>
            <a:headEnd/>
            <a:tailEnd/>
          </a:ln>
          <a:effectLst/>
        </p:spPr>
        <p:txBody>
          <a:bodyPr wrap="none" anchor="ctr"/>
          <a:lstStyle/>
          <a:p>
            <a:endParaRPr lang="en-US"/>
          </a:p>
        </p:txBody>
      </p:sp>
      <p:sp>
        <p:nvSpPr>
          <p:cNvPr id="18" name="Line 10">
            <a:extLst>
              <a:ext uri="{FF2B5EF4-FFF2-40B4-BE49-F238E27FC236}">
                <a16:creationId xmlns:a16="http://schemas.microsoft.com/office/drawing/2014/main" id="{B59D8CBD-BDA2-1913-4E12-87F3AC36F14E}"/>
              </a:ext>
            </a:extLst>
          </p:cNvPr>
          <p:cNvSpPr>
            <a:spLocks noChangeShapeType="1"/>
          </p:cNvSpPr>
          <p:nvPr/>
        </p:nvSpPr>
        <p:spPr bwMode="auto">
          <a:xfrm>
            <a:off x="4419890" y="2254532"/>
            <a:ext cx="990600" cy="0"/>
          </a:xfrm>
          <a:prstGeom prst="line">
            <a:avLst/>
          </a:prstGeom>
          <a:noFill/>
          <a:ln w="12700">
            <a:solidFill>
              <a:schemeClr val="tx1"/>
            </a:solidFill>
            <a:round/>
            <a:headEnd/>
            <a:tailEnd/>
          </a:ln>
          <a:effectLst/>
        </p:spPr>
        <p:txBody>
          <a:bodyPr wrap="none" anchor="ctr"/>
          <a:lstStyle/>
          <a:p>
            <a:endParaRPr lang="en-US"/>
          </a:p>
        </p:txBody>
      </p:sp>
      <p:sp>
        <p:nvSpPr>
          <p:cNvPr id="19" name="Line 11">
            <a:extLst>
              <a:ext uri="{FF2B5EF4-FFF2-40B4-BE49-F238E27FC236}">
                <a16:creationId xmlns:a16="http://schemas.microsoft.com/office/drawing/2014/main" id="{EC3356E4-4F80-716C-7BE2-FCF613A14B98}"/>
              </a:ext>
            </a:extLst>
          </p:cNvPr>
          <p:cNvSpPr>
            <a:spLocks noChangeShapeType="1"/>
          </p:cNvSpPr>
          <p:nvPr/>
        </p:nvSpPr>
        <p:spPr bwMode="auto">
          <a:xfrm>
            <a:off x="4419890" y="1340132"/>
            <a:ext cx="990600" cy="0"/>
          </a:xfrm>
          <a:prstGeom prst="line">
            <a:avLst/>
          </a:prstGeom>
          <a:noFill/>
          <a:ln w="12700">
            <a:solidFill>
              <a:schemeClr val="tx1"/>
            </a:solidFill>
            <a:round/>
            <a:headEnd/>
            <a:tailEnd/>
          </a:ln>
          <a:effectLst/>
        </p:spPr>
        <p:txBody>
          <a:bodyPr wrap="none" anchor="ctr"/>
          <a:lstStyle/>
          <a:p>
            <a:endParaRPr lang="en-US"/>
          </a:p>
        </p:txBody>
      </p:sp>
      <p:sp>
        <p:nvSpPr>
          <p:cNvPr id="20" name="Line 12">
            <a:extLst>
              <a:ext uri="{FF2B5EF4-FFF2-40B4-BE49-F238E27FC236}">
                <a16:creationId xmlns:a16="http://schemas.microsoft.com/office/drawing/2014/main" id="{3122BFB4-3451-1E58-89E5-93B6531D3B14}"/>
              </a:ext>
            </a:extLst>
          </p:cNvPr>
          <p:cNvSpPr>
            <a:spLocks noChangeShapeType="1"/>
          </p:cNvSpPr>
          <p:nvPr/>
        </p:nvSpPr>
        <p:spPr bwMode="auto">
          <a:xfrm>
            <a:off x="4915190" y="1340132"/>
            <a:ext cx="0" cy="3657600"/>
          </a:xfrm>
          <a:prstGeom prst="line">
            <a:avLst/>
          </a:prstGeom>
          <a:noFill/>
          <a:ln w="12700">
            <a:solidFill>
              <a:schemeClr val="tx1"/>
            </a:solidFill>
            <a:round/>
            <a:headEnd/>
            <a:tailEnd/>
          </a:ln>
          <a:effectLst/>
        </p:spPr>
        <p:txBody>
          <a:bodyPr wrap="none" anchor="ctr"/>
          <a:lstStyle/>
          <a:p>
            <a:endParaRPr lang="en-US"/>
          </a:p>
        </p:txBody>
      </p:sp>
      <p:sp>
        <p:nvSpPr>
          <p:cNvPr id="21" name="Line 13">
            <a:extLst>
              <a:ext uri="{FF2B5EF4-FFF2-40B4-BE49-F238E27FC236}">
                <a16:creationId xmlns:a16="http://schemas.microsoft.com/office/drawing/2014/main" id="{F31DB571-137C-5741-A22B-C267B893C13C}"/>
              </a:ext>
            </a:extLst>
          </p:cNvPr>
          <p:cNvSpPr>
            <a:spLocks noChangeShapeType="1"/>
          </p:cNvSpPr>
          <p:nvPr/>
        </p:nvSpPr>
        <p:spPr bwMode="auto">
          <a:xfrm>
            <a:off x="4915190" y="1340132"/>
            <a:ext cx="0" cy="3657600"/>
          </a:xfrm>
          <a:prstGeom prst="line">
            <a:avLst/>
          </a:prstGeom>
          <a:noFill/>
          <a:ln w="12700">
            <a:solidFill>
              <a:schemeClr val="tx1"/>
            </a:solidFill>
            <a:round/>
            <a:headEnd/>
            <a:tailEnd/>
          </a:ln>
          <a:effectLst/>
        </p:spPr>
        <p:txBody>
          <a:bodyPr wrap="none" anchor="ctr"/>
          <a:lstStyle/>
          <a:p>
            <a:endParaRPr lang="en-US"/>
          </a:p>
        </p:txBody>
      </p:sp>
      <p:sp>
        <p:nvSpPr>
          <p:cNvPr id="22" name="Line 14">
            <a:extLst>
              <a:ext uri="{FF2B5EF4-FFF2-40B4-BE49-F238E27FC236}">
                <a16:creationId xmlns:a16="http://schemas.microsoft.com/office/drawing/2014/main" id="{9A9B5839-9CCF-115B-03A5-0B54E4BBD3AF}"/>
              </a:ext>
            </a:extLst>
          </p:cNvPr>
          <p:cNvSpPr>
            <a:spLocks noChangeShapeType="1"/>
          </p:cNvSpPr>
          <p:nvPr/>
        </p:nvSpPr>
        <p:spPr bwMode="auto">
          <a:xfrm flipH="1" flipV="1">
            <a:off x="4419890" y="5607332"/>
            <a:ext cx="990600" cy="0"/>
          </a:xfrm>
          <a:prstGeom prst="line">
            <a:avLst/>
          </a:prstGeom>
          <a:noFill/>
          <a:ln w="12700">
            <a:solidFill>
              <a:schemeClr val="tx1"/>
            </a:solidFill>
            <a:round/>
            <a:headEnd/>
            <a:tailEnd/>
          </a:ln>
          <a:effectLst/>
        </p:spPr>
        <p:txBody>
          <a:bodyPr wrap="none" anchor="ctr"/>
          <a:lstStyle/>
          <a:p>
            <a:endParaRPr lang="en-US"/>
          </a:p>
        </p:txBody>
      </p:sp>
      <p:sp>
        <p:nvSpPr>
          <p:cNvPr id="23" name="Line 15">
            <a:extLst>
              <a:ext uri="{FF2B5EF4-FFF2-40B4-BE49-F238E27FC236}">
                <a16:creationId xmlns:a16="http://schemas.microsoft.com/office/drawing/2014/main" id="{7E018987-3A92-C5E2-8CA7-5A5545CD8F87}"/>
              </a:ext>
            </a:extLst>
          </p:cNvPr>
          <p:cNvSpPr>
            <a:spLocks noChangeShapeType="1"/>
          </p:cNvSpPr>
          <p:nvPr/>
        </p:nvSpPr>
        <p:spPr bwMode="auto">
          <a:xfrm flipH="1" flipV="1">
            <a:off x="4419890" y="5912132"/>
            <a:ext cx="990600" cy="0"/>
          </a:xfrm>
          <a:prstGeom prst="line">
            <a:avLst/>
          </a:prstGeom>
          <a:noFill/>
          <a:ln w="12700">
            <a:solidFill>
              <a:schemeClr val="tx1"/>
            </a:solidFill>
            <a:round/>
            <a:headEnd/>
            <a:tailEnd/>
          </a:ln>
          <a:effectLst/>
        </p:spPr>
        <p:txBody>
          <a:bodyPr wrap="none" anchor="ctr"/>
          <a:lstStyle/>
          <a:p>
            <a:endParaRPr lang="en-US"/>
          </a:p>
        </p:txBody>
      </p:sp>
      <p:sp>
        <p:nvSpPr>
          <p:cNvPr id="24" name="Line 16">
            <a:extLst>
              <a:ext uri="{FF2B5EF4-FFF2-40B4-BE49-F238E27FC236}">
                <a16:creationId xmlns:a16="http://schemas.microsoft.com/office/drawing/2014/main" id="{57C85110-4C7C-00CA-7FF2-64633F1E39A7}"/>
              </a:ext>
            </a:extLst>
          </p:cNvPr>
          <p:cNvSpPr>
            <a:spLocks noChangeShapeType="1"/>
          </p:cNvSpPr>
          <p:nvPr/>
        </p:nvSpPr>
        <p:spPr bwMode="auto">
          <a:xfrm flipH="1" flipV="1">
            <a:off x="4419890" y="5302532"/>
            <a:ext cx="990600" cy="0"/>
          </a:xfrm>
          <a:prstGeom prst="line">
            <a:avLst/>
          </a:prstGeom>
          <a:noFill/>
          <a:ln w="12700">
            <a:solidFill>
              <a:schemeClr val="tx1"/>
            </a:solidFill>
            <a:round/>
            <a:headEnd/>
            <a:tailEnd/>
          </a:ln>
          <a:effectLst/>
        </p:spPr>
        <p:txBody>
          <a:bodyPr wrap="none" anchor="ctr"/>
          <a:lstStyle/>
          <a:p>
            <a:endParaRPr lang="en-US"/>
          </a:p>
        </p:txBody>
      </p:sp>
      <p:sp>
        <p:nvSpPr>
          <p:cNvPr id="25" name="Line 18">
            <a:extLst>
              <a:ext uri="{FF2B5EF4-FFF2-40B4-BE49-F238E27FC236}">
                <a16:creationId xmlns:a16="http://schemas.microsoft.com/office/drawing/2014/main" id="{7A8A798A-C7DE-2DC2-BDC7-9E716A6415B1}"/>
              </a:ext>
            </a:extLst>
          </p:cNvPr>
          <p:cNvSpPr>
            <a:spLocks noChangeShapeType="1"/>
          </p:cNvSpPr>
          <p:nvPr/>
        </p:nvSpPr>
        <p:spPr bwMode="auto">
          <a:xfrm flipH="1" flipV="1">
            <a:off x="4915190" y="4997732"/>
            <a:ext cx="0" cy="1219200"/>
          </a:xfrm>
          <a:prstGeom prst="line">
            <a:avLst/>
          </a:prstGeom>
          <a:noFill/>
          <a:ln w="12700">
            <a:solidFill>
              <a:schemeClr val="tx1"/>
            </a:solidFill>
            <a:round/>
            <a:headEnd/>
            <a:tailEnd/>
          </a:ln>
          <a:effectLst/>
        </p:spPr>
        <p:txBody>
          <a:bodyPr wrap="none" anchor="ctr"/>
          <a:lstStyle/>
          <a:p>
            <a:endParaRPr lang="en-US"/>
          </a:p>
        </p:txBody>
      </p:sp>
      <p:sp>
        <p:nvSpPr>
          <p:cNvPr id="26" name="Text Box 23">
            <a:extLst>
              <a:ext uri="{FF2B5EF4-FFF2-40B4-BE49-F238E27FC236}">
                <a16:creationId xmlns:a16="http://schemas.microsoft.com/office/drawing/2014/main" id="{6EA555F8-E6A8-DD3D-604B-4CFC8A29491E}"/>
              </a:ext>
            </a:extLst>
          </p:cNvPr>
          <p:cNvSpPr txBox="1">
            <a:spLocks noChangeArrowheads="1"/>
          </p:cNvSpPr>
          <p:nvPr/>
        </p:nvSpPr>
        <p:spPr bwMode="auto">
          <a:xfrm>
            <a:off x="512883" y="1763463"/>
            <a:ext cx="755335" cy="369332"/>
          </a:xfrm>
          <a:prstGeom prst="rect">
            <a:avLst/>
          </a:prstGeom>
          <a:noFill/>
          <a:ln w="12700">
            <a:noFill/>
            <a:miter lim="800000"/>
            <a:headEnd/>
            <a:tailEnd/>
          </a:ln>
          <a:effectLst/>
        </p:spPr>
        <p:txBody>
          <a:bodyPr wrap="none">
            <a:spAutoFit/>
          </a:bodyPr>
          <a:lstStyle/>
          <a:p>
            <a:r>
              <a:rPr lang="en-US" b="1" dirty="0"/>
              <a:t>Cache</a:t>
            </a:r>
          </a:p>
        </p:txBody>
      </p:sp>
      <p:sp>
        <p:nvSpPr>
          <p:cNvPr id="27" name="Text Box 25">
            <a:extLst>
              <a:ext uri="{FF2B5EF4-FFF2-40B4-BE49-F238E27FC236}">
                <a16:creationId xmlns:a16="http://schemas.microsoft.com/office/drawing/2014/main" id="{F208C87D-7AAE-DAC2-FA0B-70A3BE311596}"/>
              </a:ext>
            </a:extLst>
          </p:cNvPr>
          <p:cNvSpPr txBox="1">
            <a:spLocks noChangeArrowheads="1"/>
          </p:cNvSpPr>
          <p:nvPr/>
        </p:nvSpPr>
        <p:spPr bwMode="auto">
          <a:xfrm>
            <a:off x="4147747" y="1022360"/>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28" name="Line 27">
            <a:extLst>
              <a:ext uri="{FF2B5EF4-FFF2-40B4-BE49-F238E27FC236}">
                <a16:creationId xmlns:a16="http://schemas.microsoft.com/office/drawing/2014/main" id="{3079B625-4605-CB7F-4BB4-C2A22D2C2DA6}"/>
              </a:ext>
            </a:extLst>
          </p:cNvPr>
          <p:cNvSpPr>
            <a:spLocks noChangeShapeType="1"/>
          </p:cNvSpPr>
          <p:nvPr/>
        </p:nvSpPr>
        <p:spPr bwMode="auto">
          <a:xfrm>
            <a:off x="4419890" y="2559332"/>
            <a:ext cx="990600" cy="0"/>
          </a:xfrm>
          <a:prstGeom prst="line">
            <a:avLst/>
          </a:prstGeom>
          <a:noFill/>
          <a:ln w="12700">
            <a:solidFill>
              <a:schemeClr val="tx1"/>
            </a:solidFill>
            <a:round/>
            <a:headEnd/>
            <a:tailEnd/>
          </a:ln>
          <a:effectLst/>
        </p:spPr>
        <p:txBody>
          <a:bodyPr wrap="none" anchor="ctr"/>
          <a:lstStyle/>
          <a:p>
            <a:endParaRPr lang="en-US"/>
          </a:p>
        </p:txBody>
      </p:sp>
      <p:sp>
        <p:nvSpPr>
          <p:cNvPr id="29" name="Line 28">
            <a:extLst>
              <a:ext uri="{FF2B5EF4-FFF2-40B4-BE49-F238E27FC236}">
                <a16:creationId xmlns:a16="http://schemas.microsoft.com/office/drawing/2014/main" id="{AFE32BDB-9403-2526-DEEE-B5A113CD8DCD}"/>
              </a:ext>
            </a:extLst>
          </p:cNvPr>
          <p:cNvSpPr>
            <a:spLocks noChangeShapeType="1"/>
          </p:cNvSpPr>
          <p:nvPr/>
        </p:nvSpPr>
        <p:spPr bwMode="auto">
          <a:xfrm>
            <a:off x="4419890" y="2864132"/>
            <a:ext cx="990600" cy="0"/>
          </a:xfrm>
          <a:prstGeom prst="line">
            <a:avLst/>
          </a:prstGeom>
          <a:noFill/>
          <a:ln w="12700">
            <a:solidFill>
              <a:schemeClr val="tx1"/>
            </a:solidFill>
            <a:round/>
            <a:headEnd/>
            <a:tailEnd/>
          </a:ln>
          <a:effectLst/>
        </p:spPr>
        <p:txBody>
          <a:bodyPr wrap="none" anchor="ctr"/>
          <a:lstStyle/>
          <a:p>
            <a:endParaRPr lang="en-US"/>
          </a:p>
        </p:txBody>
      </p:sp>
      <p:sp>
        <p:nvSpPr>
          <p:cNvPr id="30" name="Line 29">
            <a:extLst>
              <a:ext uri="{FF2B5EF4-FFF2-40B4-BE49-F238E27FC236}">
                <a16:creationId xmlns:a16="http://schemas.microsoft.com/office/drawing/2014/main" id="{264B08B5-9F92-BF45-A6E4-20520042AD8D}"/>
              </a:ext>
            </a:extLst>
          </p:cNvPr>
          <p:cNvSpPr>
            <a:spLocks noChangeShapeType="1"/>
          </p:cNvSpPr>
          <p:nvPr/>
        </p:nvSpPr>
        <p:spPr bwMode="auto">
          <a:xfrm>
            <a:off x="4419890" y="3168932"/>
            <a:ext cx="990600" cy="0"/>
          </a:xfrm>
          <a:prstGeom prst="line">
            <a:avLst/>
          </a:prstGeom>
          <a:noFill/>
          <a:ln w="12700">
            <a:solidFill>
              <a:schemeClr val="tx1"/>
            </a:solidFill>
            <a:round/>
            <a:headEnd/>
            <a:tailEnd/>
          </a:ln>
          <a:effectLst/>
        </p:spPr>
        <p:txBody>
          <a:bodyPr wrap="none" anchor="ctr"/>
          <a:lstStyle/>
          <a:p>
            <a:endParaRPr lang="en-US"/>
          </a:p>
        </p:txBody>
      </p:sp>
      <p:sp>
        <p:nvSpPr>
          <p:cNvPr id="31" name="Line 30">
            <a:extLst>
              <a:ext uri="{FF2B5EF4-FFF2-40B4-BE49-F238E27FC236}">
                <a16:creationId xmlns:a16="http://schemas.microsoft.com/office/drawing/2014/main" id="{2353761C-EC36-EF32-01A7-EBCF8286AF02}"/>
              </a:ext>
            </a:extLst>
          </p:cNvPr>
          <p:cNvSpPr>
            <a:spLocks noChangeShapeType="1"/>
          </p:cNvSpPr>
          <p:nvPr/>
        </p:nvSpPr>
        <p:spPr bwMode="auto">
          <a:xfrm>
            <a:off x="4419890" y="3473732"/>
            <a:ext cx="990600" cy="0"/>
          </a:xfrm>
          <a:prstGeom prst="line">
            <a:avLst/>
          </a:prstGeom>
          <a:noFill/>
          <a:ln w="12700">
            <a:solidFill>
              <a:schemeClr val="tx1"/>
            </a:solidFill>
            <a:round/>
            <a:headEnd/>
            <a:tailEnd/>
          </a:ln>
          <a:effectLst/>
        </p:spPr>
        <p:txBody>
          <a:bodyPr wrap="none" anchor="ctr"/>
          <a:lstStyle/>
          <a:p>
            <a:endParaRPr lang="en-US"/>
          </a:p>
        </p:txBody>
      </p:sp>
      <p:sp>
        <p:nvSpPr>
          <p:cNvPr id="32" name="Line 31">
            <a:extLst>
              <a:ext uri="{FF2B5EF4-FFF2-40B4-BE49-F238E27FC236}">
                <a16:creationId xmlns:a16="http://schemas.microsoft.com/office/drawing/2014/main" id="{B5A674B3-6F2F-A57B-7EFE-BD6319EF2C39}"/>
              </a:ext>
            </a:extLst>
          </p:cNvPr>
          <p:cNvSpPr>
            <a:spLocks noChangeShapeType="1"/>
          </p:cNvSpPr>
          <p:nvPr/>
        </p:nvSpPr>
        <p:spPr bwMode="auto">
          <a:xfrm>
            <a:off x="4419890" y="3778532"/>
            <a:ext cx="990600" cy="0"/>
          </a:xfrm>
          <a:prstGeom prst="line">
            <a:avLst/>
          </a:prstGeom>
          <a:noFill/>
          <a:ln w="12700">
            <a:solidFill>
              <a:schemeClr val="tx1"/>
            </a:solidFill>
            <a:round/>
            <a:headEnd/>
            <a:tailEnd/>
          </a:ln>
          <a:effectLst/>
        </p:spPr>
        <p:txBody>
          <a:bodyPr wrap="none" anchor="ctr"/>
          <a:lstStyle/>
          <a:p>
            <a:endParaRPr lang="en-US"/>
          </a:p>
        </p:txBody>
      </p:sp>
      <p:sp>
        <p:nvSpPr>
          <p:cNvPr id="33" name="Line 32">
            <a:extLst>
              <a:ext uri="{FF2B5EF4-FFF2-40B4-BE49-F238E27FC236}">
                <a16:creationId xmlns:a16="http://schemas.microsoft.com/office/drawing/2014/main" id="{C116EAF6-02B1-26CA-8383-9C015B300377}"/>
              </a:ext>
            </a:extLst>
          </p:cNvPr>
          <p:cNvSpPr>
            <a:spLocks noChangeShapeType="1"/>
          </p:cNvSpPr>
          <p:nvPr/>
        </p:nvSpPr>
        <p:spPr bwMode="auto">
          <a:xfrm>
            <a:off x="4419890" y="4083332"/>
            <a:ext cx="990600" cy="0"/>
          </a:xfrm>
          <a:prstGeom prst="line">
            <a:avLst/>
          </a:prstGeom>
          <a:noFill/>
          <a:ln w="12700">
            <a:solidFill>
              <a:schemeClr val="tx1"/>
            </a:solidFill>
            <a:round/>
            <a:headEnd/>
            <a:tailEnd/>
          </a:ln>
          <a:effectLst/>
        </p:spPr>
        <p:txBody>
          <a:bodyPr wrap="none" anchor="ctr"/>
          <a:lstStyle/>
          <a:p>
            <a:endParaRPr lang="en-US"/>
          </a:p>
        </p:txBody>
      </p:sp>
      <p:sp>
        <p:nvSpPr>
          <p:cNvPr id="34" name="Line 33">
            <a:extLst>
              <a:ext uri="{FF2B5EF4-FFF2-40B4-BE49-F238E27FC236}">
                <a16:creationId xmlns:a16="http://schemas.microsoft.com/office/drawing/2014/main" id="{4DAC9014-102E-0A2A-4CB5-F309C9548EDA}"/>
              </a:ext>
            </a:extLst>
          </p:cNvPr>
          <p:cNvSpPr>
            <a:spLocks noChangeShapeType="1"/>
          </p:cNvSpPr>
          <p:nvPr/>
        </p:nvSpPr>
        <p:spPr bwMode="auto">
          <a:xfrm>
            <a:off x="4419890" y="4997732"/>
            <a:ext cx="990600" cy="0"/>
          </a:xfrm>
          <a:prstGeom prst="line">
            <a:avLst/>
          </a:prstGeom>
          <a:noFill/>
          <a:ln w="12700">
            <a:solidFill>
              <a:schemeClr val="tx1"/>
            </a:solidFill>
            <a:round/>
            <a:headEnd/>
            <a:tailEnd/>
          </a:ln>
          <a:effectLst/>
        </p:spPr>
        <p:txBody>
          <a:bodyPr wrap="none" anchor="ctr"/>
          <a:lstStyle/>
          <a:p>
            <a:endParaRPr lang="en-US"/>
          </a:p>
        </p:txBody>
      </p:sp>
      <p:sp>
        <p:nvSpPr>
          <p:cNvPr id="35" name="Line 34">
            <a:extLst>
              <a:ext uri="{FF2B5EF4-FFF2-40B4-BE49-F238E27FC236}">
                <a16:creationId xmlns:a16="http://schemas.microsoft.com/office/drawing/2014/main" id="{5BF775C1-2318-5CB2-1222-16B1AA7AEE03}"/>
              </a:ext>
            </a:extLst>
          </p:cNvPr>
          <p:cNvSpPr>
            <a:spLocks noChangeShapeType="1"/>
          </p:cNvSpPr>
          <p:nvPr/>
        </p:nvSpPr>
        <p:spPr bwMode="auto">
          <a:xfrm>
            <a:off x="4419890" y="4388132"/>
            <a:ext cx="990600" cy="0"/>
          </a:xfrm>
          <a:prstGeom prst="line">
            <a:avLst/>
          </a:prstGeom>
          <a:noFill/>
          <a:ln w="12700">
            <a:solidFill>
              <a:schemeClr val="tx1"/>
            </a:solidFill>
            <a:round/>
            <a:headEnd/>
            <a:tailEnd/>
          </a:ln>
          <a:effectLst/>
        </p:spPr>
        <p:txBody>
          <a:bodyPr wrap="none" anchor="ctr"/>
          <a:lstStyle/>
          <a:p>
            <a:endParaRPr lang="en-US"/>
          </a:p>
        </p:txBody>
      </p:sp>
      <p:sp>
        <p:nvSpPr>
          <p:cNvPr id="36" name="Line 35">
            <a:extLst>
              <a:ext uri="{FF2B5EF4-FFF2-40B4-BE49-F238E27FC236}">
                <a16:creationId xmlns:a16="http://schemas.microsoft.com/office/drawing/2014/main" id="{DAC707D1-D024-0361-F545-CDCED07EAE43}"/>
              </a:ext>
            </a:extLst>
          </p:cNvPr>
          <p:cNvSpPr>
            <a:spLocks noChangeShapeType="1"/>
          </p:cNvSpPr>
          <p:nvPr/>
        </p:nvSpPr>
        <p:spPr bwMode="auto">
          <a:xfrm>
            <a:off x="4419890" y="4692932"/>
            <a:ext cx="990600" cy="0"/>
          </a:xfrm>
          <a:prstGeom prst="line">
            <a:avLst/>
          </a:prstGeom>
          <a:noFill/>
          <a:ln w="12700">
            <a:solidFill>
              <a:schemeClr val="tx1"/>
            </a:solidFill>
            <a:round/>
            <a:headEnd/>
            <a:tailEnd/>
          </a:ln>
          <a:effectLst/>
        </p:spPr>
        <p:txBody>
          <a:bodyPr wrap="none" anchor="ctr"/>
          <a:lstStyle/>
          <a:p>
            <a:endParaRPr lang="en-US"/>
          </a:p>
        </p:txBody>
      </p:sp>
      <p:grpSp>
        <p:nvGrpSpPr>
          <p:cNvPr id="37" name="Group 36">
            <a:extLst>
              <a:ext uri="{FF2B5EF4-FFF2-40B4-BE49-F238E27FC236}">
                <a16:creationId xmlns:a16="http://schemas.microsoft.com/office/drawing/2014/main" id="{9DFA5BCA-3F38-7B1F-CEA6-363EEFF50AD8}"/>
              </a:ext>
            </a:extLst>
          </p:cNvPr>
          <p:cNvGrpSpPr>
            <a:grpSpLocks/>
          </p:cNvGrpSpPr>
          <p:nvPr/>
        </p:nvGrpSpPr>
        <p:grpSpPr bwMode="auto">
          <a:xfrm>
            <a:off x="1528880" y="2559332"/>
            <a:ext cx="838200" cy="1219200"/>
            <a:chOff x="1344" y="1056"/>
            <a:chExt cx="624" cy="768"/>
          </a:xfrm>
        </p:grpSpPr>
        <p:sp>
          <p:nvSpPr>
            <p:cNvPr id="38" name="Rectangle 37">
              <a:extLst>
                <a:ext uri="{FF2B5EF4-FFF2-40B4-BE49-F238E27FC236}">
                  <a16:creationId xmlns:a16="http://schemas.microsoft.com/office/drawing/2014/main" id="{F445BA19-B89A-CD37-3CA8-E85228130F28}"/>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39" name="Line 38">
              <a:extLst>
                <a:ext uri="{FF2B5EF4-FFF2-40B4-BE49-F238E27FC236}">
                  <a16:creationId xmlns:a16="http://schemas.microsoft.com/office/drawing/2014/main" id="{D8D953D8-7D2E-89A2-4279-95A209DEF3E0}"/>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40" name="Line 39">
              <a:extLst>
                <a:ext uri="{FF2B5EF4-FFF2-40B4-BE49-F238E27FC236}">
                  <a16:creationId xmlns:a16="http://schemas.microsoft.com/office/drawing/2014/main" id="{DD9EC7C4-D6A2-69D1-EFEA-225A8FFC7C6C}"/>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41" name="Line 40">
              <a:extLst>
                <a:ext uri="{FF2B5EF4-FFF2-40B4-BE49-F238E27FC236}">
                  <a16:creationId xmlns:a16="http://schemas.microsoft.com/office/drawing/2014/main" id="{8769CEC7-7B9A-6CB8-B48B-681BA43CEC29}"/>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42" name="Text Box 41">
            <a:extLst>
              <a:ext uri="{FF2B5EF4-FFF2-40B4-BE49-F238E27FC236}">
                <a16:creationId xmlns:a16="http://schemas.microsoft.com/office/drawing/2014/main" id="{0732755D-1EB7-3EA4-20EE-E3F1101065AA}"/>
              </a:ext>
            </a:extLst>
          </p:cNvPr>
          <p:cNvSpPr txBox="1">
            <a:spLocks noChangeArrowheads="1"/>
          </p:cNvSpPr>
          <p:nvPr/>
        </p:nvSpPr>
        <p:spPr bwMode="auto">
          <a:xfrm>
            <a:off x="1757481" y="2139210"/>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43" name="Text Box 42">
            <a:extLst>
              <a:ext uri="{FF2B5EF4-FFF2-40B4-BE49-F238E27FC236}">
                <a16:creationId xmlns:a16="http://schemas.microsoft.com/office/drawing/2014/main" id="{8E70A464-7CC9-1755-EE6D-C4CC2AF4F956}"/>
              </a:ext>
            </a:extLst>
          </p:cNvPr>
          <p:cNvSpPr txBox="1">
            <a:spLocks noChangeArrowheads="1"/>
          </p:cNvSpPr>
          <p:nvPr/>
        </p:nvSpPr>
        <p:spPr bwMode="auto">
          <a:xfrm>
            <a:off x="2519481" y="2139210"/>
            <a:ext cx="620683" cy="369332"/>
          </a:xfrm>
          <a:prstGeom prst="rect">
            <a:avLst/>
          </a:prstGeom>
          <a:noFill/>
          <a:ln w="12700">
            <a:noFill/>
            <a:miter lim="800000"/>
            <a:headEnd/>
            <a:tailEnd/>
          </a:ln>
          <a:effectLst/>
        </p:spPr>
        <p:txBody>
          <a:bodyPr wrap="none">
            <a:spAutoFit/>
          </a:bodyPr>
          <a:lstStyle/>
          <a:p>
            <a:r>
              <a:rPr lang="en-US"/>
              <a:t>Data</a:t>
            </a:r>
          </a:p>
        </p:txBody>
      </p:sp>
      <p:sp>
        <p:nvSpPr>
          <p:cNvPr id="44" name="Rectangle 43" descr="5%">
            <a:extLst>
              <a:ext uri="{FF2B5EF4-FFF2-40B4-BE49-F238E27FC236}">
                <a16:creationId xmlns:a16="http://schemas.microsoft.com/office/drawing/2014/main" id="{3064C34A-22AF-7D85-8511-EECCCB539756}"/>
              </a:ext>
            </a:extLst>
          </p:cNvPr>
          <p:cNvSpPr>
            <a:spLocks noChangeArrowheads="1"/>
          </p:cNvSpPr>
          <p:nvPr/>
        </p:nvSpPr>
        <p:spPr bwMode="auto">
          <a:xfrm>
            <a:off x="4419890" y="1340132"/>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45" name="Rectangle 61" descr="5%">
            <a:extLst>
              <a:ext uri="{FF2B5EF4-FFF2-40B4-BE49-F238E27FC236}">
                <a16:creationId xmlns:a16="http://schemas.microsoft.com/office/drawing/2014/main" id="{097EDB46-93EF-EF02-BFF6-E4459CD4C560}"/>
              </a:ext>
            </a:extLst>
          </p:cNvPr>
          <p:cNvSpPr>
            <a:spLocks noChangeArrowheads="1"/>
          </p:cNvSpPr>
          <p:nvPr/>
        </p:nvSpPr>
        <p:spPr bwMode="auto">
          <a:xfrm>
            <a:off x="4419890" y="1643329"/>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grpSp>
        <p:nvGrpSpPr>
          <p:cNvPr id="47" name="Group 64">
            <a:extLst>
              <a:ext uri="{FF2B5EF4-FFF2-40B4-BE49-F238E27FC236}">
                <a16:creationId xmlns:a16="http://schemas.microsoft.com/office/drawing/2014/main" id="{FBF314FA-3E97-6316-5F57-43BF462D59AE}"/>
              </a:ext>
            </a:extLst>
          </p:cNvPr>
          <p:cNvGrpSpPr>
            <a:grpSpLocks/>
          </p:cNvGrpSpPr>
          <p:nvPr/>
        </p:nvGrpSpPr>
        <p:grpSpPr bwMode="auto">
          <a:xfrm>
            <a:off x="1147880" y="2559332"/>
            <a:ext cx="381000" cy="1219200"/>
            <a:chOff x="1344" y="1056"/>
            <a:chExt cx="624" cy="768"/>
          </a:xfrm>
        </p:grpSpPr>
        <p:sp>
          <p:nvSpPr>
            <p:cNvPr id="48" name="Rectangle 65">
              <a:extLst>
                <a:ext uri="{FF2B5EF4-FFF2-40B4-BE49-F238E27FC236}">
                  <a16:creationId xmlns:a16="http://schemas.microsoft.com/office/drawing/2014/main" id="{976423B2-0BFC-6250-0540-C491A45E4E1A}"/>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49" name="Line 66">
              <a:extLst>
                <a:ext uri="{FF2B5EF4-FFF2-40B4-BE49-F238E27FC236}">
                  <a16:creationId xmlns:a16="http://schemas.microsoft.com/office/drawing/2014/main" id="{DE96B979-9885-86E6-B4B0-7FDE666B1E55}"/>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50" name="Line 67">
              <a:extLst>
                <a:ext uri="{FF2B5EF4-FFF2-40B4-BE49-F238E27FC236}">
                  <a16:creationId xmlns:a16="http://schemas.microsoft.com/office/drawing/2014/main" id="{B0A64247-5ED3-B8B3-B97C-7ECD47C14361}"/>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51" name="Line 68">
              <a:extLst>
                <a:ext uri="{FF2B5EF4-FFF2-40B4-BE49-F238E27FC236}">
                  <a16:creationId xmlns:a16="http://schemas.microsoft.com/office/drawing/2014/main" id="{7EF323BE-702E-6402-DD9C-54E9B3B874E0}"/>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52" name="Text Box 69">
            <a:extLst>
              <a:ext uri="{FF2B5EF4-FFF2-40B4-BE49-F238E27FC236}">
                <a16:creationId xmlns:a16="http://schemas.microsoft.com/office/drawing/2014/main" id="{BFB44B4C-39D0-7E0A-D3F4-37BB8F544BCB}"/>
              </a:ext>
            </a:extLst>
          </p:cNvPr>
          <p:cNvSpPr txBox="1">
            <a:spLocks noChangeArrowheads="1"/>
          </p:cNvSpPr>
          <p:nvPr/>
        </p:nvSpPr>
        <p:spPr bwMode="auto">
          <a:xfrm>
            <a:off x="1147881" y="2139210"/>
            <a:ext cx="641651" cy="369332"/>
          </a:xfrm>
          <a:prstGeom prst="rect">
            <a:avLst/>
          </a:prstGeom>
          <a:noFill/>
          <a:ln w="12700">
            <a:noFill/>
            <a:miter lim="800000"/>
            <a:headEnd/>
            <a:tailEnd/>
          </a:ln>
          <a:effectLst/>
        </p:spPr>
        <p:txBody>
          <a:bodyPr wrap="none">
            <a:spAutoFit/>
          </a:bodyPr>
          <a:lstStyle/>
          <a:p>
            <a:r>
              <a:rPr lang="en-US"/>
              <a:t>Valid</a:t>
            </a:r>
          </a:p>
        </p:txBody>
      </p:sp>
      <p:sp>
        <p:nvSpPr>
          <p:cNvPr id="53" name="Text Box 95">
            <a:extLst>
              <a:ext uri="{FF2B5EF4-FFF2-40B4-BE49-F238E27FC236}">
                <a16:creationId xmlns:a16="http://schemas.microsoft.com/office/drawing/2014/main" id="{7A9A8EB7-3F9C-11B7-BF0B-3EFD121039C3}"/>
              </a:ext>
            </a:extLst>
          </p:cNvPr>
          <p:cNvSpPr txBox="1">
            <a:spLocks noChangeArrowheads="1"/>
          </p:cNvSpPr>
          <p:nvPr/>
        </p:nvSpPr>
        <p:spPr bwMode="auto">
          <a:xfrm>
            <a:off x="677323" y="2139210"/>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54" name="Rectangle 43" descr="5%">
            <a:extLst>
              <a:ext uri="{FF2B5EF4-FFF2-40B4-BE49-F238E27FC236}">
                <a16:creationId xmlns:a16="http://schemas.microsoft.com/office/drawing/2014/main" id="{73D13E80-6665-33F9-A691-8A86E038CD05}"/>
              </a:ext>
            </a:extLst>
          </p:cNvPr>
          <p:cNvSpPr>
            <a:spLocks noChangeArrowheads="1"/>
          </p:cNvSpPr>
          <p:nvPr/>
        </p:nvSpPr>
        <p:spPr bwMode="auto">
          <a:xfrm>
            <a:off x="4419890" y="1956715"/>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55" name="Rectangle 61" descr="5%">
            <a:extLst>
              <a:ext uri="{FF2B5EF4-FFF2-40B4-BE49-F238E27FC236}">
                <a16:creationId xmlns:a16="http://schemas.microsoft.com/office/drawing/2014/main" id="{FE37ABD2-5DD8-4451-DDDB-EE4D60686FBF}"/>
              </a:ext>
            </a:extLst>
          </p:cNvPr>
          <p:cNvSpPr>
            <a:spLocks noChangeArrowheads="1"/>
          </p:cNvSpPr>
          <p:nvPr/>
        </p:nvSpPr>
        <p:spPr bwMode="auto">
          <a:xfrm>
            <a:off x="4419890" y="2259912"/>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56" name="Rectangle 43" descr="5%">
            <a:extLst>
              <a:ext uri="{FF2B5EF4-FFF2-40B4-BE49-F238E27FC236}">
                <a16:creationId xmlns:a16="http://schemas.microsoft.com/office/drawing/2014/main" id="{80813AA4-D6EF-BEE9-41A1-14E2AD7084B0}"/>
              </a:ext>
            </a:extLst>
          </p:cNvPr>
          <p:cNvSpPr>
            <a:spLocks noChangeArrowheads="1"/>
          </p:cNvSpPr>
          <p:nvPr/>
        </p:nvSpPr>
        <p:spPr bwMode="auto">
          <a:xfrm>
            <a:off x="4419890" y="2572166"/>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57" name="Rectangle 61" descr="5%">
            <a:extLst>
              <a:ext uri="{FF2B5EF4-FFF2-40B4-BE49-F238E27FC236}">
                <a16:creationId xmlns:a16="http://schemas.microsoft.com/office/drawing/2014/main" id="{B9F52832-1505-4314-F86C-A80873E01793}"/>
              </a:ext>
            </a:extLst>
          </p:cNvPr>
          <p:cNvSpPr>
            <a:spLocks noChangeArrowheads="1"/>
          </p:cNvSpPr>
          <p:nvPr/>
        </p:nvSpPr>
        <p:spPr bwMode="auto">
          <a:xfrm>
            <a:off x="4419890" y="2875363"/>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58" name="Rectangle 43" descr="5%">
            <a:extLst>
              <a:ext uri="{FF2B5EF4-FFF2-40B4-BE49-F238E27FC236}">
                <a16:creationId xmlns:a16="http://schemas.microsoft.com/office/drawing/2014/main" id="{AD535140-4563-E5A7-AC44-FB45927C0BD2}"/>
              </a:ext>
            </a:extLst>
          </p:cNvPr>
          <p:cNvSpPr>
            <a:spLocks noChangeArrowheads="1"/>
          </p:cNvSpPr>
          <p:nvPr/>
        </p:nvSpPr>
        <p:spPr bwMode="auto">
          <a:xfrm>
            <a:off x="4419890" y="318456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59" name="Rectangle 61" descr="5%">
            <a:extLst>
              <a:ext uri="{FF2B5EF4-FFF2-40B4-BE49-F238E27FC236}">
                <a16:creationId xmlns:a16="http://schemas.microsoft.com/office/drawing/2014/main" id="{D97F7FB7-EE0F-1715-ECB9-374050C2D2FA}"/>
              </a:ext>
            </a:extLst>
          </p:cNvPr>
          <p:cNvSpPr>
            <a:spLocks noChangeArrowheads="1"/>
          </p:cNvSpPr>
          <p:nvPr/>
        </p:nvSpPr>
        <p:spPr bwMode="auto">
          <a:xfrm>
            <a:off x="4419890" y="348776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60" name="Rectangle 43" descr="5%">
            <a:extLst>
              <a:ext uri="{FF2B5EF4-FFF2-40B4-BE49-F238E27FC236}">
                <a16:creationId xmlns:a16="http://schemas.microsoft.com/office/drawing/2014/main" id="{B444D7D1-E3AF-0605-7D69-63934BFB7611}"/>
              </a:ext>
            </a:extLst>
          </p:cNvPr>
          <p:cNvSpPr>
            <a:spLocks noChangeArrowheads="1"/>
          </p:cNvSpPr>
          <p:nvPr/>
        </p:nvSpPr>
        <p:spPr bwMode="auto">
          <a:xfrm>
            <a:off x="4419890" y="3792841"/>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61" name="Rectangle 61" descr="5%">
            <a:extLst>
              <a:ext uri="{FF2B5EF4-FFF2-40B4-BE49-F238E27FC236}">
                <a16:creationId xmlns:a16="http://schemas.microsoft.com/office/drawing/2014/main" id="{9FC44ED7-B416-DC5B-0999-2C7734EAB9AC}"/>
              </a:ext>
            </a:extLst>
          </p:cNvPr>
          <p:cNvSpPr>
            <a:spLocks noChangeArrowheads="1"/>
          </p:cNvSpPr>
          <p:nvPr/>
        </p:nvSpPr>
        <p:spPr bwMode="auto">
          <a:xfrm>
            <a:off x="4419890" y="409603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62" name="Rectangle 43" descr="5%">
            <a:extLst>
              <a:ext uri="{FF2B5EF4-FFF2-40B4-BE49-F238E27FC236}">
                <a16:creationId xmlns:a16="http://schemas.microsoft.com/office/drawing/2014/main" id="{42DA7B27-9C3E-8AB6-7F09-D9086BC84F26}"/>
              </a:ext>
            </a:extLst>
          </p:cNvPr>
          <p:cNvSpPr>
            <a:spLocks noChangeArrowheads="1"/>
          </p:cNvSpPr>
          <p:nvPr/>
        </p:nvSpPr>
        <p:spPr bwMode="auto">
          <a:xfrm>
            <a:off x="4419890" y="4391459"/>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63" name="Rectangle 61" descr="5%">
            <a:extLst>
              <a:ext uri="{FF2B5EF4-FFF2-40B4-BE49-F238E27FC236}">
                <a16:creationId xmlns:a16="http://schemas.microsoft.com/office/drawing/2014/main" id="{AEC3A87A-FF8C-61AB-5310-47E43EE022A8}"/>
              </a:ext>
            </a:extLst>
          </p:cNvPr>
          <p:cNvSpPr>
            <a:spLocks noChangeArrowheads="1"/>
          </p:cNvSpPr>
          <p:nvPr/>
        </p:nvSpPr>
        <p:spPr bwMode="auto">
          <a:xfrm>
            <a:off x="4419890" y="4694656"/>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64" name="Rectangle 43" descr="5%">
            <a:extLst>
              <a:ext uri="{FF2B5EF4-FFF2-40B4-BE49-F238E27FC236}">
                <a16:creationId xmlns:a16="http://schemas.microsoft.com/office/drawing/2014/main" id="{D8B915EB-75DD-CD68-5F4C-62ABBDA5D0FF}"/>
              </a:ext>
            </a:extLst>
          </p:cNvPr>
          <p:cNvSpPr>
            <a:spLocks noChangeArrowheads="1"/>
          </p:cNvSpPr>
          <p:nvPr/>
        </p:nvSpPr>
        <p:spPr bwMode="auto">
          <a:xfrm>
            <a:off x="4419890" y="5009655"/>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65" name="Rectangle 61" descr="5%">
            <a:extLst>
              <a:ext uri="{FF2B5EF4-FFF2-40B4-BE49-F238E27FC236}">
                <a16:creationId xmlns:a16="http://schemas.microsoft.com/office/drawing/2014/main" id="{1B22A14F-B312-E727-FAA1-860C24FA9B79}"/>
              </a:ext>
            </a:extLst>
          </p:cNvPr>
          <p:cNvSpPr>
            <a:spLocks noChangeArrowheads="1"/>
          </p:cNvSpPr>
          <p:nvPr/>
        </p:nvSpPr>
        <p:spPr bwMode="auto">
          <a:xfrm>
            <a:off x="4419890" y="5312852"/>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66" name="Rectangle 43" descr="5%">
            <a:extLst>
              <a:ext uri="{FF2B5EF4-FFF2-40B4-BE49-F238E27FC236}">
                <a16:creationId xmlns:a16="http://schemas.microsoft.com/office/drawing/2014/main" id="{EFE06CC3-D5BB-4516-D7C5-1B194CDC8AEA}"/>
              </a:ext>
            </a:extLst>
          </p:cNvPr>
          <p:cNvSpPr>
            <a:spLocks noChangeArrowheads="1"/>
          </p:cNvSpPr>
          <p:nvPr/>
        </p:nvSpPr>
        <p:spPr bwMode="auto">
          <a:xfrm>
            <a:off x="4419890" y="5627971"/>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67" name="Rectangle 61" descr="5%">
            <a:extLst>
              <a:ext uri="{FF2B5EF4-FFF2-40B4-BE49-F238E27FC236}">
                <a16:creationId xmlns:a16="http://schemas.microsoft.com/office/drawing/2014/main" id="{4CCC6BEC-CB51-B206-9CED-0B51193E22F3}"/>
              </a:ext>
            </a:extLst>
          </p:cNvPr>
          <p:cNvSpPr>
            <a:spLocks noChangeArrowheads="1"/>
          </p:cNvSpPr>
          <p:nvPr/>
        </p:nvSpPr>
        <p:spPr bwMode="auto">
          <a:xfrm>
            <a:off x="4419890" y="593116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68" name="Text Box 109">
            <a:extLst>
              <a:ext uri="{FF2B5EF4-FFF2-40B4-BE49-F238E27FC236}">
                <a16:creationId xmlns:a16="http://schemas.microsoft.com/office/drawing/2014/main" id="{87F59A93-78AD-C539-53E3-5F101588FCE8}"/>
              </a:ext>
            </a:extLst>
          </p:cNvPr>
          <p:cNvSpPr txBox="1">
            <a:spLocks noChangeArrowheads="1"/>
          </p:cNvSpPr>
          <p:nvPr/>
        </p:nvSpPr>
        <p:spPr bwMode="auto">
          <a:xfrm>
            <a:off x="113954" y="2139210"/>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69" name="Text Box 110">
            <a:extLst>
              <a:ext uri="{FF2B5EF4-FFF2-40B4-BE49-F238E27FC236}">
                <a16:creationId xmlns:a16="http://schemas.microsoft.com/office/drawing/2014/main" id="{AEACB7E4-578C-E2B9-22D0-1D03FBDB7E04}"/>
              </a:ext>
            </a:extLst>
          </p:cNvPr>
          <p:cNvSpPr txBox="1">
            <a:spLocks noChangeArrowheads="1"/>
          </p:cNvSpPr>
          <p:nvPr/>
        </p:nvSpPr>
        <p:spPr bwMode="auto">
          <a:xfrm>
            <a:off x="342280" y="2765922"/>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70" name="Text Box 111">
            <a:extLst>
              <a:ext uri="{FF2B5EF4-FFF2-40B4-BE49-F238E27FC236}">
                <a16:creationId xmlns:a16="http://schemas.microsoft.com/office/drawing/2014/main" id="{6E6B96C4-ADED-C8F9-3D42-EBC48D666F6A}"/>
              </a:ext>
            </a:extLst>
          </p:cNvPr>
          <p:cNvSpPr txBox="1">
            <a:spLocks noChangeArrowheads="1"/>
          </p:cNvSpPr>
          <p:nvPr/>
        </p:nvSpPr>
        <p:spPr bwMode="auto">
          <a:xfrm>
            <a:off x="362813" y="3210395"/>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71" name="Line 94">
            <a:extLst>
              <a:ext uri="{FF2B5EF4-FFF2-40B4-BE49-F238E27FC236}">
                <a16:creationId xmlns:a16="http://schemas.microsoft.com/office/drawing/2014/main" id="{1567F342-884D-6D39-DFA7-2D458383CF16}"/>
              </a:ext>
            </a:extLst>
          </p:cNvPr>
          <p:cNvSpPr>
            <a:spLocks noChangeShapeType="1"/>
          </p:cNvSpPr>
          <p:nvPr/>
        </p:nvSpPr>
        <p:spPr bwMode="auto">
          <a:xfrm>
            <a:off x="766880" y="3168932"/>
            <a:ext cx="2590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72" name="Text Box 19">
            <a:extLst>
              <a:ext uri="{FF2B5EF4-FFF2-40B4-BE49-F238E27FC236}">
                <a16:creationId xmlns:a16="http://schemas.microsoft.com/office/drawing/2014/main" id="{A7046E35-AEB6-CB5F-7363-AC32A871F6B4}"/>
              </a:ext>
            </a:extLst>
          </p:cNvPr>
          <p:cNvSpPr txBox="1">
            <a:spLocks noChangeArrowheads="1"/>
          </p:cNvSpPr>
          <p:nvPr/>
        </p:nvSpPr>
        <p:spPr bwMode="auto">
          <a:xfrm>
            <a:off x="851201" y="2528376"/>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73" name="Text Box 106">
            <a:extLst>
              <a:ext uri="{FF2B5EF4-FFF2-40B4-BE49-F238E27FC236}">
                <a16:creationId xmlns:a16="http://schemas.microsoft.com/office/drawing/2014/main" id="{0B9EA8FA-3D13-A76F-FC27-A248FAB54A3A}"/>
              </a:ext>
            </a:extLst>
          </p:cNvPr>
          <p:cNvSpPr txBox="1">
            <a:spLocks noChangeArrowheads="1"/>
          </p:cNvSpPr>
          <p:nvPr/>
        </p:nvSpPr>
        <p:spPr bwMode="auto">
          <a:xfrm>
            <a:off x="851201" y="2799136"/>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74" name="Text Box 107">
            <a:extLst>
              <a:ext uri="{FF2B5EF4-FFF2-40B4-BE49-F238E27FC236}">
                <a16:creationId xmlns:a16="http://schemas.microsoft.com/office/drawing/2014/main" id="{D77AA659-D53A-27C4-739C-1D6D8EEBEEBD}"/>
              </a:ext>
            </a:extLst>
          </p:cNvPr>
          <p:cNvSpPr txBox="1">
            <a:spLocks noChangeArrowheads="1"/>
          </p:cNvSpPr>
          <p:nvPr/>
        </p:nvSpPr>
        <p:spPr bwMode="auto">
          <a:xfrm>
            <a:off x="851201" y="3173234"/>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75" name="Text Box 108">
            <a:extLst>
              <a:ext uri="{FF2B5EF4-FFF2-40B4-BE49-F238E27FC236}">
                <a16:creationId xmlns:a16="http://schemas.microsoft.com/office/drawing/2014/main" id="{F77F4DB5-B429-E546-7480-7838912BB610}"/>
              </a:ext>
            </a:extLst>
          </p:cNvPr>
          <p:cNvSpPr txBox="1">
            <a:spLocks noChangeArrowheads="1"/>
          </p:cNvSpPr>
          <p:nvPr/>
        </p:nvSpPr>
        <p:spPr bwMode="auto">
          <a:xfrm>
            <a:off x="851201" y="3445951"/>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80" name="Line 12">
            <a:extLst>
              <a:ext uri="{FF2B5EF4-FFF2-40B4-BE49-F238E27FC236}">
                <a16:creationId xmlns:a16="http://schemas.microsoft.com/office/drawing/2014/main" id="{B7B2AE43-DE9A-EF52-EF65-6A940515749E}"/>
              </a:ext>
            </a:extLst>
          </p:cNvPr>
          <p:cNvSpPr>
            <a:spLocks noChangeShapeType="1"/>
          </p:cNvSpPr>
          <p:nvPr/>
        </p:nvSpPr>
        <p:spPr bwMode="auto">
          <a:xfrm>
            <a:off x="4424480" y="1340132"/>
            <a:ext cx="0" cy="3657600"/>
          </a:xfrm>
          <a:prstGeom prst="line">
            <a:avLst/>
          </a:prstGeom>
          <a:noFill/>
          <a:ln w="12700">
            <a:solidFill>
              <a:schemeClr val="tx1"/>
            </a:solidFill>
            <a:round/>
            <a:headEnd type="none" w="med" len="med"/>
            <a:tailEnd type="none" w="med" len="med"/>
          </a:ln>
          <a:effectLst/>
        </p:spPr>
        <p:txBody>
          <a:bodyPr wrap="none" anchor="ctr"/>
          <a:lstStyle/>
          <a:p>
            <a:endParaRPr lang="en-US"/>
          </a:p>
        </p:txBody>
      </p:sp>
      <p:grpSp>
        <p:nvGrpSpPr>
          <p:cNvPr id="179" name="Group 36">
            <a:extLst>
              <a:ext uri="{FF2B5EF4-FFF2-40B4-BE49-F238E27FC236}">
                <a16:creationId xmlns:a16="http://schemas.microsoft.com/office/drawing/2014/main" id="{3DC6ACC4-404B-057C-2695-2F68166488A3}"/>
              </a:ext>
            </a:extLst>
          </p:cNvPr>
          <p:cNvGrpSpPr>
            <a:grpSpLocks/>
          </p:cNvGrpSpPr>
          <p:nvPr/>
        </p:nvGrpSpPr>
        <p:grpSpPr bwMode="auto">
          <a:xfrm>
            <a:off x="1528880" y="2559332"/>
            <a:ext cx="838200" cy="1219200"/>
            <a:chOff x="1344" y="1056"/>
            <a:chExt cx="624" cy="768"/>
          </a:xfrm>
        </p:grpSpPr>
        <p:sp>
          <p:nvSpPr>
            <p:cNvPr id="180" name="Rectangle 37">
              <a:extLst>
                <a:ext uri="{FF2B5EF4-FFF2-40B4-BE49-F238E27FC236}">
                  <a16:creationId xmlns:a16="http://schemas.microsoft.com/office/drawing/2014/main" id="{3CC28753-5482-3763-9932-521DE1368D49}"/>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81" name="Line 38">
              <a:extLst>
                <a:ext uri="{FF2B5EF4-FFF2-40B4-BE49-F238E27FC236}">
                  <a16:creationId xmlns:a16="http://schemas.microsoft.com/office/drawing/2014/main" id="{31F7CC1A-5F36-0B45-AE24-5C0151F4F6D7}"/>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82" name="Line 39">
              <a:extLst>
                <a:ext uri="{FF2B5EF4-FFF2-40B4-BE49-F238E27FC236}">
                  <a16:creationId xmlns:a16="http://schemas.microsoft.com/office/drawing/2014/main" id="{102B756F-57D0-D460-D527-C49FB055BC6B}"/>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83" name="Line 40">
              <a:extLst>
                <a:ext uri="{FF2B5EF4-FFF2-40B4-BE49-F238E27FC236}">
                  <a16:creationId xmlns:a16="http://schemas.microsoft.com/office/drawing/2014/main" id="{6DB714F8-7AC6-7D07-07CE-E6D79AA090CB}"/>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84" name="Text Box 91">
            <a:extLst>
              <a:ext uri="{FF2B5EF4-FFF2-40B4-BE49-F238E27FC236}">
                <a16:creationId xmlns:a16="http://schemas.microsoft.com/office/drawing/2014/main" id="{ED906C40-7B29-F0E5-7C29-9CF1D1E570EF}"/>
              </a:ext>
            </a:extLst>
          </p:cNvPr>
          <p:cNvSpPr txBox="1">
            <a:spLocks noChangeArrowheads="1"/>
          </p:cNvSpPr>
          <p:nvPr/>
        </p:nvSpPr>
        <p:spPr bwMode="auto">
          <a:xfrm>
            <a:off x="5338880" y="1340132"/>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a:t>
            </a:r>
            <a:r>
              <a:rPr lang="en-US" dirty="0"/>
              <a:t>0xx</a:t>
            </a:r>
          </a:p>
          <a:p>
            <a:pPr>
              <a:lnSpc>
                <a:spcPct val="110000"/>
              </a:lnSpc>
            </a:pPr>
            <a:r>
              <a:rPr lang="en-US" dirty="0">
                <a:solidFill>
                  <a:srgbClr val="FF0000"/>
                </a:solidFill>
              </a:rPr>
              <a:t>000</a:t>
            </a:r>
            <a:r>
              <a:rPr lang="en-US" dirty="0"/>
              <a:t>1xx</a:t>
            </a:r>
          </a:p>
          <a:p>
            <a:pPr>
              <a:lnSpc>
                <a:spcPct val="110000"/>
              </a:lnSpc>
            </a:pPr>
            <a:r>
              <a:rPr lang="en-US" dirty="0">
                <a:solidFill>
                  <a:srgbClr val="FF0000"/>
                </a:solidFill>
              </a:rPr>
              <a:t>001</a:t>
            </a:r>
            <a:r>
              <a:rPr lang="en-US" dirty="0"/>
              <a:t>0xx</a:t>
            </a:r>
          </a:p>
          <a:p>
            <a:pPr>
              <a:lnSpc>
                <a:spcPct val="110000"/>
              </a:lnSpc>
            </a:pPr>
            <a:r>
              <a:rPr lang="en-US" dirty="0">
                <a:solidFill>
                  <a:srgbClr val="FF0000"/>
                </a:solidFill>
              </a:rPr>
              <a:t>001</a:t>
            </a:r>
            <a:r>
              <a:rPr lang="en-US" dirty="0"/>
              <a:t>1xx</a:t>
            </a:r>
          </a:p>
          <a:p>
            <a:pPr>
              <a:lnSpc>
                <a:spcPct val="110000"/>
              </a:lnSpc>
            </a:pPr>
            <a:r>
              <a:rPr lang="en-US" dirty="0">
                <a:solidFill>
                  <a:srgbClr val="FF0000"/>
                </a:solidFill>
              </a:rPr>
              <a:t>010</a:t>
            </a:r>
            <a:r>
              <a:rPr lang="en-US" dirty="0"/>
              <a:t>0xx</a:t>
            </a:r>
          </a:p>
          <a:p>
            <a:pPr>
              <a:lnSpc>
                <a:spcPct val="110000"/>
              </a:lnSpc>
            </a:pPr>
            <a:r>
              <a:rPr lang="en-US" dirty="0">
                <a:solidFill>
                  <a:srgbClr val="FF0000"/>
                </a:solidFill>
              </a:rPr>
              <a:t>010</a:t>
            </a:r>
            <a:r>
              <a:rPr lang="en-US" dirty="0"/>
              <a:t>1xx</a:t>
            </a:r>
          </a:p>
          <a:p>
            <a:pPr>
              <a:lnSpc>
                <a:spcPct val="110000"/>
              </a:lnSpc>
            </a:pPr>
            <a:r>
              <a:rPr lang="en-US" dirty="0">
                <a:solidFill>
                  <a:srgbClr val="FF0000"/>
                </a:solidFill>
              </a:rPr>
              <a:t>011</a:t>
            </a:r>
            <a:r>
              <a:rPr lang="en-US" dirty="0"/>
              <a:t>0xx</a:t>
            </a:r>
          </a:p>
          <a:p>
            <a:pPr>
              <a:lnSpc>
                <a:spcPct val="110000"/>
              </a:lnSpc>
            </a:pPr>
            <a:r>
              <a:rPr lang="en-US" dirty="0">
                <a:solidFill>
                  <a:srgbClr val="FF0000"/>
                </a:solidFill>
              </a:rPr>
              <a:t>011</a:t>
            </a:r>
            <a:r>
              <a:rPr lang="en-US" dirty="0"/>
              <a:t>1xx</a:t>
            </a:r>
          </a:p>
          <a:p>
            <a:pPr>
              <a:lnSpc>
                <a:spcPct val="110000"/>
              </a:lnSpc>
            </a:pPr>
            <a:r>
              <a:rPr lang="en-US" dirty="0">
                <a:solidFill>
                  <a:srgbClr val="FF0000"/>
                </a:solidFill>
              </a:rPr>
              <a:t>100</a:t>
            </a:r>
            <a:r>
              <a:rPr lang="en-US" dirty="0"/>
              <a:t>0xx</a:t>
            </a:r>
          </a:p>
          <a:p>
            <a:pPr>
              <a:lnSpc>
                <a:spcPct val="110000"/>
              </a:lnSpc>
            </a:pPr>
            <a:r>
              <a:rPr lang="en-US" dirty="0">
                <a:solidFill>
                  <a:srgbClr val="FF0000"/>
                </a:solidFill>
              </a:rPr>
              <a:t>100</a:t>
            </a:r>
            <a:r>
              <a:rPr lang="en-US" dirty="0"/>
              <a:t>1xx</a:t>
            </a:r>
          </a:p>
          <a:p>
            <a:pPr>
              <a:lnSpc>
                <a:spcPct val="110000"/>
              </a:lnSpc>
            </a:pPr>
            <a:r>
              <a:rPr lang="en-US" dirty="0">
                <a:solidFill>
                  <a:srgbClr val="FF0000"/>
                </a:solidFill>
              </a:rPr>
              <a:t>101</a:t>
            </a:r>
            <a:r>
              <a:rPr lang="en-US" dirty="0"/>
              <a:t>0xx</a:t>
            </a:r>
          </a:p>
          <a:p>
            <a:pPr>
              <a:lnSpc>
                <a:spcPct val="110000"/>
              </a:lnSpc>
            </a:pPr>
            <a:r>
              <a:rPr lang="en-US" dirty="0">
                <a:solidFill>
                  <a:srgbClr val="FF0000"/>
                </a:solidFill>
              </a:rPr>
              <a:t>101</a:t>
            </a:r>
            <a:r>
              <a:rPr lang="en-US" dirty="0"/>
              <a:t>1xx</a:t>
            </a:r>
          </a:p>
          <a:p>
            <a:pPr>
              <a:lnSpc>
                <a:spcPct val="110000"/>
              </a:lnSpc>
            </a:pPr>
            <a:r>
              <a:rPr lang="en-US" dirty="0">
                <a:solidFill>
                  <a:srgbClr val="FF0000"/>
                </a:solidFill>
              </a:rPr>
              <a:t>110</a:t>
            </a:r>
            <a:r>
              <a:rPr lang="en-US" dirty="0"/>
              <a:t>0xx</a:t>
            </a:r>
          </a:p>
          <a:p>
            <a:pPr>
              <a:lnSpc>
                <a:spcPct val="110000"/>
              </a:lnSpc>
            </a:pPr>
            <a:r>
              <a:rPr lang="en-US" dirty="0">
                <a:solidFill>
                  <a:srgbClr val="FF0000"/>
                </a:solidFill>
              </a:rPr>
              <a:t>110</a:t>
            </a:r>
            <a:r>
              <a:rPr lang="en-US" dirty="0"/>
              <a:t>1xx</a:t>
            </a:r>
          </a:p>
          <a:p>
            <a:pPr>
              <a:lnSpc>
                <a:spcPct val="110000"/>
              </a:lnSpc>
            </a:pPr>
            <a:r>
              <a:rPr lang="en-US" dirty="0">
                <a:solidFill>
                  <a:srgbClr val="FF0000"/>
                </a:solidFill>
              </a:rPr>
              <a:t>111</a:t>
            </a:r>
            <a:r>
              <a:rPr lang="en-US" dirty="0"/>
              <a:t>0xx</a:t>
            </a:r>
          </a:p>
          <a:p>
            <a:pPr>
              <a:lnSpc>
                <a:spcPct val="110000"/>
              </a:lnSpc>
            </a:pPr>
            <a:r>
              <a:rPr lang="en-US" dirty="0">
                <a:solidFill>
                  <a:srgbClr val="FF0000"/>
                </a:solidFill>
              </a:rPr>
              <a:t>111</a:t>
            </a:r>
            <a:r>
              <a:rPr lang="en-US" dirty="0"/>
              <a:t>1xx</a:t>
            </a:r>
          </a:p>
        </p:txBody>
      </p:sp>
      <p:sp>
        <p:nvSpPr>
          <p:cNvPr id="2" name="Slide Number Placeholder 5">
            <a:extLst>
              <a:ext uri="{FF2B5EF4-FFF2-40B4-BE49-F238E27FC236}">
                <a16:creationId xmlns:a16="http://schemas.microsoft.com/office/drawing/2014/main" id="{219F35D6-978C-DD57-1DE9-AECC80281BA3}"/>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39</a:t>
            </a:fld>
            <a:endParaRPr lang="en-US" dirty="0"/>
          </a:p>
        </p:txBody>
      </p:sp>
      <p:grpSp>
        <p:nvGrpSpPr>
          <p:cNvPr id="6" name="Group 5">
            <a:extLst>
              <a:ext uri="{FF2B5EF4-FFF2-40B4-BE49-F238E27FC236}">
                <a16:creationId xmlns:a16="http://schemas.microsoft.com/office/drawing/2014/main" id="{5A2176A8-4EFA-23F4-F784-355F5106C689}"/>
              </a:ext>
            </a:extLst>
          </p:cNvPr>
          <p:cNvGrpSpPr/>
          <p:nvPr/>
        </p:nvGrpSpPr>
        <p:grpSpPr>
          <a:xfrm>
            <a:off x="1172314" y="1492532"/>
            <a:ext cx="3252166" cy="1806242"/>
            <a:chOff x="1172314" y="1492532"/>
            <a:chExt cx="3252166" cy="1806242"/>
          </a:xfrm>
        </p:grpSpPr>
        <p:grpSp>
          <p:nvGrpSpPr>
            <p:cNvPr id="196" name="Group 195">
              <a:extLst>
                <a:ext uri="{FF2B5EF4-FFF2-40B4-BE49-F238E27FC236}">
                  <a16:creationId xmlns:a16="http://schemas.microsoft.com/office/drawing/2014/main" id="{446C5772-887D-B748-C58D-74B754E89021}"/>
                </a:ext>
              </a:extLst>
            </p:cNvPr>
            <p:cNvGrpSpPr/>
            <p:nvPr/>
          </p:nvGrpSpPr>
          <p:grpSpPr>
            <a:xfrm>
              <a:off x="1172314" y="1492532"/>
              <a:ext cx="3252166" cy="1413123"/>
              <a:chOff x="1172314" y="1492532"/>
              <a:chExt cx="3252166" cy="1413123"/>
            </a:xfrm>
          </p:grpSpPr>
          <p:sp>
            <p:nvSpPr>
              <p:cNvPr id="76" name="Rectangle 43" descr="5%">
                <a:extLst>
                  <a:ext uri="{FF2B5EF4-FFF2-40B4-BE49-F238E27FC236}">
                    <a16:creationId xmlns:a16="http://schemas.microsoft.com/office/drawing/2014/main" id="{32607ADC-700C-ED1D-D247-59870E2BD68C}"/>
                  </a:ext>
                </a:extLst>
              </p:cNvPr>
              <p:cNvSpPr>
                <a:spLocks noChangeArrowheads="1"/>
              </p:cNvSpPr>
              <p:nvPr/>
            </p:nvSpPr>
            <p:spPr bwMode="auto">
              <a:xfrm>
                <a:off x="2363905" y="2555436"/>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82" name="Line 71">
                <a:extLst>
                  <a:ext uri="{FF2B5EF4-FFF2-40B4-BE49-F238E27FC236}">
                    <a16:creationId xmlns:a16="http://schemas.microsoft.com/office/drawing/2014/main" id="{72B25339-D5F2-2146-F7FF-5B4D68041DDE}"/>
                  </a:ext>
                </a:extLst>
              </p:cNvPr>
              <p:cNvSpPr>
                <a:spLocks noChangeShapeType="1"/>
              </p:cNvSpPr>
              <p:nvPr/>
            </p:nvSpPr>
            <p:spPr bwMode="auto">
              <a:xfrm flipH="1">
                <a:off x="3357680" y="1492532"/>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92" name="TextBox 191">
                <a:extLst>
                  <a:ext uri="{FF2B5EF4-FFF2-40B4-BE49-F238E27FC236}">
                    <a16:creationId xmlns:a16="http://schemas.microsoft.com/office/drawing/2014/main" id="{A06FF2C9-9A73-33DA-3C10-2C8E4D89CA7B}"/>
                  </a:ext>
                </a:extLst>
              </p:cNvPr>
              <p:cNvSpPr txBox="1"/>
              <p:nvPr/>
            </p:nvSpPr>
            <p:spPr>
              <a:xfrm>
                <a:off x="1668010" y="2536323"/>
                <a:ext cx="535724" cy="369332"/>
              </a:xfrm>
              <a:prstGeom prst="rect">
                <a:avLst/>
              </a:prstGeom>
              <a:noFill/>
            </p:spPr>
            <p:txBody>
              <a:bodyPr wrap="none" rtlCol="0" anchor="ctr">
                <a:spAutoFit/>
              </a:bodyPr>
              <a:lstStyle/>
              <a:p>
                <a:r>
                  <a:rPr lang="en-US" dirty="0">
                    <a:solidFill>
                      <a:srgbClr val="FF0000"/>
                    </a:solidFill>
                  </a:rPr>
                  <a:t>000</a:t>
                </a:r>
              </a:p>
            </p:txBody>
          </p:sp>
          <p:sp>
            <p:nvSpPr>
              <p:cNvPr id="193" name="TextBox 192">
                <a:extLst>
                  <a:ext uri="{FF2B5EF4-FFF2-40B4-BE49-F238E27FC236}">
                    <a16:creationId xmlns:a16="http://schemas.microsoft.com/office/drawing/2014/main" id="{96BC39C0-BCEA-0F79-3A40-B8AD05E6707F}"/>
                  </a:ext>
                </a:extLst>
              </p:cNvPr>
              <p:cNvSpPr txBox="1"/>
              <p:nvPr/>
            </p:nvSpPr>
            <p:spPr>
              <a:xfrm>
                <a:off x="1172314" y="2536323"/>
                <a:ext cx="301686" cy="369332"/>
              </a:xfrm>
              <a:prstGeom prst="rect">
                <a:avLst/>
              </a:prstGeom>
              <a:noFill/>
            </p:spPr>
            <p:txBody>
              <a:bodyPr wrap="none" rtlCol="0" anchor="ctr">
                <a:spAutoFit/>
              </a:bodyPr>
              <a:lstStyle/>
              <a:p>
                <a:r>
                  <a:rPr lang="en-US" dirty="0"/>
                  <a:t>1</a:t>
                </a:r>
              </a:p>
            </p:txBody>
          </p:sp>
        </p:grpSp>
        <p:sp>
          <p:nvSpPr>
            <p:cNvPr id="4" name="Line 71">
              <a:extLst>
                <a:ext uri="{FF2B5EF4-FFF2-40B4-BE49-F238E27FC236}">
                  <a16:creationId xmlns:a16="http://schemas.microsoft.com/office/drawing/2014/main" id="{8299C12B-B46D-061B-D7CA-BFD37D309A84}"/>
                </a:ext>
              </a:extLst>
            </p:cNvPr>
            <p:cNvSpPr>
              <a:spLocks noChangeShapeType="1"/>
            </p:cNvSpPr>
            <p:nvPr/>
          </p:nvSpPr>
          <p:spPr bwMode="auto">
            <a:xfrm flipH="1">
              <a:off x="3357679" y="1543551"/>
              <a:ext cx="1055429" cy="1755223"/>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7" name="Group 6">
            <a:extLst>
              <a:ext uri="{FF2B5EF4-FFF2-40B4-BE49-F238E27FC236}">
                <a16:creationId xmlns:a16="http://schemas.microsoft.com/office/drawing/2014/main" id="{526610A2-D0B5-41D4-0A59-1582C10F1643}"/>
              </a:ext>
            </a:extLst>
          </p:cNvPr>
          <p:cNvGrpSpPr/>
          <p:nvPr/>
        </p:nvGrpSpPr>
        <p:grpSpPr>
          <a:xfrm>
            <a:off x="1180789" y="2721930"/>
            <a:ext cx="3235514" cy="785335"/>
            <a:chOff x="1180789" y="2721930"/>
            <a:chExt cx="3235514" cy="785335"/>
          </a:xfrm>
        </p:grpSpPr>
        <p:grpSp>
          <p:nvGrpSpPr>
            <p:cNvPr id="197" name="Group 196">
              <a:extLst>
                <a:ext uri="{FF2B5EF4-FFF2-40B4-BE49-F238E27FC236}">
                  <a16:creationId xmlns:a16="http://schemas.microsoft.com/office/drawing/2014/main" id="{1744F824-EDE8-F71A-3E78-13F7902564D8}"/>
                </a:ext>
              </a:extLst>
            </p:cNvPr>
            <p:cNvGrpSpPr/>
            <p:nvPr/>
          </p:nvGrpSpPr>
          <p:grpSpPr>
            <a:xfrm>
              <a:off x="1180789" y="2721930"/>
              <a:ext cx="3235514" cy="785335"/>
              <a:chOff x="1180789" y="2721930"/>
              <a:chExt cx="3235514" cy="785335"/>
            </a:xfrm>
          </p:grpSpPr>
          <p:sp>
            <p:nvSpPr>
              <p:cNvPr id="78" name="Rectangle 43" descr="5%">
                <a:extLst>
                  <a:ext uri="{FF2B5EF4-FFF2-40B4-BE49-F238E27FC236}">
                    <a16:creationId xmlns:a16="http://schemas.microsoft.com/office/drawing/2014/main" id="{CACE3188-5B62-9267-CD3E-1EA3716CE135}"/>
                  </a:ext>
                </a:extLst>
              </p:cNvPr>
              <p:cNvSpPr>
                <a:spLocks noChangeArrowheads="1"/>
              </p:cNvSpPr>
              <p:nvPr/>
            </p:nvSpPr>
            <p:spPr bwMode="auto">
              <a:xfrm>
                <a:off x="2367080" y="3171646"/>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85" name="Line 73">
                <a:extLst>
                  <a:ext uri="{FF2B5EF4-FFF2-40B4-BE49-F238E27FC236}">
                    <a16:creationId xmlns:a16="http://schemas.microsoft.com/office/drawing/2014/main" id="{CD2498CE-119A-073C-09D4-D2B0319288A1}"/>
                  </a:ext>
                </a:extLst>
              </p:cNvPr>
              <p:cNvSpPr>
                <a:spLocks noChangeShapeType="1"/>
              </p:cNvSpPr>
              <p:nvPr/>
            </p:nvSpPr>
            <p:spPr bwMode="auto">
              <a:xfrm flipH="1">
                <a:off x="3357680" y="2721930"/>
                <a:ext cx="1058623" cy="599401"/>
              </a:xfrm>
              <a:prstGeom prst="line">
                <a:avLst/>
              </a:prstGeom>
              <a:noFill/>
              <a:ln w="12700">
                <a:solidFill>
                  <a:schemeClr val="tx1"/>
                </a:solidFill>
                <a:round/>
                <a:headEnd type="none" w="med" len="med"/>
                <a:tailEnd type="none" w="med" len="med"/>
              </a:ln>
              <a:effectLst/>
            </p:spPr>
            <p:txBody>
              <a:bodyPr/>
              <a:lstStyle/>
              <a:p>
                <a:endParaRPr lang="en-US"/>
              </a:p>
            </p:txBody>
          </p:sp>
          <p:sp>
            <p:nvSpPr>
              <p:cNvPr id="194" name="TextBox 193">
                <a:extLst>
                  <a:ext uri="{FF2B5EF4-FFF2-40B4-BE49-F238E27FC236}">
                    <a16:creationId xmlns:a16="http://schemas.microsoft.com/office/drawing/2014/main" id="{B33FF14F-7584-BF17-7CD4-FEE764EED4F2}"/>
                  </a:ext>
                </a:extLst>
              </p:cNvPr>
              <p:cNvSpPr txBox="1"/>
              <p:nvPr/>
            </p:nvSpPr>
            <p:spPr>
              <a:xfrm>
                <a:off x="1676485" y="3137933"/>
                <a:ext cx="535724" cy="369332"/>
              </a:xfrm>
              <a:prstGeom prst="rect">
                <a:avLst/>
              </a:prstGeom>
              <a:noFill/>
            </p:spPr>
            <p:txBody>
              <a:bodyPr wrap="none" rtlCol="0" anchor="ctr">
                <a:spAutoFit/>
              </a:bodyPr>
              <a:lstStyle/>
              <a:p>
                <a:r>
                  <a:rPr lang="en-US" dirty="0">
                    <a:solidFill>
                      <a:srgbClr val="FF0000"/>
                    </a:solidFill>
                  </a:rPr>
                  <a:t>010</a:t>
                </a:r>
              </a:p>
            </p:txBody>
          </p:sp>
          <p:sp>
            <p:nvSpPr>
              <p:cNvPr id="195" name="TextBox 194">
                <a:extLst>
                  <a:ext uri="{FF2B5EF4-FFF2-40B4-BE49-F238E27FC236}">
                    <a16:creationId xmlns:a16="http://schemas.microsoft.com/office/drawing/2014/main" id="{F6926348-EC5C-B2EF-70C5-79666EE25A43}"/>
                  </a:ext>
                </a:extLst>
              </p:cNvPr>
              <p:cNvSpPr txBox="1"/>
              <p:nvPr/>
            </p:nvSpPr>
            <p:spPr>
              <a:xfrm>
                <a:off x="1180789" y="3137933"/>
                <a:ext cx="301686" cy="369332"/>
              </a:xfrm>
              <a:prstGeom prst="rect">
                <a:avLst/>
              </a:prstGeom>
              <a:noFill/>
            </p:spPr>
            <p:txBody>
              <a:bodyPr wrap="none" rtlCol="0" anchor="ctr">
                <a:spAutoFit/>
              </a:bodyPr>
              <a:lstStyle/>
              <a:p>
                <a:r>
                  <a:rPr lang="en-US" dirty="0"/>
                  <a:t>1</a:t>
                </a:r>
              </a:p>
            </p:txBody>
          </p:sp>
        </p:grpSp>
        <p:sp>
          <p:nvSpPr>
            <p:cNvPr id="5" name="Line 73">
              <a:extLst>
                <a:ext uri="{FF2B5EF4-FFF2-40B4-BE49-F238E27FC236}">
                  <a16:creationId xmlns:a16="http://schemas.microsoft.com/office/drawing/2014/main" id="{BF6060E5-6B96-3EEC-734A-241FD9239088}"/>
                </a:ext>
              </a:extLst>
            </p:cNvPr>
            <p:cNvSpPr>
              <a:spLocks noChangeShapeType="1"/>
            </p:cNvSpPr>
            <p:nvPr/>
          </p:nvSpPr>
          <p:spPr bwMode="auto">
            <a:xfrm flipH="1">
              <a:off x="3354093" y="2734292"/>
              <a:ext cx="1055429" cy="11231"/>
            </a:xfrm>
            <a:prstGeom prst="line">
              <a:avLst/>
            </a:prstGeom>
            <a:noFill/>
            <a:ln w="12700">
              <a:solidFill>
                <a:schemeClr val="tx1"/>
              </a:solidFill>
              <a:round/>
              <a:headEnd type="none" w="med" len="med"/>
              <a:tailEnd type="none" w="med" len="med"/>
            </a:ln>
            <a:effectLst/>
          </p:spPr>
          <p:txBody>
            <a:bodyPr/>
            <a:lstStyle/>
            <a:p>
              <a:endParaRPr lang="en-US"/>
            </a:p>
          </p:txBody>
        </p:sp>
      </p:grpSp>
    </p:spTree>
    <p:extLst>
      <p:ext uri="{BB962C8B-B14F-4D97-AF65-F5344CB8AC3E}">
        <p14:creationId xmlns:p14="http://schemas.microsoft.com/office/powerpoint/2010/main" val="3234563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right)">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Title 315"/>
          <p:cNvSpPr>
            <a:spLocks noGrp="1"/>
          </p:cNvSpPr>
          <p:nvPr>
            <p:ph type="title"/>
          </p:nvPr>
        </p:nvSpPr>
        <p:spPr/>
        <p:txBody>
          <a:bodyPr>
            <a:normAutofit fontScale="90000"/>
          </a:bodyPr>
          <a:lstStyle/>
          <a:p>
            <a:r>
              <a:rPr lang="en-US" dirty="0"/>
              <a:t>Processor-DRAM Gap (Latency)</a:t>
            </a:r>
            <a:br>
              <a:rPr lang="en-US" dirty="0"/>
            </a:br>
            <a:endParaRPr lang="en-US" dirty="0"/>
          </a:p>
        </p:txBody>
      </p:sp>
      <p:sp>
        <p:nvSpPr>
          <p:cNvPr id="1420603" name="Rectangle 315"/>
          <p:cNvSpPr>
            <a:spLocks noChangeArrowheads="1"/>
          </p:cNvSpPr>
          <p:nvPr/>
        </p:nvSpPr>
        <p:spPr bwMode="auto">
          <a:xfrm>
            <a:off x="1828800" y="5410200"/>
            <a:ext cx="8534400" cy="707886"/>
          </a:xfrm>
          <a:prstGeom prst="rect">
            <a:avLst/>
          </a:prstGeom>
          <a:noFill/>
          <a:ln w="25400">
            <a:noFill/>
            <a:miter lim="800000"/>
            <a:headEnd/>
            <a:tailEnd/>
          </a:ln>
          <a:effectLst/>
        </p:spPr>
        <p:txBody>
          <a:bodyPr>
            <a:prstTxWarp prst="textNoShape">
              <a:avLst/>
            </a:prstTxWarp>
            <a:spAutoFit/>
          </a:bodyPr>
          <a:lstStyle/>
          <a:p>
            <a:pPr>
              <a:spcBef>
                <a:spcPct val="0"/>
              </a:spcBef>
            </a:pPr>
            <a:r>
              <a:rPr lang="en-US" sz="2000" dirty="0">
                <a:solidFill>
                  <a:srgbClr val="56127A"/>
                </a:solidFill>
                <a:latin typeface="Calibri"/>
                <a:cs typeface="Calibri"/>
              </a:rPr>
              <a:t>1980 microprocessor executes </a:t>
            </a:r>
            <a:r>
              <a:rPr lang="en-US" sz="2000" b="1" dirty="0">
                <a:solidFill>
                  <a:srgbClr val="56127A"/>
                </a:solidFill>
                <a:latin typeface="Calibri"/>
                <a:cs typeface="Calibri"/>
              </a:rPr>
              <a:t>~one instruction </a:t>
            </a:r>
            <a:r>
              <a:rPr lang="en-US" sz="2000" dirty="0">
                <a:solidFill>
                  <a:srgbClr val="56127A"/>
                </a:solidFill>
                <a:latin typeface="Calibri"/>
                <a:cs typeface="Calibri"/>
              </a:rPr>
              <a:t>in same time as DRAM access</a:t>
            </a:r>
          </a:p>
          <a:p>
            <a:pPr>
              <a:spcBef>
                <a:spcPct val="0"/>
              </a:spcBef>
            </a:pPr>
            <a:r>
              <a:rPr lang="is-IS" sz="2000" dirty="0">
                <a:solidFill>
                  <a:srgbClr val="56127A"/>
                </a:solidFill>
                <a:latin typeface="Calibri"/>
                <a:cs typeface="Calibri"/>
              </a:rPr>
              <a:t>2017</a:t>
            </a:r>
            <a:r>
              <a:rPr lang="en-US" sz="2000" dirty="0">
                <a:solidFill>
                  <a:srgbClr val="56127A"/>
                </a:solidFill>
                <a:latin typeface="Calibri"/>
                <a:cs typeface="Calibri"/>
              </a:rPr>
              <a:t> microprocessor executes </a:t>
            </a:r>
            <a:r>
              <a:rPr lang="en-US" sz="2000" b="1" dirty="0">
                <a:solidFill>
                  <a:srgbClr val="56127A"/>
                </a:solidFill>
                <a:latin typeface="Calibri"/>
                <a:cs typeface="Calibri"/>
              </a:rPr>
              <a:t>~1000 instructions </a:t>
            </a:r>
            <a:r>
              <a:rPr lang="en-US" sz="2000" dirty="0">
                <a:solidFill>
                  <a:srgbClr val="56127A"/>
                </a:solidFill>
                <a:latin typeface="Calibri"/>
                <a:cs typeface="Calibri"/>
              </a:rPr>
              <a:t>in same time as DRAM access</a:t>
            </a:r>
          </a:p>
        </p:txBody>
      </p:sp>
      <p:sp>
        <p:nvSpPr>
          <p:cNvPr id="2" name="TextBox 1"/>
          <p:cNvSpPr txBox="1"/>
          <p:nvPr/>
        </p:nvSpPr>
        <p:spPr>
          <a:xfrm>
            <a:off x="1981201" y="6019801"/>
            <a:ext cx="8953861" cy="461665"/>
          </a:xfrm>
          <a:prstGeom prst="rect">
            <a:avLst/>
          </a:prstGeom>
          <a:noFill/>
        </p:spPr>
        <p:txBody>
          <a:bodyPr wrap="none" rtlCol="0">
            <a:spAutoFit/>
          </a:bodyPr>
          <a:lstStyle/>
          <a:p>
            <a:r>
              <a:rPr lang="en-US" altLang="zh-CN" sz="2400" b="1" i="1" dirty="0"/>
              <a:t>Memory wall:</a:t>
            </a:r>
            <a:r>
              <a:rPr lang="zh-CN" altLang="en-US" sz="2400" b="1" i="1" dirty="0"/>
              <a:t> </a:t>
            </a:r>
            <a:r>
              <a:rPr lang="en-US" altLang="zh-CN" sz="2400" b="1" i="1" dirty="0"/>
              <a:t>memory</a:t>
            </a:r>
            <a:r>
              <a:rPr lang="en-US" sz="2400" b="1" i="1" dirty="0"/>
              <a:t> access </a:t>
            </a:r>
            <a:r>
              <a:rPr lang="en-US" altLang="zh-CN" sz="2400" b="1" i="1" dirty="0"/>
              <a:t>likely to be the performance bottleneck</a:t>
            </a:r>
            <a:endParaRPr lang="en-US" sz="2400" b="1" i="1" dirty="0"/>
          </a:p>
        </p:txBody>
      </p:sp>
      <p:sp>
        <p:nvSpPr>
          <p:cNvPr id="319"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pic>
        <p:nvPicPr>
          <p:cNvPr id="4" name="Picture 3"/>
          <p:cNvPicPr>
            <a:picLocks noChangeAspect="1"/>
          </p:cNvPicPr>
          <p:nvPr/>
        </p:nvPicPr>
        <p:blipFill rotWithShape="1">
          <a:blip r:embed="rId3" cstate="screen">
            <a:extLst>
              <a:ext uri="{28A0092B-C50C-407E-A947-70E740481C1C}">
                <a14:useLocalDpi xmlns:a14="http://schemas.microsoft.com/office/drawing/2010/main"/>
              </a:ext>
            </a:extLst>
          </a:blip>
          <a:srcRect b="5516"/>
          <a:stretch/>
        </p:blipFill>
        <p:spPr>
          <a:xfrm>
            <a:off x="1524000" y="914400"/>
            <a:ext cx="9144000" cy="4546600"/>
          </a:xfrm>
          <a:prstGeom prst="rect">
            <a:avLst/>
          </a:prstGeom>
        </p:spPr>
      </p:pic>
      <p:sp>
        <p:nvSpPr>
          <p:cNvPr id="7" name="Slide Number Placeholder 5">
            <a:extLst>
              <a:ext uri="{FF2B5EF4-FFF2-40B4-BE49-F238E27FC236}">
                <a16:creationId xmlns:a16="http://schemas.microsoft.com/office/drawing/2014/main" id="{CC460D44-A009-27C0-9CFA-ABCE5C7C346A}"/>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4</a:t>
            </a:fld>
            <a:endParaRPr lang="en-US" dirty="0"/>
          </a:p>
        </p:txBody>
      </p:sp>
    </p:spTree>
    <p:extLst>
      <p:ext uri="{BB962C8B-B14F-4D97-AF65-F5344CB8AC3E}">
        <p14:creationId xmlns:p14="http://schemas.microsoft.com/office/powerpoint/2010/main" val="2322220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206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0603" grpId="0"/>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1981200" y="173038"/>
            <a:ext cx="8229600" cy="1143000"/>
          </a:xfrm>
        </p:spPr>
        <p:txBody>
          <a:bodyPr>
            <a:normAutofit fontScale="90000"/>
          </a:bodyPr>
          <a:lstStyle/>
          <a:p>
            <a:pPr>
              <a:lnSpc>
                <a:spcPct val="85000"/>
              </a:lnSpc>
            </a:pPr>
            <a:r>
              <a:rPr lang="en-US" dirty="0"/>
              <a:t>2-Way SA Cache w/o Ping Pong Effect </a:t>
            </a:r>
          </a:p>
        </p:txBody>
      </p:sp>
      <p:sp>
        <p:nvSpPr>
          <p:cNvPr id="49155" name="Rectangle 3"/>
          <p:cNvSpPr>
            <a:spLocks noChangeArrowheads="1"/>
          </p:cNvSpPr>
          <p:nvPr/>
        </p:nvSpPr>
        <p:spPr bwMode="auto">
          <a:xfrm>
            <a:off x="2819400" y="2811463"/>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56" name="Line 4"/>
          <p:cNvSpPr>
            <a:spLocks noChangeShapeType="1"/>
          </p:cNvSpPr>
          <p:nvPr/>
        </p:nvSpPr>
        <p:spPr bwMode="auto">
          <a:xfrm>
            <a:off x="2819400" y="34210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57" name="Line 5"/>
          <p:cNvSpPr>
            <a:spLocks noChangeShapeType="1"/>
          </p:cNvSpPr>
          <p:nvPr/>
        </p:nvSpPr>
        <p:spPr bwMode="auto">
          <a:xfrm>
            <a:off x="2819400" y="31162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58" name="Line 6"/>
          <p:cNvSpPr>
            <a:spLocks noChangeShapeType="1"/>
          </p:cNvSpPr>
          <p:nvPr/>
        </p:nvSpPr>
        <p:spPr bwMode="auto">
          <a:xfrm>
            <a:off x="2819400" y="37258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59" name="Rectangle 7"/>
          <p:cNvSpPr>
            <a:spLocks noChangeArrowheads="1"/>
          </p:cNvSpPr>
          <p:nvPr/>
        </p:nvSpPr>
        <p:spPr bwMode="auto">
          <a:xfrm>
            <a:off x="4800600" y="2811463"/>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60" name="Line 8"/>
          <p:cNvSpPr>
            <a:spLocks noChangeShapeType="1"/>
          </p:cNvSpPr>
          <p:nvPr/>
        </p:nvSpPr>
        <p:spPr bwMode="auto">
          <a:xfrm>
            <a:off x="4800600" y="34210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1" name="Line 9"/>
          <p:cNvSpPr>
            <a:spLocks noChangeShapeType="1"/>
          </p:cNvSpPr>
          <p:nvPr/>
        </p:nvSpPr>
        <p:spPr bwMode="auto">
          <a:xfrm>
            <a:off x="4800600" y="31162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2" name="Line 10"/>
          <p:cNvSpPr>
            <a:spLocks noChangeShapeType="1"/>
          </p:cNvSpPr>
          <p:nvPr/>
        </p:nvSpPr>
        <p:spPr bwMode="auto">
          <a:xfrm>
            <a:off x="4800600" y="37258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3" name="Rectangle 11"/>
          <p:cNvSpPr>
            <a:spLocks noChangeArrowheads="1"/>
          </p:cNvSpPr>
          <p:nvPr/>
        </p:nvSpPr>
        <p:spPr bwMode="auto">
          <a:xfrm>
            <a:off x="6858000" y="2811463"/>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64" name="Line 12"/>
          <p:cNvSpPr>
            <a:spLocks noChangeShapeType="1"/>
          </p:cNvSpPr>
          <p:nvPr/>
        </p:nvSpPr>
        <p:spPr bwMode="auto">
          <a:xfrm>
            <a:off x="6858000" y="34210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5" name="Line 13"/>
          <p:cNvSpPr>
            <a:spLocks noChangeShapeType="1"/>
          </p:cNvSpPr>
          <p:nvPr/>
        </p:nvSpPr>
        <p:spPr bwMode="auto">
          <a:xfrm>
            <a:off x="6858000" y="31162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6" name="Line 14"/>
          <p:cNvSpPr>
            <a:spLocks noChangeShapeType="1"/>
          </p:cNvSpPr>
          <p:nvPr/>
        </p:nvSpPr>
        <p:spPr bwMode="auto">
          <a:xfrm>
            <a:off x="6858000" y="37258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7" name="Rectangle 15"/>
          <p:cNvSpPr>
            <a:spLocks noChangeArrowheads="1"/>
          </p:cNvSpPr>
          <p:nvPr/>
        </p:nvSpPr>
        <p:spPr bwMode="auto">
          <a:xfrm>
            <a:off x="8915400" y="2811463"/>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68" name="Line 16"/>
          <p:cNvSpPr>
            <a:spLocks noChangeShapeType="1"/>
          </p:cNvSpPr>
          <p:nvPr/>
        </p:nvSpPr>
        <p:spPr bwMode="auto">
          <a:xfrm>
            <a:off x="8915400" y="34210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9" name="Line 17"/>
          <p:cNvSpPr>
            <a:spLocks noChangeShapeType="1"/>
          </p:cNvSpPr>
          <p:nvPr/>
        </p:nvSpPr>
        <p:spPr bwMode="auto">
          <a:xfrm>
            <a:off x="8915400" y="31162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0" name="Line 18"/>
          <p:cNvSpPr>
            <a:spLocks noChangeShapeType="1"/>
          </p:cNvSpPr>
          <p:nvPr/>
        </p:nvSpPr>
        <p:spPr bwMode="auto">
          <a:xfrm>
            <a:off x="8915400" y="37258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1" name="Text Box 35"/>
          <p:cNvSpPr txBox="1">
            <a:spLocks noChangeArrowheads="1"/>
          </p:cNvSpPr>
          <p:nvPr/>
        </p:nvSpPr>
        <p:spPr bwMode="auto">
          <a:xfrm>
            <a:off x="2425085" y="2390776"/>
            <a:ext cx="851515" cy="369332"/>
          </a:xfrm>
          <a:prstGeom prst="rect">
            <a:avLst/>
          </a:prstGeom>
          <a:noFill/>
          <a:ln w="12700">
            <a:noFill/>
            <a:miter lim="800000"/>
            <a:headEnd/>
            <a:tailEnd/>
          </a:ln>
        </p:spPr>
        <p:txBody>
          <a:bodyPr wrap="none">
            <a:prstTxWarp prst="textNoShape">
              <a:avLst/>
            </a:prstTxWarp>
            <a:spAutoFit/>
          </a:bodyPr>
          <a:lstStyle/>
          <a:p>
            <a:r>
              <a:rPr lang="en-US" dirty="0"/>
              <a:t>0000xx</a:t>
            </a:r>
            <a:endParaRPr lang="en-US" b="1" dirty="0">
              <a:latin typeface="Calibri" charset="0"/>
            </a:endParaRPr>
          </a:p>
        </p:txBody>
      </p:sp>
      <p:sp>
        <p:nvSpPr>
          <p:cNvPr id="49172" name="Text Box 36"/>
          <p:cNvSpPr txBox="1">
            <a:spLocks noChangeArrowheads="1"/>
          </p:cNvSpPr>
          <p:nvPr/>
        </p:nvSpPr>
        <p:spPr bwMode="auto">
          <a:xfrm>
            <a:off x="4253885" y="2390776"/>
            <a:ext cx="851515" cy="369332"/>
          </a:xfrm>
          <a:prstGeom prst="rect">
            <a:avLst/>
          </a:prstGeom>
          <a:noFill/>
          <a:ln w="12700">
            <a:noFill/>
            <a:miter lim="800000"/>
            <a:headEnd/>
            <a:tailEnd/>
          </a:ln>
        </p:spPr>
        <p:txBody>
          <a:bodyPr wrap="none">
            <a:prstTxWarp prst="textNoShape">
              <a:avLst/>
            </a:prstTxWarp>
            <a:spAutoFit/>
          </a:bodyPr>
          <a:lstStyle/>
          <a:p>
            <a:r>
              <a:rPr lang="en-US" dirty="0"/>
              <a:t>0100xx</a:t>
            </a:r>
            <a:endParaRPr lang="en-US" b="1" dirty="0">
              <a:latin typeface="Calibri" charset="0"/>
            </a:endParaRPr>
          </a:p>
        </p:txBody>
      </p:sp>
      <p:sp>
        <p:nvSpPr>
          <p:cNvPr id="49173" name="Text Box 37"/>
          <p:cNvSpPr txBox="1">
            <a:spLocks noChangeArrowheads="1"/>
          </p:cNvSpPr>
          <p:nvPr/>
        </p:nvSpPr>
        <p:spPr bwMode="auto">
          <a:xfrm>
            <a:off x="6311285" y="2390776"/>
            <a:ext cx="851515" cy="369332"/>
          </a:xfrm>
          <a:prstGeom prst="rect">
            <a:avLst/>
          </a:prstGeom>
          <a:noFill/>
          <a:ln w="12700">
            <a:noFill/>
            <a:miter lim="800000"/>
            <a:headEnd/>
            <a:tailEnd/>
          </a:ln>
        </p:spPr>
        <p:txBody>
          <a:bodyPr wrap="none">
            <a:prstTxWarp prst="textNoShape">
              <a:avLst/>
            </a:prstTxWarp>
            <a:spAutoFit/>
          </a:bodyPr>
          <a:lstStyle/>
          <a:p>
            <a:r>
              <a:rPr lang="en-US" dirty="0"/>
              <a:t>0000xx</a:t>
            </a:r>
            <a:endParaRPr lang="en-US" b="1" dirty="0">
              <a:latin typeface="Calibri" charset="0"/>
            </a:endParaRPr>
          </a:p>
        </p:txBody>
      </p:sp>
      <p:sp>
        <p:nvSpPr>
          <p:cNvPr id="49174" name="Text Box 38"/>
          <p:cNvSpPr txBox="1">
            <a:spLocks noChangeArrowheads="1"/>
          </p:cNvSpPr>
          <p:nvPr/>
        </p:nvSpPr>
        <p:spPr bwMode="auto">
          <a:xfrm>
            <a:off x="8444885" y="2390776"/>
            <a:ext cx="851515" cy="369332"/>
          </a:xfrm>
          <a:prstGeom prst="rect">
            <a:avLst/>
          </a:prstGeom>
          <a:noFill/>
          <a:ln w="12700">
            <a:noFill/>
            <a:miter lim="800000"/>
            <a:headEnd/>
            <a:tailEnd/>
          </a:ln>
        </p:spPr>
        <p:txBody>
          <a:bodyPr wrap="none">
            <a:prstTxWarp prst="textNoShape">
              <a:avLst/>
            </a:prstTxWarp>
            <a:spAutoFit/>
          </a:bodyPr>
          <a:lstStyle/>
          <a:p>
            <a:r>
              <a:rPr lang="en-US" dirty="0"/>
              <a:t>0100xx</a:t>
            </a:r>
            <a:endParaRPr lang="en-US" b="1" dirty="0">
              <a:latin typeface="Calibri" charset="0"/>
            </a:endParaRPr>
          </a:p>
        </p:txBody>
      </p:sp>
      <p:sp>
        <p:nvSpPr>
          <p:cNvPr id="49175" name="Rectangle 43"/>
          <p:cNvSpPr>
            <a:spLocks noChangeArrowheads="1"/>
          </p:cNvSpPr>
          <p:nvPr/>
        </p:nvSpPr>
        <p:spPr bwMode="auto">
          <a:xfrm>
            <a:off x="2286000" y="2811463"/>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76" name="Line 44"/>
          <p:cNvSpPr>
            <a:spLocks noChangeShapeType="1"/>
          </p:cNvSpPr>
          <p:nvPr/>
        </p:nvSpPr>
        <p:spPr bwMode="auto">
          <a:xfrm>
            <a:off x="2286000" y="34210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7" name="Line 45"/>
          <p:cNvSpPr>
            <a:spLocks noChangeShapeType="1"/>
          </p:cNvSpPr>
          <p:nvPr/>
        </p:nvSpPr>
        <p:spPr bwMode="auto">
          <a:xfrm>
            <a:off x="2286000" y="31162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8" name="Line 46"/>
          <p:cNvSpPr>
            <a:spLocks noChangeShapeType="1"/>
          </p:cNvSpPr>
          <p:nvPr/>
        </p:nvSpPr>
        <p:spPr bwMode="auto">
          <a:xfrm>
            <a:off x="2286000" y="37258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9" name="Rectangle 47"/>
          <p:cNvSpPr>
            <a:spLocks noChangeArrowheads="1"/>
          </p:cNvSpPr>
          <p:nvPr/>
        </p:nvSpPr>
        <p:spPr bwMode="auto">
          <a:xfrm>
            <a:off x="4267200" y="2811463"/>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80" name="Line 48"/>
          <p:cNvSpPr>
            <a:spLocks noChangeShapeType="1"/>
          </p:cNvSpPr>
          <p:nvPr/>
        </p:nvSpPr>
        <p:spPr bwMode="auto">
          <a:xfrm>
            <a:off x="4267200" y="34210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1" name="Line 49"/>
          <p:cNvSpPr>
            <a:spLocks noChangeShapeType="1"/>
          </p:cNvSpPr>
          <p:nvPr/>
        </p:nvSpPr>
        <p:spPr bwMode="auto">
          <a:xfrm>
            <a:off x="4267200" y="31162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2" name="Line 50"/>
          <p:cNvSpPr>
            <a:spLocks noChangeShapeType="1"/>
          </p:cNvSpPr>
          <p:nvPr/>
        </p:nvSpPr>
        <p:spPr bwMode="auto">
          <a:xfrm>
            <a:off x="4267200" y="37258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3" name="Rectangle 51"/>
          <p:cNvSpPr>
            <a:spLocks noChangeArrowheads="1"/>
          </p:cNvSpPr>
          <p:nvPr/>
        </p:nvSpPr>
        <p:spPr bwMode="auto">
          <a:xfrm>
            <a:off x="6324600" y="2811463"/>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84" name="Line 52"/>
          <p:cNvSpPr>
            <a:spLocks noChangeShapeType="1"/>
          </p:cNvSpPr>
          <p:nvPr/>
        </p:nvSpPr>
        <p:spPr bwMode="auto">
          <a:xfrm>
            <a:off x="6324600" y="34210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5" name="Line 53"/>
          <p:cNvSpPr>
            <a:spLocks noChangeShapeType="1"/>
          </p:cNvSpPr>
          <p:nvPr/>
        </p:nvSpPr>
        <p:spPr bwMode="auto">
          <a:xfrm>
            <a:off x="6324600" y="31162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6" name="Line 54"/>
          <p:cNvSpPr>
            <a:spLocks noChangeShapeType="1"/>
          </p:cNvSpPr>
          <p:nvPr/>
        </p:nvSpPr>
        <p:spPr bwMode="auto">
          <a:xfrm>
            <a:off x="6324600" y="37258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7" name="Rectangle 55"/>
          <p:cNvSpPr>
            <a:spLocks noChangeArrowheads="1"/>
          </p:cNvSpPr>
          <p:nvPr/>
        </p:nvSpPr>
        <p:spPr bwMode="auto">
          <a:xfrm>
            <a:off x="8382000" y="2811463"/>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88" name="Line 56"/>
          <p:cNvSpPr>
            <a:spLocks noChangeShapeType="1"/>
          </p:cNvSpPr>
          <p:nvPr/>
        </p:nvSpPr>
        <p:spPr bwMode="auto">
          <a:xfrm>
            <a:off x="8382000" y="34210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9" name="Line 57"/>
          <p:cNvSpPr>
            <a:spLocks noChangeShapeType="1"/>
          </p:cNvSpPr>
          <p:nvPr/>
        </p:nvSpPr>
        <p:spPr bwMode="auto">
          <a:xfrm>
            <a:off x="8382000" y="31162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90" name="Line 58"/>
          <p:cNvSpPr>
            <a:spLocks noChangeShapeType="1"/>
          </p:cNvSpPr>
          <p:nvPr/>
        </p:nvSpPr>
        <p:spPr bwMode="auto">
          <a:xfrm>
            <a:off x="8382000" y="37258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1683532" name="Text Box 76"/>
          <p:cNvSpPr txBox="1">
            <a:spLocks noChangeArrowheads="1"/>
          </p:cNvSpPr>
          <p:nvPr/>
        </p:nvSpPr>
        <p:spPr bwMode="auto">
          <a:xfrm>
            <a:off x="3124201" y="2354263"/>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83533" name="Text Box 77"/>
          <p:cNvSpPr txBox="1">
            <a:spLocks noChangeArrowheads="1"/>
          </p:cNvSpPr>
          <p:nvPr/>
        </p:nvSpPr>
        <p:spPr bwMode="auto">
          <a:xfrm>
            <a:off x="5029201" y="2354263"/>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83534" name="Text Box 78"/>
          <p:cNvSpPr txBox="1">
            <a:spLocks noChangeArrowheads="1"/>
          </p:cNvSpPr>
          <p:nvPr/>
        </p:nvSpPr>
        <p:spPr bwMode="auto">
          <a:xfrm>
            <a:off x="7010400" y="2354263"/>
            <a:ext cx="436338"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hit</a:t>
            </a:r>
          </a:p>
        </p:txBody>
      </p:sp>
      <p:sp>
        <p:nvSpPr>
          <p:cNvPr id="1683535" name="Text Box 79"/>
          <p:cNvSpPr txBox="1">
            <a:spLocks noChangeArrowheads="1"/>
          </p:cNvSpPr>
          <p:nvPr/>
        </p:nvSpPr>
        <p:spPr bwMode="auto">
          <a:xfrm>
            <a:off x="9144000" y="2354263"/>
            <a:ext cx="436338"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hit</a:t>
            </a:r>
          </a:p>
        </p:txBody>
      </p:sp>
      <p:sp>
        <p:nvSpPr>
          <p:cNvPr id="1683540" name="Text Box 84"/>
          <p:cNvSpPr txBox="1">
            <a:spLocks noChangeArrowheads="1"/>
          </p:cNvSpPr>
          <p:nvPr/>
        </p:nvSpPr>
        <p:spPr bwMode="auto">
          <a:xfrm>
            <a:off x="2286000" y="2765425"/>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000    Mem(0)</a:t>
            </a:r>
          </a:p>
        </p:txBody>
      </p:sp>
      <p:sp>
        <p:nvSpPr>
          <p:cNvPr id="1683541" name="Text Box 85"/>
          <p:cNvSpPr txBox="1">
            <a:spLocks noChangeArrowheads="1"/>
          </p:cNvSpPr>
          <p:nvPr/>
        </p:nvSpPr>
        <p:spPr bwMode="auto">
          <a:xfrm>
            <a:off x="4267200" y="2765425"/>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000    Mem(0)</a:t>
            </a:r>
          </a:p>
        </p:txBody>
      </p:sp>
      <p:sp>
        <p:nvSpPr>
          <p:cNvPr id="49198" name="Text Box 127"/>
          <p:cNvSpPr txBox="1">
            <a:spLocks noChangeArrowheads="1"/>
          </p:cNvSpPr>
          <p:nvPr/>
        </p:nvSpPr>
        <p:spPr bwMode="auto">
          <a:xfrm>
            <a:off x="1981200" y="1905000"/>
            <a:ext cx="3429000" cy="581025"/>
          </a:xfrm>
          <a:prstGeom prst="rect">
            <a:avLst/>
          </a:prstGeom>
          <a:noFill/>
          <a:ln w="12700">
            <a:noFill/>
            <a:miter lim="800000"/>
            <a:headEnd/>
            <a:tailEnd/>
          </a:ln>
        </p:spPr>
        <p:txBody>
          <a:bodyPr>
            <a:prstTxWarp prst="textNoShape">
              <a:avLst/>
            </a:prstTxWarp>
            <a:spAutoFit/>
          </a:bodyPr>
          <a:lstStyle/>
          <a:p>
            <a:r>
              <a:rPr lang="en-US" sz="1600">
                <a:latin typeface="Calibri" charset="0"/>
              </a:rPr>
              <a:t>Start with an empty cache - all blocks initially marked as not valid</a:t>
            </a:r>
          </a:p>
        </p:txBody>
      </p:sp>
      <p:sp>
        <p:nvSpPr>
          <p:cNvPr id="49199" name="Line 128"/>
          <p:cNvSpPr>
            <a:spLocks noChangeShapeType="1"/>
          </p:cNvSpPr>
          <p:nvPr/>
        </p:nvSpPr>
        <p:spPr bwMode="auto">
          <a:xfrm>
            <a:off x="1981200" y="3421063"/>
            <a:ext cx="1828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49200" name="Line 129"/>
          <p:cNvSpPr>
            <a:spLocks noChangeShapeType="1"/>
          </p:cNvSpPr>
          <p:nvPr/>
        </p:nvSpPr>
        <p:spPr bwMode="auto">
          <a:xfrm>
            <a:off x="3962400" y="3421063"/>
            <a:ext cx="1828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49201" name="Line 130"/>
          <p:cNvSpPr>
            <a:spLocks noChangeShapeType="1"/>
          </p:cNvSpPr>
          <p:nvPr/>
        </p:nvSpPr>
        <p:spPr bwMode="auto">
          <a:xfrm>
            <a:off x="6019800" y="3421063"/>
            <a:ext cx="1828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49202" name="Line 131"/>
          <p:cNvSpPr>
            <a:spLocks noChangeShapeType="1"/>
          </p:cNvSpPr>
          <p:nvPr/>
        </p:nvSpPr>
        <p:spPr bwMode="auto">
          <a:xfrm>
            <a:off x="8077200" y="3421063"/>
            <a:ext cx="1828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1683592" name="Text Box 136"/>
          <p:cNvSpPr txBox="1">
            <a:spLocks noChangeArrowheads="1"/>
          </p:cNvSpPr>
          <p:nvPr/>
        </p:nvSpPr>
        <p:spPr bwMode="auto">
          <a:xfrm>
            <a:off x="4267200" y="3389313"/>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010    Mem(4)</a:t>
            </a:r>
          </a:p>
        </p:txBody>
      </p:sp>
      <p:sp>
        <p:nvSpPr>
          <p:cNvPr id="1683593" name="Text Box 137"/>
          <p:cNvSpPr txBox="1">
            <a:spLocks noChangeArrowheads="1"/>
          </p:cNvSpPr>
          <p:nvPr/>
        </p:nvSpPr>
        <p:spPr bwMode="auto">
          <a:xfrm>
            <a:off x="6318250" y="3389313"/>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010    Mem(4)</a:t>
            </a:r>
          </a:p>
        </p:txBody>
      </p:sp>
      <p:sp>
        <p:nvSpPr>
          <p:cNvPr id="1683594" name="Text Box 138"/>
          <p:cNvSpPr txBox="1">
            <a:spLocks noChangeArrowheads="1"/>
          </p:cNvSpPr>
          <p:nvPr/>
        </p:nvSpPr>
        <p:spPr bwMode="auto">
          <a:xfrm>
            <a:off x="6318250" y="2765425"/>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000    Mem(0)</a:t>
            </a:r>
          </a:p>
        </p:txBody>
      </p:sp>
      <p:sp>
        <p:nvSpPr>
          <p:cNvPr id="1683595" name="Text Box 139"/>
          <p:cNvSpPr txBox="1">
            <a:spLocks noChangeArrowheads="1"/>
          </p:cNvSpPr>
          <p:nvPr/>
        </p:nvSpPr>
        <p:spPr bwMode="auto">
          <a:xfrm>
            <a:off x="8375650" y="2779713"/>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000    Mem(0)</a:t>
            </a:r>
          </a:p>
        </p:txBody>
      </p:sp>
      <p:sp>
        <p:nvSpPr>
          <p:cNvPr id="1683596" name="Text Box 140"/>
          <p:cNvSpPr txBox="1">
            <a:spLocks noChangeArrowheads="1"/>
          </p:cNvSpPr>
          <p:nvPr/>
        </p:nvSpPr>
        <p:spPr bwMode="auto">
          <a:xfrm>
            <a:off x="8382000" y="3389313"/>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010    Mem(4)</a:t>
            </a:r>
          </a:p>
        </p:txBody>
      </p:sp>
      <p:sp>
        <p:nvSpPr>
          <p:cNvPr id="1683605" name="Rectangle 149"/>
          <p:cNvSpPr>
            <a:spLocks noChangeArrowheads="1"/>
          </p:cNvSpPr>
          <p:nvPr/>
        </p:nvSpPr>
        <p:spPr bwMode="auto">
          <a:xfrm>
            <a:off x="1676400" y="4800601"/>
            <a:ext cx="8839200" cy="1159292"/>
          </a:xfrm>
          <a:prstGeom prst="rect">
            <a:avLst/>
          </a:prstGeom>
          <a:noFill/>
          <a:ln w="12700">
            <a:noFill/>
            <a:miter lim="800000"/>
            <a:headEnd/>
            <a:tailEnd/>
          </a:ln>
        </p:spPr>
        <p:txBody>
          <a:bodyPr wrap="square" lIns="63500" tIns="25400" rIns="63500" bIns="25400">
            <a:prstTxWarp prst="textNoShape">
              <a:avLst/>
            </a:prstTxWarp>
            <a:spAutoFit/>
          </a:bodyPr>
          <a:lstStyle/>
          <a:p>
            <a:pPr marL="287338" indent="-287338">
              <a:spcBef>
                <a:spcPct val="30000"/>
              </a:spcBef>
              <a:buSzPct val="100000"/>
              <a:buFont typeface="Arial" charset="0"/>
              <a:buChar char="•"/>
            </a:pPr>
            <a:r>
              <a:rPr lang="en-US" altLang="zh-CN" sz="2400" dirty="0">
                <a:latin typeface="Calibri" charset="0"/>
              </a:rPr>
              <a:t>T</a:t>
            </a:r>
            <a:r>
              <a:rPr lang="en-US" sz="2400" dirty="0">
                <a:latin typeface="Calibri" charset="0"/>
              </a:rPr>
              <a:t>wo memory addresses that map into the same cache set can co-exist in the 2-way SA cache, removes the Ping-Pong effect of DM cache</a:t>
            </a:r>
          </a:p>
        </p:txBody>
      </p:sp>
      <p:sp>
        <p:nvSpPr>
          <p:cNvPr id="1683606" name="Rectangle 150"/>
          <p:cNvSpPr>
            <a:spLocks noChangeArrowheads="1"/>
          </p:cNvSpPr>
          <p:nvPr/>
        </p:nvSpPr>
        <p:spPr bwMode="auto">
          <a:xfrm>
            <a:off x="2057400" y="4411663"/>
            <a:ext cx="8153400" cy="355600"/>
          </a:xfrm>
          <a:prstGeom prst="rect">
            <a:avLst/>
          </a:prstGeom>
          <a:noFill/>
          <a:ln w="12700">
            <a:noFill/>
            <a:miter lim="800000"/>
            <a:headEnd/>
            <a:tailEnd/>
          </a:ln>
        </p:spPr>
        <p:txBody>
          <a:bodyPr lIns="63500" tIns="25400" rIns="63500" bIns="25400">
            <a:prstTxWarp prst="textNoShape">
              <a:avLst/>
            </a:prstTxWarp>
            <a:spAutoFit/>
          </a:bodyPr>
          <a:lstStyle/>
          <a:p>
            <a:pPr marL="741363" lvl="1" indent="-246063">
              <a:spcBef>
                <a:spcPct val="30000"/>
              </a:spcBef>
              <a:buSzPct val="100000"/>
              <a:buFont typeface="Arial" charset="0"/>
              <a:buChar char="•"/>
            </a:pPr>
            <a:r>
              <a:rPr lang="en-US" sz="2000" dirty="0">
                <a:latin typeface="Calibri" charset="0"/>
              </a:rPr>
              <a:t>8 requests, 2 misses</a:t>
            </a:r>
          </a:p>
        </p:txBody>
      </p:sp>
      <p:sp>
        <p:nvSpPr>
          <p:cNvPr id="59" name="Date Placeholder 3"/>
          <p:cNvSpPr txBox="1">
            <a:spLocks/>
          </p:cNvSpPr>
          <p:nvPr/>
        </p:nvSpPr>
        <p:spPr>
          <a:xfrm>
            <a:off x="794085" y="6356353"/>
            <a:ext cx="2133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6FCE6CE-22EA-C947-BA59-D740F91D2B06}" type="datetime1">
              <a:rPr lang="en-US"/>
              <a:pPr/>
              <a:t>5/14/2025</a:t>
            </a:fld>
            <a:endParaRPr lang="en-US"/>
          </a:p>
        </p:txBody>
      </p:sp>
      <p:sp>
        <p:nvSpPr>
          <p:cNvPr id="60"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2" name="TextBox 1"/>
          <p:cNvSpPr txBox="1"/>
          <p:nvPr/>
        </p:nvSpPr>
        <p:spPr>
          <a:xfrm>
            <a:off x="2207657" y="3906770"/>
            <a:ext cx="468398" cy="584775"/>
          </a:xfrm>
          <a:prstGeom prst="rect">
            <a:avLst/>
          </a:prstGeom>
          <a:noFill/>
        </p:spPr>
        <p:txBody>
          <a:bodyPr wrap="none" rtlCol="0">
            <a:spAutoFit/>
          </a:bodyPr>
          <a:lstStyle/>
          <a:p>
            <a:r>
              <a:rPr lang="en-US" sz="3200" dirty="0"/>
              <a:t>…</a:t>
            </a:r>
          </a:p>
        </p:txBody>
      </p:sp>
      <p:sp>
        <p:nvSpPr>
          <p:cNvPr id="62" name="TextBox 61"/>
          <p:cNvSpPr txBox="1"/>
          <p:nvPr/>
        </p:nvSpPr>
        <p:spPr>
          <a:xfrm>
            <a:off x="2645526" y="3914759"/>
            <a:ext cx="468398" cy="584775"/>
          </a:xfrm>
          <a:prstGeom prst="rect">
            <a:avLst/>
          </a:prstGeom>
          <a:noFill/>
        </p:spPr>
        <p:txBody>
          <a:bodyPr wrap="none" rtlCol="0">
            <a:spAutoFit/>
          </a:bodyPr>
          <a:lstStyle/>
          <a:p>
            <a:r>
              <a:rPr lang="en-US" sz="3200" dirty="0"/>
              <a:t>…</a:t>
            </a:r>
          </a:p>
        </p:txBody>
      </p:sp>
      <p:sp>
        <p:nvSpPr>
          <p:cNvPr id="3" name="Slide Number Placeholder 5">
            <a:extLst>
              <a:ext uri="{FF2B5EF4-FFF2-40B4-BE49-F238E27FC236}">
                <a16:creationId xmlns:a16="http://schemas.microsoft.com/office/drawing/2014/main" id="{490C1551-6218-7463-F080-48FE58953D53}"/>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40</a:t>
            </a:fld>
            <a:endParaRPr lang="en-US" dirty="0"/>
          </a:p>
        </p:txBody>
      </p:sp>
      <p:sp>
        <p:nvSpPr>
          <p:cNvPr id="8" name="Rectangle 91">
            <a:extLst>
              <a:ext uri="{FF2B5EF4-FFF2-40B4-BE49-F238E27FC236}">
                <a16:creationId xmlns:a16="http://schemas.microsoft.com/office/drawing/2014/main" id="{2BBD3837-432D-4A4E-9D40-1C5926B11AF1}"/>
              </a:ext>
            </a:extLst>
          </p:cNvPr>
          <p:cNvSpPr txBox="1">
            <a:spLocks noChangeArrowheads="1"/>
          </p:cNvSpPr>
          <p:nvPr/>
        </p:nvSpPr>
        <p:spPr>
          <a:xfrm>
            <a:off x="1399756" y="1149750"/>
            <a:ext cx="9316370" cy="1009393"/>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altLang="zh-CN" sz="2400" dirty="0"/>
              <a:t>Consider the sequence of memory addresses referenced at runtime: </a:t>
            </a:r>
            <a:r>
              <a:rPr lang="en-US" sz="2400" dirty="0"/>
              <a:t>0000xx, 0100xx, 0000xx, 0100xx, 0000xx, 0100xx, 0000xx, 0100xx. All mapped to Set 0. </a:t>
            </a:r>
          </a:p>
          <a:p>
            <a:pPr lvl="1" algn="ctr">
              <a:buFont typeface="Monotype Sorts" pitchFamily="2" charset="2"/>
              <a:buNone/>
              <a:defRPr/>
            </a:pPr>
            <a:endParaRPr lang="en-US" sz="2000" dirty="0"/>
          </a:p>
        </p:txBody>
      </p:sp>
    </p:spTree>
    <p:extLst>
      <p:ext uri="{BB962C8B-B14F-4D97-AF65-F5344CB8AC3E}">
        <p14:creationId xmlns:p14="http://schemas.microsoft.com/office/powerpoint/2010/main" val="253584857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6835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6835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835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6835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8359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8359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8359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499"/>
                                          </p:stCondLst>
                                        </p:cTn>
                                        <p:tgtEl>
                                          <p:spTgt spid="168353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68359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68359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68353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8360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6836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3532" grpId="0" autoUpdateAnimBg="0"/>
      <p:bldP spid="1683533" grpId="0" autoUpdateAnimBg="0"/>
      <p:bldP spid="1683534" grpId="0" autoUpdateAnimBg="0"/>
      <p:bldP spid="1683535" grpId="0"/>
      <p:bldP spid="1683540" grpId="0" autoUpdateAnimBg="0"/>
      <p:bldP spid="1683541" grpId="0"/>
      <p:bldP spid="1683592" grpId="0"/>
      <p:bldP spid="1683593" grpId="0"/>
      <p:bldP spid="1683594" grpId="0"/>
      <p:bldP spid="1683595" grpId="0"/>
      <p:bldP spid="1683596" grpId="0"/>
      <p:bldP spid="1683605" grpId="0"/>
      <p:bldP spid="168360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Rectangle 43" descr="5%"/>
          <p:cNvSpPr>
            <a:spLocks noChangeArrowheads="1"/>
          </p:cNvSpPr>
          <p:nvPr/>
        </p:nvSpPr>
        <p:spPr bwMode="auto">
          <a:xfrm>
            <a:off x="3730625" y="2561494"/>
            <a:ext cx="990600" cy="1220242"/>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71" name="Rectangle 43" descr="5%"/>
          <p:cNvSpPr>
            <a:spLocks noChangeArrowheads="1"/>
          </p:cNvSpPr>
          <p:nvPr/>
        </p:nvSpPr>
        <p:spPr bwMode="auto">
          <a:xfrm>
            <a:off x="5786610" y="1346190"/>
            <a:ext cx="990600" cy="4876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30" name="Rectangle 2"/>
          <p:cNvSpPr>
            <a:spLocks noGrp="1" noChangeArrowheads="1"/>
          </p:cNvSpPr>
          <p:nvPr>
            <p:ph type="title"/>
          </p:nvPr>
        </p:nvSpPr>
        <p:spPr>
          <a:xfrm>
            <a:off x="1981200" y="274638"/>
            <a:ext cx="8763000" cy="868362"/>
          </a:xfrm>
        </p:spPr>
        <p:txBody>
          <a:bodyPr>
            <a:normAutofit/>
          </a:bodyPr>
          <a:lstStyle/>
          <a:p>
            <a:pPr>
              <a:lnSpc>
                <a:spcPct val="85000"/>
              </a:lnSpc>
            </a:pPr>
            <a:r>
              <a:rPr lang="en-US" dirty="0"/>
              <a:t>Fully-Associative Cache (4-way SA)</a:t>
            </a:r>
          </a:p>
        </p:txBody>
      </p:sp>
      <p:sp>
        <p:nvSpPr>
          <p:cNvPr id="1660936" name="Line 8"/>
          <p:cNvSpPr>
            <a:spLocks noChangeShapeType="1"/>
          </p:cNvSpPr>
          <p:nvPr/>
        </p:nvSpPr>
        <p:spPr bwMode="auto">
          <a:xfrm>
            <a:off x="5786610" y="1955790"/>
            <a:ext cx="990600" cy="0"/>
          </a:xfrm>
          <a:prstGeom prst="line">
            <a:avLst/>
          </a:prstGeom>
          <a:noFill/>
          <a:ln w="12700">
            <a:solidFill>
              <a:schemeClr val="tx1"/>
            </a:solidFill>
            <a:round/>
            <a:headEnd/>
            <a:tailEnd/>
          </a:ln>
          <a:effectLst/>
        </p:spPr>
        <p:txBody>
          <a:bodyPr wrap="none" anchor="ctr"/>
          <a:lstStyle/>
          <a:p>
            <a:endParaRPr lang="en-US"/>
          </a:p>
        </p:txBody>
      </p:sp>
      <p:sp>
        <p:nvSpPr>
          <p:cNvPr id="1660937" name="Line 9"/>
          <p:cNvSpPr>
            <a:spLocks noChangeShapeType="1"/>
          </p:cNvSpPr>
          <p:nvPr/>
        </p:nvSpPr>
        <p:spPr bwMode="auto">
          <a:xfrm>
            <a:off x="5786610" y="1650990"/>
            <a:ext cx="990600" cy="0"/>
          </a:xfrm>
          <a:prstGeom prst="line">
            <a:avLst/>
          </a:prstGeom>
          <a:noFill/>
          <a:ln w="12700">
            <a:solidFill>
              <a:schemeClr val="tx1"/>
            </a:solidFill>
            <a:round/>
            <a:headEnd/>
            <a:tailEnd/>
          </a:ln>
          <a:effectLst/>
        </p:spPr>
        <p:txBody>
          <a:bodyPr wrap="none" anchor="ctr"/>
          <a:lstStyle/>
          <a:p>
            <a:endParaRPr lang="en-US"/>
          </a:p>
        </p:txBody>
      </p:sp>
      <p:sp>
        <p:nvSpPr>
          <p:cNvPr id="1660938" name="Line 10"/>
          <p:cNvSpPr>
            <a:spLocks noChangeShapeType="1"/>
          </p:cNvSpPr>
          <p:nvPr/>
        </p:nvSpPr>
        <p:spPr bwMode="auto">
          <a:xfrm>
            <a:off x="5786610" y="2260590"/>
            <a:ext cx="990600" cy="0"/>
          </a:xfrm>
          <a:prstGeom prst="line">
            <a:avLst/>
          </a:prstGeom>
          <a:noFill/>
          <a:ln w="12700">
            <a:solidFill>
              <a:schemeClr val="tx1"/>
            </a:solidFill>
            <a:round/>
            <a:headEnd/>
            <a:tailEnd/>
          </a:ln>
          <a:effectLst/>
        </p:spPr>
        <p:txBody>
          <a:bodyPr wrap="none" anchor="ctr"/>
          <a:lstStyle/>
          <a:p>
            <a:endParaRPr lang="en-US"/>
          </a:p>
        </p:txBody>
      </p:sp>
      <p:sp>
        <p:nvSpPr>
          <p:cNvPr id="1660939" name="Line 11"/>
          <p:cNvSpPr>
            <a:spLocks noChangeShapeType="1"/>
          </p:cNvSpPr>
          <p:nvPr/>
        </p:nvSpPr>
        <p:spPr bwMode="auto">
          <a:xfrm>
            <a:off x="5786610" y="1346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2" name="Line 14"/>
          <p:cNvSpPr>
            <a:spLocks noChangeShapeType="1"/>
          </p:cNvSpPr>
          <p:nvPr/>
        </p:nvSpPr>
        <p:spPr bwMode="auto">
          <a:xfrm flipH="1" flipV="1">
            <a:off x="5786610" y="5613390"/>
            <a:ext cx="990600" cy="0"/>
          </a:xfrm>
          <a:prstGeom prst="line">
            <a:avLst/>
          </a:prstGeom>
          <a:noFill/>
          <a:ln w="12700">
            <a:solidFill>
              <a:schemeClr val="tx1"/>
            </a:solidFill>
            <a:round/>
            <a:headEnd/>
            <a:tailEnd/>
          </a:ln>
          <a:effectLst/>
        </p:spPr>
        <p:txBody>
          <a:bodyPr wrap="none" anchor="ctr"/>
          <a:lstStyle/>
          <a:p>
            <a:endParaRPr lang="en-US"/>
          </a:p>
        </p:txBody>
      </p:sp>
      <p:sp>
        <p:nvSpPr>
          <p:cNvPr id="1660943" name="Line 15"/>
          <p:cNvSpPr>
            <a:spLocks noChangeShapeType="1"/>
          </p:cNvSpPr>
          <p:nvPr/>
        </p:nvSpPr>
        <p:spPr bwMode="auto">
          <a:xfrm flipH="1" flipV="1">
            <a:off x="5786610" y="5918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4" name="Line 16"/>
          <p:cNvSpPr>
            <a:spLocks noChangeShapeType="1"/>
          </p:cNvSpPr>
          <p:nvPr/>
        </p:nvSpPr>
        <p:spPr bwMode="auto">
          <a:xfrm flipH="1" flipV="1">
            <a:off x="5786610" y="5308590"/>
            <a:ext cx="990600" cy="0"/>
          </a:xfrm>
          <a:prstGeom prst="line">
            <a:avLst/>
          </a:prstGeom>
          <a:noFill/>
          <a:ln w="12700">
            <a:solidFill>
              <a:schemeClr val="tx1"/>
            </a:solidFill>
            <a:round/>
            <a:headEnd/>
            <a:tailEnd/>
          </a:ln>
          <a:effectLst/>
        </p:spPr>
        <p:txBody>
          <a:bodyPr wrap="none" anchor="ctr"/>
          <a:lstStyle/>
          <a:p>
            <a:endParaRPr lang="en-US"/>
          </a:p>
        </p:txBody>
      </p:sp>
      <p:sp>
        <p:nvSpPr>
          <p:cNvPr id="1660953" name="Text Box 25"/>
          <p:cNvSpPr txBox="1">
            <a:spLocks noChangeArrowheads="1"/>
          </p:cNvSpPr>
          <p:nvPr/>
        </p:nvSpPr>
        <p:spPr bwMode="auto">
          <a:xfrm>
            <a:off x="5514467" y="102841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660954" name="Text Box 26"/>
          <p:cNvSpPr txBox="1">
            <a:spLocks noChangeArrowheads="1"/>
          </p:cNvSpPr>
          <p:nvPr/>
        </p:nvSpPr>
        <p:spPr bwMode="auto">
          <a:xfrm>
            <a:off x="7620613" y="1900282"/>
            <a:ext cx="4495800" cy="1015663"/>
          </a:xfrm>
          <a:prstGeom prst="rect">
            <a:avLst/>
          </a:prstGeom>
          <a:noFill/>
          <a:ln w="12700">
            <a:noFill/>
            <a:miter lim="800000"/>
            <a:headEnd/>
            <a:tailEnd/>
          </a:ln>
          <a:effectLst/>
        </p:spPr>
        <p:txBody>
          <a:bodyPr wrap="square">
            <a:spAutoFit/>
          </a:bodyPr>
          <a:lstStyle/>
          <a:p>
            <a:r>
              <a:rPr lang="en-US" sz="2000" dirty="0"/>
              <a:t>Q: Given a memory block, which cache set is it mapped to? </a:t>
            </a:r>
          </a:p>
          <a:p>
            <a:r>
              <a:rPr lang="en-US" sz="2000" dirty="0"/>
              <a:t>A: There is only a single </a:t>
            </a:r>
            <a:r>
              <a:rPr lang="en-US" sz="2000" dirty="0">
                <a:solidFill>
                  <a:schemeClr val="tx2"/>
                </a:solidFill>
              </a:rPr>
              <a:t>blue</a:t>
            </a:r>
            <a:r>
              <a:rPr lang="en-US" sz="2000" dirty="0"/>
              <a:t> set.</a:t>
            </a:r>
          </a:p>
        </p:txBody>
      </p:sp>
      <p:sp>
        <p:nvSpPr>
          <p:cNvPr id="1660955" name="Line 27"/>
          <p:cNvSpPr>
            <a:spLocks noChangeShapeType="1"/>
          </p:cNvSpPr>
          <p:nvPr/>
        </p:nvSpPr>
        <p:spPr bwMode="auto">
          <a:xfrm>
            <a:off x="5786610" y="2565390"/>
            <a:ext cx="990600" cy="0"/>
          </a:xfrm>
          <a:prstGeom prst="line">
            <a:avLst/>
          </a:prstGeom>
          <a:noFill/>
          <a:ln w="12700">
            <a:solidFill>
              <a:schemeClr val="tx1"/>
            </a:solidFill>
            <a:round/>
            <a:headEnd/>
            <a:tailEnd/>
          </a:ln>
          <a:effectLst/>
        </p:spPr>
        <p:txBody>
          <a:bodyPr wrap="none" anchor="ctr"/>
          <a:lstStyle/>
          <a:p>
            <a:endParaRPr lang="en-US"/>
          </a:p>
        </p:txBody>
      </p:sp>
      <p:sp>
        <p:nvSpPr>
          <p:cNvPr id="1660956" name="Line 28"/>
          <p:cNvSpPr>
            <a:spLocks noChangeShapeType="1"/>
          </p:cNvSpPr>
          <p:nvPr/>
        </p:nvSpPr>
        <p:spPr bwMode="auto">
          <a:xfrm>
            <a:off x="5786610" y="2870190"/>
            <a:ext cx="990600" cy="0"/>
          </a:xfrm>
          <a:prstGeom prst="line">
            <a:avLst/>
          </a:prstGeom>
          <a:noFill/>
          <a:ln w="12700">
            <a:solidFill>
              <a:schemeClr val="tx1"/>
            </a:solidFill>
            <a:round/>
            <a:headEnd/>
            <a:tailEnd/>
          </a:ln>
          <a:effectLst/>
        </p:spPr>
        <p:txBody>
          <a:bodyPr wrap="none" anchor="ctr"/>
          <a:lstStyle/>
          <a:p>
            <a:endParaRPr lang="en-US"/>
          </a:p>
        </p:txBody>
      </p:sp>
      <p:sp>
        <p:nvSpPr>
          <p:cNvPr id="1660957" name="Line 29"/>
          <p:cNvSpPr>
            <a:spLocks noChangeShapeType="1"/>
          </p:cNvSpPr>
          <p:nvPr/>
        </p:nvSpPr>
        <p:spPr bwMode="auto">
          <a:xfrm>
            <a:off x="5786610" y="3174990"/>
            <a:ext cx="990600" cy="0"/>
          </a:xfrm>
          <a:prstGeom prst="line">
            <a:avLst/>
          </a:prstGeom>
          <a:noFill/>
          <a:ln w="12700">
            <a:solidFill>
              <a:schemeClr val="tx1"/>
            </a:solidFill>
            <a:round/>
            <a:headEnd/>
            <a:tailEnd/>
          </a:ln>
          <a:effectLst/>
        </p:spPr>
        <p:txBody>
          <a:bodyPr wrap="none" anchor="ctr"/>
          <a:lstStyle/>
          <a:p>
            <a:endParaRPr lang="en-US"/>
          </a:p>
        </p:txBody>
      </p:sp>
      <p:sp>
        <p:nvSpPr>
          <p:cNvPr id="1660958" name="Line 30"/>
          <p:cNvSpPr>
            <a:spLocks noChangeShapeType="1"/>
          </p:cNvSpPr>
          <p:nvPr/>
        </p:nvSpPr>
        <p:spPr bwMode="auto">
          <a:xfrm>
            <a:off x="5786610" y="3479790"/>
            <a:ext cx="990600" cy="0"/>
          </a:xfrm>
          <a:prstGeom prst="line">
            <a:avLst/>
          </a:prstGeom>
          <a:noFill/>
          <a:ln w="12700">
            <a:solidFill>
              <a:schemeClr val="tx1"/>
            </a:solidFill>
            <a:round/>
            <a:headEnd/>
            <a:tailEnd/>
          </a:ln>
          <a:effectLst/>
        </p:spPr>
        <p:txBody>
          <a:bodyPr wrap="none" anchor="ctr"/>
          <a:lstStyle/>
          <a:p>
            <a:endParaRPr lang="en-US"/>
          </a:p>
        </p:txBody>
      </p:sp>
      <p:sp>
        <p:nvSpPr>
          <p:cNvPr id="1660959" name="Line 31"/>
          <p:cNvSpPr>
            <a:spLocks noChangeShapeType="1"/>
          </p:cNvSpPr>
          <p:nvPr/>
        </p:nvSpPr>
        <p:spPr bwMode="auto">
          <a:xfrm>
            <a:off x="5786610" y="3784590"/>
            <a:ext cx="990600" cy="0"/>
          </a:xfrm>
          <a:prstGeom prst="line">
            <a:avLst/>
          </a:prstGeom>
          <a:noFill/>
          <a:ln w="12700">
            <a:solidFill>
              <a:schemeClr val="tx1"/>
            </a:solidFill>
            <a:round/>
            <a:headEnd/>
            <a:tailEnd/>
          </a:ln>
          <a:effectLst/>
        </p:spPr>
        <p:txBody>
          <a:bodyPr wrap="none" anchor="ctr"/>
          <a:lstStyle/>
          <a:p>
            <a:endParaRPr lang="en-US"/>
          </a:p>
        </p:txBody>
      </p:sp>
      <p:sp>
        <p:nvSpPr>
          <p:cNvPr id="1660960" name="Line 32"/>
          <p:cNvSpPr>
            <a:spLocks noChangeShapeType="1"/>
          </p:cNvSpPr>
          <p:nvPr/>
        </p:nvSpPr>
        <p:spPr bwMode="auto">
          <a:xfrm>
            <a:off x="5786610" y="4089390"/>
            <a:ext cx="990600" cy="0"/>
          </a:xfrm>
          <a:prstGeom prst="line">
            <a:avLst/>
          </a:prstGeom>
          <a:noFill/>
          <a:ln w="12700">
            <a:solidFill>
              <a:schemeClr val="tx1"/>
            </a:solidFill>
            <a:round/>
            <a:headEnd/>
            <a:tailEnd/>
          </a:ln>
          <a:effectLst/>
        </p:spPr>
        <p:txBody>
          <a:bodyPr wrap="none" anchor="ctr"/>
          <a:lstStyle/>
          <a:p>
            <a:endParaRPr lang="en-US"/>
          </a:p>
        </p:txBody>
      </p:sp>
      <p:sp>
        <p:nvSpPr>
          <p:cNvPr id="1660961" name="Line 33"/>
          <p:cNvSpPr>
            <a:spLocks noChangeShapeType="1"/>
          </p:cNvSpPr>
          <p:nvPr/>
        </p:nvSpPr>
        <p:spPr bwMode="auto">
          <a:xfrm>
            <a:off x="5786610" y="5003790"/>
            <a:ext cx="990600" cy="0"/>
          </a:xfrm>
          <a:prstGeom prst="line">
            <a:avLst/>
          </a:prstGeom>
          <a:noFill/>
          <a:ln w="12700">
            <a:solidFill>
              <a:schemeClr val="tx1"/>
            </a:solidFill>
            <a:round/>
            <a:headEnd/>
            <a:tailEnd/>
          </a:ln>
          <a:effectLst/>
        </p:spPr>
        <p:txBody>
          <a:bodyPr wrap="none" anchor="ctr"/>
          <a:lstStyle/>
          <a:p>
            <a:endParaRPr lang="en-US"/>
          </a:p>
        </p:txBody>
      </p:sp>
      <p:sp>
        <p:nvSpPr>
          <p:cNvPr id="1660962" name="Line 34"/>
          <p:cNvSpPr>
            <a:spLocks noChangeShapeType="1"/>
          </p:cNvSpPr>
          <p:nvPr/>
        </p:nvSpPr>
        <p:spPr bwMode="auto">
          <a:xfrm>
            <a:off x="5786610" y="4394190"/>
            <a:ext cx="990600" cy="0"/>
          </a:xfrm>
          <a:prstGeom prst="line">
            <a:avLst/>
          </a:prstGeom>
          <a:noFill/>
          <a:ln w="12700">
            <a:solidFill>
              <a:schemeClr val="tx1"/>
            </a:solidFill>
            <a:round/>
            <a:headEnd/>
            <a:tailEnd/>
          </a:ln>
          <a:effectLst/>
        </p:spPr>
        <p:txBody>
          <a:bodyPr wrap="none" anchor="ctr"/>
          <a:lstStyle/>
          <a:p>
            <a:endParaRPr lang="en-US"/>
          </a:p>
        </p:txBody>
      </p:sp>
      <p:sp>
        <p:nvSpPr>
          <p:cNvPr id="1660963" name="Line 35"/>
          <p:cNvSpPr>
            <a:spLocks noChangeShapeType="1"/>
          </p:cNvSpPr>
          <p:nvPr/>
        </p:nvSpPr>
        <p:spPr bwMode="auto">
          <a:xfrm>
            <a:off x="5786610" y="4698990"/>
            <a:ext cx="990600" cy="0"/>
          </a:xfrm>
          <a:prstGeom prst="line">
            <a:avLst/>
          </a:prstGeom>
          <a:noFill/>
          <a:ln w="12700">
            <a:solidFill>
              <a:schemeClr val="tx1"/>
            </a:solidFill>
            <a:round/>
            <a:headEnd/>
            <a:tailEnd/>
          </a:ln>
          <a:effectLst/>
        </p:spPr>
        <p:txBody>
          <a:bodyPr wrap="none" anchor="ctr"/>
          <a:lstStyle/>
          <a:p>
            <a:endParaRPr lang="en-US"/>
          </a:p>
        </p:txBody>
      </p:sp>
      <p:sp>
        <p:nvSpPr>
          <p:cNvPr id="1660991" name="Text Box 63"/>
          <p:cNvSpPr txBox="1">
            <a:spLocks noChangeArrowheads="1"/>
          </p:cNvSpPr>
          <p:nvPr/>
        </p:nvSpPr>
        <p:spPr bwMode="auto">
          <a:xfrm>
            <a:off x="243219" y="4090431"/>
            <a:ext cx="4351866" cy="1015663"/>
          </a:xfrm>
          <a:prstGeom prst="rect">
            <a:avLst/>
          </a:prstGeom>
          <a:noFill/>
          <a:ln w="12700">
            <a:noFill/>
            <a:miter lim="800000"/>
            <a:headEnd/>
            <a:tailEnd/>
          </a:ln>
          <a:effectLst/>
        </p:spPr>
        <p:txBody>
          <a:bodyPr wrap="square">
            <a:spAutoFit/>
          </a:bodyPr>
          <a:lstStyle/>
          <a:p>
            <a:r>
              <a:rPr lang="en-US" sz="2000" dirty="0"/>
              <a:t>6</a:t>
            </a:r>
            <a:r>
              <a:rPr lang="en-US" altLang="zh-CN" sz="2000" dirty="0"/>
              <a:t>-bit memory </a:t>
            </a:r>
            <a:r>
              <a:rPr lang="en-US" sz="2000" dirty="0"/>
              <a:t>address: 4-bit Tag, 0-bit Set Index, 2-bit Offset (each cache block is 4 Bytes/1 Word).</a:t>
            </a:r>
          </a:p>
        </p:txBody>
      </p:sp>
      <p:sp>
        <p:nvSpPr>
          <p:cNvPr id="1661019" name="Text Box 91"/>
          <p:cNvSpPr txBox="1">
            <a:spLocks noChangeArrowheads="1"/>
          </p:cNvSpPr>
          <p:nvPr/>
        </p:nvSpPr>
        <p:spPr bwMode="auto">
          <a:xfrm>
            <a:off x="6705600" y="134619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0000</a:t>
            </a:r>
            <a:r>
              <a:rPr lang="en-US" dirty="0"/>
              <a:t>xx</a:t>
            </a:r>
          </a:p>
          <a:p>
            <a:pPr>
              <a:lnSpc>
                <a:spcPct val="110000"/>
              </a:lnSpc>
            </a:pPr>
            <a:r>
              <a:rPr lang="en-US" dirty="0">
                <a:solidFill>
                  <a:srgbClr val="FF0000"/>
                </a:solidFill>
              </a:rPr>
              <a:t>0001</a:t>
            </a:r>
            <a:r>
              <a:rPr lang="en-US" dirty="0"/>
              <a:t>xx</a:t>
            </a:r>
          </a:p>
          <a:p>
            <a:pPr>
              <a:lnSpc>
                <a:spcPct val="110000"/>
              </a:lnSpc>
            </a:pPr>
            <a:r>
              <a:rPr lang="en-US" dirty="0">
                <a:solidFill>
                  <a:srgbClr val="FF0000"/>
                </a:solidFill>
              </a:rPr>
              <a:t>0010</a:t>
            </a:r>
            <a:r>
              <a:rPr lang="en-US" dirty="0"/>
              <a:t>xx</a:t>
            </a:r>
          </a:p>
          <a:p>
            <a:pPr>
              <a:lnSpc>
                <a:spcPct val="110000"/>
              </a:lnSpc>
            </a:pPr>
            <a:r>
              <a:rPr lang="en-US" dirty="0">
                <a:solidFill>
                  <a:srgbClr val="FF0000"/>
                </a:solidFill>
              </a:rPr>
              <a:t>0011</a:t>
            </a:r>
            <a:r>
              <a:rPr lang="en-US" dirty="0"/>
              <a:t>xx</a:t>
            </a:r>
          </a:p>
          <a:p>
            <a:pPr>
              <a:lnSpc>
                <a:spcPct val="110000"/>
              </a:lnSpc>
            </a:pPr>
            <a:r>
              <a:rPr lang="en-US" dirty="0">
                <a:solidFill>
                  <a:srgbClr val="FF0000"/>
                </a:solidFill>
              </a:rPr>
              <a:t>0100</a:t>
            </a:r>
            <a:r>
              <a:rPr lang="en-US" dirty="0"/>
              <a:t>xx</a:t>
            </a:r>
          </a:p>
          <a:p>
            <a:pPr>
              <a:lnSpc>
                <a:spcPct val="110000"/>
              </a:lnSpc>
            </a:pPr>
            <a:r>
              <a:rPr lang="en-US" dirty="0">
                <a:solidFill>
                  <a:srgbClr val="FF0000"/>
                </a:solidFill>
              </a:rPr>
              <a:t>0101</a:t>
            </a:r>
            <a:r>
              <a:rPr lang="en-US" dirty="0"/>
              <a:t>xx</a:t>
            </a:r>
          </a:p>
          <a:p>
            <a:pPr>
              <a:lnSpc>
                <a:spcPct val="110000"/>
              </a:lnSpc>
            </a:pPr>
            <a:r>
              <a:rPr lang="en-US" dirty="0">
                <a:solidFill>
                  <a:srgbClr val="FF0000"/>
                </a:solidFill>
              </a:rPr>
              <a:t>0110</a:t>
            </a:r>
            <a:r>
              <a:rPr lang="en-US" dirty="0"/>
              <a:t>xx</a:t>
            </a:r>
          </a:p>
          <a:p>
            <a:pPr>
              <a:lnSpc>
                <a:spcPct val="110000"/>
              </a:lnSpc>
            </a:pPr>
            <a:r>
              <a:rPr lang="en-US" dirty="0">
                <a:solidFill>
                  <a:srgbClr val="FF0000"/>
                </a:solidFill>
              </a:rPr>
              <a:t>0111</a:t>
            </a:r>
            <a:r>
              <a:rPr lang="en-US" dirty="0"/>
              <a:t>xx</a:t>
            </a:r>
          </a:p>
          <a:p>
            <a:pPr>
              <a:lnSpc>
                <a:spcPct val="110000"/>
              </a:lnSpc>
            </a:pPr>
            <a:r>
              <a:rPr lang="en-US" dirty="0">
                <a:solidFill>
                  <a:srgbClr val="FF0000"/>
                </a:solidFill>
              </a:rPr>
              <a:t>1000</a:t>
            </a:r>
            <a:r>
              <a:rPr lang="en-US" dirty="0"/>
              <a:t>xx</a:t>
            </a:r>
          </a:p>
          <a:p>
            <a:pPr>
              <a:lnSpc>
                <a:spcPct val="110000"/>
              </a:lnSpc>
            </a:pPr>
            <a:r>
              <a:rPr lang="en-US" dirty="0">
                <a:solidFill>
                  <a:srgbClr val="FF0000"/>
                </a:solidFill>
              </a:rPr>
              <a:t>1001</a:t>
            </a:r>
            <a:r>
              <a:rPr lang="en-US" dirty="0"/>
              <a:t>xx</a:t>
            </a:r>
          </a:p>
          <a:p>
            <a:pPr>
              <a:lnSpc>
                <a:spcPct val="110000"/>
              </a:lnSpc>
            </a:pPr>
            <a:r>
              <a:rPr lang="en-US" dirty="0">
                <a:solidFill>
                  <a:srgbClr val="FF0000"/>
                </a:solidFill>
              </a:rPr>
              <a:t>1010</a:t>
            </a:r>
            <a:r>
              <a:rPr lang="en-US" dirty="0"/>
              <a:t>xx</a:t>
            </a:r>
          </a:p>
          <a:p>
            <a:pPr>
              <a:lnSpc>
                <a:spcPct val="110000"/>
              </a:lnSpc>
            </a:pPr>
            <a:r>
              <a:rPr lang="en-US" dirty="0">
                <a:solidFill>
                  <a:srgbClr val="FF0000"/>
                </a:solidFill>
              </a:rPr>
              <a:t>1011</a:t>
            </a:r>
            <a:r>
              <a:rPr lang="en-US" dirty="0"/>
              <a:t>xx</a:t>
            </a:r>
          </a:p>
          <a:p>
            <a:pPr>
              <a:lnSpc>
                <a:spcPct val="110000"/>
              </a:lnSpc>
            </a:pPr>
            <a:r>
              <a:rPr lang="en-US" dirty="0">
                <a:solidFill>
                  <a:srgbClr val="FF0000"/>
                </a:solidFill>
              </a:rPr>
              <a:t>1100</a:t>
            </a:r>
            <a:r>
              <a:rPr lang="en-US" dirty="0"/>
              <a:t>xx</a:t>
            </a:r>
          </a:p>
          <a:p>
            <a:pPr>
              <a:lnSpc>
                <a:spcPct val="110000"/>
              </a:lnSpc>
            </a:pPr>
            <a:r>
              <a:rPr lang="en-US" dirty="0">
                <a:solidFill>
                  <a:srgbClr val="FF0000"/>
                </a:solidFill>
              </a:rPr>
              <a:t>1101</a:t>
            </a:r>
            <a:r>
              <a:rPr lang="en-US" dirty="0"/>
              <a:t>xx</a:t>
            </a:r>
          </a:p>
          <a:p>
            <a:pPr>
              <a:lnSpc>
                <a:spcPct val="110000"/>
              </a:lnSpc>
            </a:pPr>
            <a:r>
              <a:rPr lang="en-US" dirty="0">
                <a:solidFill>
                  <a:srgbClr val="FF0000"/>
                </a:solidFill>
              </a:rPr>
              <a:t>1110</a:t>
            </a:r>
            <a:r>
              <a:rPr lang="en-US" dirty="0"/>
              <a:t>xx</a:t>
            </a:r>
          </a:p>
          <a:p>
            <a:pPr>
              <a:lnSpc>
                <a:spcPct val="110000"/>
              </a:lnSpc>
            </a:pPr>
            <a:r>
              <a:rPr lang="en-US" dirty="0">
                <a:solidFill>
                  <a:srgbClr val="FF0000"/>
                </a:solidFill>
              </a:rPr>
              <a:t>1111</a:t>
            </a:r>
            <a:r>
              <a:rPr lang="en-US" dirty="0"/>
              <a:t>xx</a:t>
            </a:r>
          </a:p>
        </p:txBody>
      </p:sp>
      <p:sp>
        <p:nvSpPr>
          <p:cNvPr id="98" name="Text Box 63"/>
          <p:cNvSpPr txBox="1">
            <a:spLocks noChangeArrowheads="1"/>
          </p:cNvSpPr>
          <p:nvPr/>
        </p:nvSpPr>
        <p:spPr bwMode="auto">
          <a:xfrm>
            <a:off x="7615409" y="3069205"/>
            <a:ext cx="4351866" cy="2862322"/>
          </a:xfrm>
          <a:prstGeom prst="rect">
            <a:avLst/>
          </a:prstGeom>
          <a:noFill/>
          <a:ln w="12700">
            <a:noFill/>
            <a:miter lim="800000"/>
            <a:headEnd/>
            <a:tailEnd/>
          </a:ln>
          <a:effectLst/>
        </p:spPr>
        <p:txBody>
          <a:bodyPr wrap="square">
            <a:spAutoFit/>
          </a:bodyPr>
          <a:lstStyle/>
          <a:p>
            <a:r>
              <a:rPr lang="en-US" sz="2000" dirty="0"/>
              <a:t>Q: Is the exact memory block in the cache? </a:t>
            </a:r>
          </a:p>
          <a:p>
            <a:r>
              <a:rPr lang="en-US" sz="2000" dirty="0"/>
              <a:t>A: Compare </a:t>
            </a:r>
            <a:r>
              <a:rPr lang="en-US" sz="2000" dirty="0">
                <a:solidFill>
                  <a:srgbClr val="FF0000"/>
                </a:solidFill>
              </a:rPr>
              <a:t>4 higher tag bits </a:t>
            </a:r>
            <a:r>
              <a:rPr lang="en-US" sz="2000" dirty="0"/>
              <a:t>in memory address to the </a:t>
            </a:r>
            <a:r>
              <a:rPr lang="en-US" sz="2000" dirty="0">
                <a:solidFill>
                  <a:srgbClr val="FF0000"/>
                </a:solidFill>
              </a:rPr>
              <a:t>cache</a:t>
            </a:r>
            <a:r>
              <a:rPr lang="en-US" sz="2000" dirty="0"/>
              <a:t> </a:t>
            </a:r>
            <a:r>
              <a:rPr lang="en-US" sz="2000" dirty="0">
                <a:solidFill>
                  <a:srgbClr val="FF0000"/>
                </a:solidFill>
              </a:rPr>
              <a:t>tag </a:t>
            </a:r>
            <a:r>
              <a:rPr lang="en-US" sz="2000" dirty="0"/>
              <a:t>to tell if the memory block is in the cache (provided valid bit is set)</a:t>
            </a:r>
          </a:p>
          <a:p>
            <a:r>
              <a:rPr lang="en-US" sz="2000" dirty="0"/>
              <a:t>Q: Which exact Byte address in a given cache block of 4 Bytes?</a:t>
            </a:r>
          </a:p>
          <a:p>
            <a:r>
              <a:rPr lang="en-US" sz="2000" dirty="0"/>
              <a:t>A: Use the </a:t>
            </a:r>
            <a:r>
              <a:rPr lang="en-US" sz="2000" dirty="0">
                <a:solidFill>
                  <a:srgbClr val="FF0000"/>
                </a:solidFill>
              </a:rPr>
              <a:t>Offset</a:t>
            </a:r>
          </a:p>
        </p:txBody>
      </p:sp>
      <p:grpSp>
        <p:nvGrpSpPr>
          <p:cNvPr id="151" name="Group 3"/>
          <p:cNvGrpSpPr>
            <a:grpSpLocks/>
          </p:cNvGrpSpPr>
          <p:nvPr/>
        </p:nvGrpSpPr>
        <p:grpSpPr bwMode="auto">
          <a:xfrm>
            <a:off x="3733800" y="2565390"/>
            <a:ext cx="990600" cy="1219200"/>
            <a:chOff x="1344" y="1056"/>
            <a:chExt cx="624" cy="768"/>
          </a:xfrm>
        </p:grpSpPr>
        <p:sp>
          <p:nvSpPr>
            <p:cNvPr id="152"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53"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54"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55"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56" name="Text Box 23"/>
          <p:cNvSpPr txBox="1">
            <a:spLocks noChangeArrowheads="1"/>
          </p:cNvSpPr>
          <p:nvPr/>
        </p:nvSpPr>
        <p:spPr bwMode="auto">
          <a:xfrm>
            <a:off x="1879603" y="1769521"/>
            <a:ext cx="755335" cy="369332"/>
          </a:xfrm>
          <a:prstGeom prst="rect">
            <a:avLst/>
          </a:prstGeom>
          <a:noFill/>
          <a:ln w="12700">
            <a:noFill/>
            <a:miter lim="800000"/>
            <a:headEnd/>
            <a:tailEnd/>
          </a:ln>
          <a:effectLst/>
        </p:spPr>
        <p:txBody>
          <a:bodyPr wrap="none">
            <a:spAutoFit/>
          </a:bodyPr>
          <a:lstStyle/>
          <a:p>
            <a:r>
              <a:rPr lang="en-US" b="1" dirty="0"/>
              <a:t>Cache</a:t>
            </a:r>
          </a:p>
        </p:txBody>
      </p:sp>
      <p:grpSp>
        <p:nvGrpSpPr>
          <p:cNvPr id="157" name="Group 36"/>
          <p:cNvGrpSpPr>
            <a:grpSpLocks/>
          </p:cNvGrpSpPr>
          <p:nvPr/>
        </p:nvGrpSpPr>
        <p:grpSpPr bwMode="auto">
          <a:xfrm>
            <a:off x="2895600" y="2565390"/>
            <a:ext cx="838200" cy="1219200"/>
            <a:chOff x="1344" y="1056"/>
            <a:chExt cx="624" cy="768"/>
          </a:xfrm>
        </p:grpSpPr>
        <p:sp>
          <p:nvSpPr>
            <p:cNvPr id="158"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59"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0"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1"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2" name="Text Box 41"/>
          <p:cNvSpPr txBox="1">
            <a:spLocks noChangeArrowheads="1"/>
          </p:cNvSpPr>
          <p:nvPr/>
        </p:nvSpPr>
        <p:spPr bwMode="auto">
          <a:xfrm>
            <a:off x="3124201" y="214526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63" name="Text Box 42"/>
          <p:cNvSpPr txBox="1">
            <a:spLocks noChangeArrowheads="1"/>
          </p:cNvSpPr>
          <p:nvPr/>
        </p:nvSpPr>
        <p:spPr bwMode="auto">
          <a:xfrm>
            <a:off x="3886201" y="2145268"/>
            <a:ext cx="620683" cy="369332"/>
          </a:xfrm>
          <a:prstGeom prst="rect">
            <a:avLst/>
          </a:prstGeom>
          <a:noFill/>
          <a:ln w="12700">
            <a:noFill/>
            <a:miter lim="800000"/>
            <a:headEnd/>
            <a:tailEnd/>
          </a:ln>
          <a:effectLst/>
        </p:spPr>
        <p:txBody>
          <a:bodyPr wrap="none">
            <a:spAutoFit/>
          </a:bodyPr>
          <a:lstStyle/>
          <a:p>
            <a:r>
              <a:rPr lang="en-US"/>
              <a:t>Data</a:t>
            </a:r>
          </a:p>
        </p:txBody>
      </p:sp>
      <p:grpSp>
        <p:nvGrpSpPr>
          <p:cNvPr id="164" name="Group 64"/>
          <p:cNvGrpSpPr>
            <a:grpSpLocks/>
          </p:cNvGrpSpPr>
          <p:nvPr/>
        </p:nvGrpSpPr>
        <p:grpSpPr bwMode="auto">
          <a:xfrm>
            <a:off x="2514600" y="2565390"/>
            <a:ext cx="381000" cy="1219200"/>
            <a:chOff x="1344" y="1056"/>
            <a:chExt cx="624" cy="768"/>
          </a:xfrm>
        </p:grpSpPr>
        <p:sp>
          <p:nvSpPr>
            <p:cNvPr id="165"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66"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67"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68"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69" name="Text Box 69"/>
          <p:cNvSpPr txBox="1">
            <a:spLocks noChangeArrowheads="1"/>
          </p:cNvSpPr>
          <p:nvPr/>
        </p:nvSpPr>
        <p:spPr bwMode="auto">
          <a:xfrm>
            <a:off x="2514601" y="2145268"/>
            <a:ext cx="641651" cy="369332"/>
          </a:xfrm>
          <a:prstGeom prst="rect">
            <a:avLst/>
          </a:prstGeom>
          <a:noFill/>
          <a:ln w="12700">
            <a:noFill/>
            <a:miter lim="800000"/>
            <a:headEnd/>
            <a:tailEnd/>
          </a:ln>
          <a:effectLst/>
        </p:spPr>
        <p:txBody>
          <a:bodyPr wrap="none">
            <a:spAutoFit/>
          </a:bodyPr>
          <a:lstStyle/>
          <a:p>
            <a:r>
              <a:rPr lang="en-US"/>
              <a:t>Valid</a:t>
            </a:r>
          </a:p>
        </p:txBody>
      </p:sp>
      <p:sp>
        <p:nvSpPr>
          <p:cNvPr id="170" name="Text Box 95"/>
          <p:cNvSpPr txBox="1">
            <a:spLocks noChangeArrowheads="1"/>
          </p:cNvSpPr>
          <p:nvPr/>
        </p:nvSpPr>
        <p:spPr bwMode="auto">
          <a:xfrm>
            <a:off x="2044043" y="214526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71" name="Text Box 109"/>
          <p:cNvSpPr txBox="1">
            <a:spLocks noChangeArrowheads="1"/>
          </p:cNvSpPr>
          <p:nvPr/>
        </p:nvSpPr>
        <p:spPr bwMode="auto">
          <a:xfrm>
            <a:off x="1480674" y="214526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72" name="Text Box 110"/>
          <p:cNvSpPr txBox="1">
            <a:spLocks noChangeArrowheads="1"/>
          </p:cNvSpPr>
          <p:nvPr/>
        </p:nvSpPr>
        <p:spPr bwMode="auto">
          <a:xfrm>
            <a:off x="1691223" y="2526658"/>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73" name="Text Box 111"/>
          <p:cNvSpPr txBox="1">
            <a:spLocks noChangeArrowheads="1"/>
          </p:cNvSpPr>
          <p:nvPr/>
        </p:nvSpPr>
        <p:spPr bwMode="auto">
          <a:xfrm>
            <a:off x="1688339" y="2845362"/>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175" name="Text Box 19"/>
          <p:cNvSpPr txBox="1">
            <a:spLocks noChangeArrowheads="1"/>
          </p:cNvSpPr>
          <p:nvPr/>
        </p:nvSpPr>
        <p:spPr bwMode="auto">
          <a:xfrm>
            <a:off x="2179121" y="2972035"/>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87" name="Text Box 110"/>
          <p:cNvSpPr txBox="1">
            <a:spLocks noChangeArrowheads="1"/>
          </p:cNvSpPr>
          <p:nvPr/>
        </p:nvSpPr>
        <p:spPr bwMode="auto">
          <a:xfrm>
            <a:off x="1693360" y="317209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2</a:t>
            </a:r>
          </a:p>
        </p:txBody>
      </p:sp>
      <p:sp>
        <p:nvSpPr>
          <p:cNvPr id="188" name="Text Box 111"/>
          <p:cNvSpPr txBox="1">
            <a:spLocks noChangeArrowheads="1"/>
          </p:cNvSpPr>
          <p:nvPr/>
        </p:nvSpPr>
        <p:spPr bwMode="auto">
          <a:xfrm>
            <a:off x="1696160" y="3498818"/>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3</a:t>
            </a:r>
          </a:p>
        </p:txBody>
      </p:sp>
      <p:sp>
        <p:nvSpPr>
          <p:cNvPr id="189" name="Vertical Scroll 188"/>
          <p:cNvSpPr/>
          <p:nvPr/>
        </p:nvSpPr>
        <p:spPr>
          <a:xfrm>
            <a:off x="2964313" y="1129692"/>
            <a:ext cx="2408297" cy="944004"/>
          </a:xfrm>
          <a:prstGeom prst="verticalScroll">
            <a:avLst/>
          </a:prstGeom>
        </p:spPr>
        <p:style>
          <a:lnRef idx="1">
            <a:schemeClr val="accent3"/>
          </a:lnRef>
          <a:fillRef idx="2">
            <a:schemeClr val="accent3"/>
          </a:fillRef>
          <a:effectRef idx="1">
            <a:schemeClr val="accent3"/>
          </a:effectRef>
          <a:fontRef idx="minor">
            <a:schemeClr val="dk1"/>
          </a:fontRef>
        </p:style>
        <p:txBody>
          <a:bodyPr rtlCol="0" anchor="ctr"/>
          <a:lstStyle/>
          <a:p>
            <a:r>
              <a:rPr lang="en-US" altLang="zh-CN" sz="1600" dirty="0"/>
              <a:t>Each memory block is mapped to anywhere in the </a:t>
            </a:r>
            <a:r>
              <a:rPr lang="en-US" sz="1600" dirty="0"/>
              <a:t>cache set</a:t>
            </a:r>
          </a:p>
        </p:txBody>
      </p:sp>
      <p:grpSp>
        <p:nvGrpSpPr>
          <p:cNvPr id="8" name="Group 7">
            <a:extLst>
              <a:ext uri="{FF2B5EF4-FFF2-40B4-BE49-F238E27FC236}">
                <a16:creationId xmlns:a16="http://schemas.microsoft.com/office/drawing/2014/main" id="{0460503B-43F5-7261-29C8-07D7020AF39D}"/>
              </a:ext>
            </a:extLst>
          </p:cNvPr>
          <p:cNvGrpSpPr/>
          <p:nvPr/>
        </p:nvGrpSpPr>
        <p:grpSpPr>
          <a:xfrm>
            <a:off x="4692701" y="1498234"/>
            <a:ext cx="1123508" cy="2151211"/>
            <a:chOff x="4692701" y="1498234"/>
            <a:chExt cx="1123508" cy="2151211"/>
          </a:xfrm>
        </p:grpSpPr>
        <p:grpSp>
          <p:nvGrpSpPr>
            <p:cNvPr id="2" name="Group 1">
              <a:extLst>
                <a:ext uri="{FF2B5EF4-FFF2-40B4-BE49-F238E27FC236}">
                  <a16:creationId xmlns:a16="http://schemas.microsoft.com/office/drawing/2014/main" id="{B5EE9ECB-6559-1361-1CC6-5ED9A01AA0F6}"/>
                </a:ext>
              </a:extLst>
            </p:cNvPr>
            <p:cNvGrpSpPr/>
            <p:nvPr/>
          </p:nvGrpSpPr>
          <p:grpSpPr>
            <a:xfrm>
              <a:off x="4724400" y="1498590"/>
              <a:ext cx="1066800" cy="1819018"/>
              <a:chOff x="4724400" y="1498590"/>
              <a:chExt cx="1066800" cy="1819018"/>
            </a:xfrm>
          </p:grpSpPr>
          <p:sp>
            <p:nvSpPr>
              <p:cNvPr id="3" name="Line 71">
                <a:extLst>
                  <a:ext uri="{FF2B5EF4-FFF2-40B4-BE49-F238E27FC236}">
                    <a16:creationId xmlns:a16="http://schemas.microsoft.com/office/drawing/2014/main" id="{D5BD7109-7A60-122D-6AE3-6DA73E0B6054}"/>
                  </a:ext>
                </a:extLst>
              </p:cNvPr>
              <p:cNvSpPr>
                <a:spLocks noChangeShapeType="1"/>
              </p:cNvSpPr>
              <p:nvPr/>
            </p:nvSpPr>
            <p:spPr bwMode="auto">
              <a:xfrm flipH="1">
                <a:off x="4724400" y="14985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4" name="Line 71">
                <a:extLst>
                  <a:ext uri="{FF2B5EF4-FFF2-40B4-BE49-F238E27FC236}">
                    <a16:creationId xmlns:a16="http://schemas.microsoft.com/office/drawing/2014/main" id="{977088F1-BCF6-0544-B587-D3298991C281}"/>
                  </a:ext>
                </a:extLst>
              </p:cNvPr>
              <p:cNvSpPr>
                <a:spLocks noChangeShapeType="1"/>
              </p:cNvSpPr>
              <p:nvPr/>
            </p:nvSpPr>
            <p:spPr bwMode="auto">
              <a:xfrm flipH="1">
                <a:off x="4731895" y="1537487"/>
                <a:ext cx="1041093" cy="1780121"/>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5" name="Group 4">
              <a:extLst>
                <a:ext uri="{FF2B5EF4-FFF2-40B4-BE49-F238E27FC236}">
                  <a16:creationId xmlns:a16="http://schemas.microsoft.com/office/drawing/2014/main" id="{F117501D-FC6E-AF19-F040-3ECA6AFA4972}"/>
                </a:ext>
              </a:extLst>
            </p:cNvPr>
            <p:cNvGrpSpPr/>
            <p:nvPr/>
          </p:nvGrpSpPr>
          <p:grpSpPr>
            <a:xfrm>
              <a:off x="4692701" y="1498234"/>
              <a:ext cx="1123508" cy="2151211"/>
              <a:chOff x="4731894" y="1498590"/>
              <a:chExt cx="1059305" cy="1819018"/>
            </a:xfrm>
          </p:grpSpPr>
          <p:sp>
            <p:nvSpPr>
              <p:cNvPr id="6" name="Line 71">
                <a:extLst>
                  <a:ext uri="{FF2B5EF4-FFF2-40B4-BE49-F238E27FC236}">
                    <a16:creationId xmlns:a16="http://schemas.microsoft.com/office/drawing/2014/main" id="{6C5A2D6B-FEC1-9D37-7572-E64B7DCA2AED}"/>
                  </a:ext>
                </a:extLst>
              </p:cNvPr>
              <p:cNvSpPr>
                <a:spLocks noChangeShapeType="1"/>
              </p:cNvSpPr>
              <p:nvPr/>
            </p:nvSpPr>
            <p:spPr bwMode="auto">
              <a:xfrm flipH="1">
                <a:off x="4731894" y="1498590"/>
                <a:ext cx="1059305" cy="1316463"/>
              </a:xfrm>
              <a:prstGeom prst="line">
                <a:avLst/>
              </a:prstGeom>
              <a:noFill/>
              <a:ln w="12700">
                <a:solidFill>
                  <a:schemeClr val="tx1"/>
                </a:solidFill>
                <a:round/>
                <a:headEnd type="none" w="med" len="med"/>
                <a:tailEnd type="none" w="med" len="med"/>
              </a:ln>
              <a:effectLst/>
            </p:spPr>
            <p:txBody>
              <a:bodyPr/>
              <a:lstStyle/>
              <a:p>
                <a:endParaRPr lang="en-US"/>
              </a:p>
            </p:txBody>
          </p:sp>
          <p:sp>
            <p:nvSpPr>
              <p:cNvPr id="7" name="Line 71">
                <a:extLst>
                  <a:ext uri="{FF2B5EF4-FFF2-40B4-BE49-F238E27FC236}">
                    <a16:creationId xmlns:a16="http://schemas.microsoft.com/office/drawing/2014/main" id="{9B431BB4-3BAA-7052-BF08-1E36085B753D}"/>
                  </a:ext>
                </a:extLst>
              </p:cNvPr>
              <p:cNvSpPr>
                <a:spLocks noChangeShapeType="1"/>
              </p:cNvSpPr>
              <p:nvPr/>
            </p:nvSpPr>
            <p:spPr bwMode="auto">
              <a:xfrm flipH="1">
                <a:off x="4731895" y="1537487"/>
                <a:ext cx="1041093" cy="1780121"/>
              </a:xfrm>
              <a:prstGeom prst="line">
                <a:avLst/>
              </a:prstGeom>
              <a:noFill/>
              <a:ln w="12700">
                <a:solidFill>
                  <a:schemeClr val="tx1"/>
                </a:solidFill>
                <a:round/>
                <a:headEnd type="none" w="med" len="med"/>
                <a:tailEnd type="none" w="med" len="med"/>
              </a:ln>
              <a:effectLst/>
            </p:spPr>
            <p:txBody>
              <a:bodyPr/>
              <a:lstStyle/>
              <a:p>
                <a:endParaRPr lang="en-US"/>
              </a:p>
            </p:txBody>
          </p:sp>
        </p:grpSp>
      </p:grpSp>
      <p:grpSp>
        <p:nvGrpSpPr>
          <p:cNvPr id="9" name="Group 8">
            <a:extLst>
              <a:ext uri="{FF2B5EF4-FFF2-40B4-BE49-F238E27FC236}">
                <a16:creationId xmlns:a16="http://schemas.microsoft.com/office/drawing/2014/main" id="{739DF5A0-9FD0-03EA-BC4B-2F747535E259}"/>
              </a:ext>
            </a:extLst>
          </p:cNvPr>
          <p:cNvGrpSpPr/>
          <p:nvPr/>
        </p:nvGrpSpPr>
        <p:grpSpPr>
          <a:xfrm>
            <a:off x="4684752" y="1794585"/>
            <a:ext cx="1123508" cy="1827822"/>
            <a:chOff x="4692701" y="1498234"/>
            <a:chExt cx="1123508" cy="2151211"/>
          </a:xfrm>
        </p:grpSpPr>
        <p:grpSp>
          <p:nvGrpSpPr>
            <p:cNvPr id="10" name="Group 9">
              <a:extLst>
                <a:ext uri="{FF2B5EF4-FFF2-40B4-BE49-F238E27FC236}">
                  <a16:creationId xmlns:a16="http://schemas.microsoft.com/office/drawing/2014/main" id="{604A515E-3594-1979-EE6E-BFE80B9D2549}"/>
                </a:ext>
              </a:extLst>
            </p:cNvPr>
            <p:cNvGrpSpPr/>
            <p:nvPr/>
          </p:nvGrpSpPr>
          <p:grpSpPr>
            <a:xfrm>
              <a:off x="4724400" y="1498590"/>
              <a:ext cx="1066800" cy="1819018"/>
              <a:chOff x="4724400" y="1498590"/>
              <a:chExt cx="1066800" cy="1819018"/>
            </a:xfrm>
          </p:grpSpPr>
          <p:sp>
            <p:nvSpPr>
              <p:cNvPr id="14" name="Line 71">
                <a:extLst>
                  <a:ext uri="{FF2B5EF4-FFF2-40B4-BE49-F238E27FC236}">
                    <a16:creationId xmlns:a16="http://schemas.microsoft.com/office/drawing/2014/main" id="{31DF449A-D0B5-D81F-D005-33BA2D162C91}"/>
                  </a:ext>
                </a:extLst>
              </p:cNvPr>
              <p:cNvSpPr>
                <a:spLocks noChangeShapeType="1"/>
              </p:cNvSpPr>
              <p:nvPr/>
            </p:nvSpPr>
            <p:spPr bwMode="auto">
              <a:xfrm flipH="1">
                <a:off x="4724400" y="14985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15" name="Line 71">
                <a:extLst>
                  <a:ext uri="{FF2B5EF4-FFF2-40B4-BE49-F238E27FC236}">
                    <a16:creationId xmlns:a16="http://schemas.microsoft.com/office/drawing/2014/main" id="{87F4ED69-6BFA-EF77-7362-8E7F0FA04B44}"/>
                  </a:ext>
                </a:extLst>
              </p:cNvPr>
              <p:cNvSpPr>
                <a:spLocks noChangeShapeType="1"/>
              </p:cNvSpPr>
              <p:nvPr/>
            </p:nvSpPr>
            <p:spPr bwMode="auto">
              <a:xfrm flipH="1">
                <a:off x="4731895" y="1537487"/>
                <a:ext cx="1041093" cy="1780121"/>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11" name="Group 10">
              <a:extLst>
                <a:ext uri="{FF2B5EF4-FFF2-40B4-BE49-F238E27FC236}">
                  <a16:creationId xmlns:a16="http://schemas.microsoft.com/office/drawing/2014/main" id="{D8059D15-76AE-8C0E-5ECA-65C4B407D045}"/>
                </a:ext>
              </a:extLst>
            </p:cNvPr>
            <p:cNvGrpSpPr/>
            <p:nvPr/>
          </p:nvGrpSpPr>
          <p:grpSpPr>
            <a:xfrm>
              <a:off x="4692701" y="1498234"/>
              <a:ext cx="1123508" cy="2151211"/>
              <a:chOff x="4731894" y="1498590"/>
              <a:chExt cx="1059305" cy="1819018"/>
            </a:xfrm>
          </p:grpSpPr>
          <p:sp>
            <p:nvSpPr>
              <p:cNvPr id="12" name="Line 71">
                <a:extLst>
                  <a:ext uri="{FF2B5EF4-FFF2-40B4-BE49-F238E27FC236}">
                    <a16:creationId xmlns:a16="http://schemas.microsoft.com/office/drawing/2014/main" id="{4F734FD3-B373-684D-AB25-36093944C125}"/>
                  </a:ext>
                </a:extLst>
              </p:cNvPr>
              <p:cNvSpPr>
                <a:spLocks noChangeShapeType="1"/>
              </p:cNvSpPr>
              <p:nvPr/>
            </p:nvSpPr>
            <p:spPr bwMode="auto">
              <a:xfrm flipH="1">
                <a:off x="4731894" y="1498590"/>
                <a:ext cx="1059305" cy="1316463"/>
              </a:xfrm>
              <a:prstGeom prst="line">
                <a:avLst/>
              </a:prstGeom>
              <a:noFill/>
              <a:ln w="12700">
                <a:solidFill>
                  <a:schemeClr val="tx1"/>
                </a:solidFill>
                <a:round/>
                <a:headEnd type="none" w="med" len="med"/>
                <a:tailEnd type="none" w="med" len="med"/>
              </a:ln>
              <a:effectLst/>
            </p:spPr>
            <p:txBody>
              <a:bodyPr/>
              <a:lstStyle/>
              <a:p>
                <a:endParaRPr lang="en-US"/>
              </a:p>
            </p:txBody>
          </p:sp>
          <p:sp>
            <p:nvSpPr>
              <p:cNvPr id="13" name="Line 71">
                <a:extLst>
                  <a:ext uri="{FF2B5EF4-FFF2-40B4-BE49-F238E27FC236}">
                    <a16:creationId xmlns:a16="http://schemas.microsoft.com/office/drawing/2014/main" id="{E8D994CE-0955-AE35-B99C-13F1419BBED9}"/>
                  </a:ext>
                </a:extLst>
              </p:cNvPr>
              <p:cNvSpPr>
                <a:spLocks noChangeShapeType="1"/>
              </p:cNvSpPr>
              <p:nvPr/>
            </p:nvSpPr>
            <p:spPr bwMode="auto">
              <a:xfrm flipH="1">
                <a:off x="4731895" y="1537487"/>
                <a:ext cx="1041093" cy="1780121"/>
              </a:xfrm>
              <a:prstGeom prst="line">
                <a:avLst/>
              </a:prstGeom>
              <a:noFill/>
              <a:ln w="12700">
                <a:solidFill>
                  <a:schemeClr val="tx1"/>
                </a:solidFill>
                <a:round/>
                <a:headEnd type="none" w="med" len="med"/>
                <a:tailEnd type="none" w="med" len="med"/>
              </a:ln>
              <a:effectLst/>
            </p:spPr>
            <p:txBody>
              <a:bodyPr/>
              <a:lstStyle/>
              <a:p>
                <a:endParaRPr lang="en-US"/>
              </a:p>
            </p:txBody>
          </p:sp>
        </p:grpSp>
      </p:grpSp>
      <p:grpSp>
        <p:nvGrpSpPr>
          <p:cNvPr id="16" name="Group 15">
            <a:extLst>
              <a:ext uri="{FF2B5EF4-FFF2-40B4-BE49-F238E27FC236}">
                <a16:creationId xmlns:a16="http://schemas.microsoft.com/office/drawing/2014/main" id="{CE4BD664-DC6E-9095-AFEA-D439FB0E0D20}"/>
              </a:ext>
            </a:extLst>
          </p:cNvPr>
          <p:cNvGrpSpPr/>
          <p:nvPr/>
        </p:nvGrpSpPr>
        <p:grpSpPr>
          <a:xfrm>
            <a:off x="4663213" y="2094267"/>
            <a:ext cx="1123508" cy="1598628"/>
            <a:chOff x="4692701" y="1498234"/>
            <a:chExt cx="1123508" cy="2151211"/>
          </a:xfrm>
        </p:grpSpPr>
        <p:grpSp>
          <p:nvGrpSpPr>
            <p:cNvPr id="17" name="Group 16">
              <a:extLst>
                <a:ext uri="{FF2B5EF4-FFF2-40B4-BE49-F238E27FC236}">
                  <a16:creationId xmlns:a16="http://schemas.microsoft.com/office/drawing/2014/main" id="{69A99E65-3613-0DB5-70E4-7B2BC273AA49}"/>
                </a:ext>
              </a:extLst>
            </p:cNvPr>
            <p:cNvGrpSpPr/>
            <p:nvPr/>
          </p:nvGrpSpPr>
          <p:grpSpPr>
            <a:xfrm>
              <a:off x="4724400" y="1498590"/>
              <a:ext cx="1066800" cy="1819018"/>
              <a:chOff x="4724400" y="1498590"/>
              <a:chExt cx="1066800" cy="1819018"/>
            </a:xfrm>
          </p:grpSpPr>
          <p:sp>
            <p:nvSpPr>
              <p:cNvPr id="21" name="Line 71">
                <a:extLst>
                  <a:ext uri="{FF2B5EF4-FFF2-40B4-BE49-F238E27FC236}">
                    <a16:creationId xmlns:a16="http://schemas.microsoft.com/office/drawing/2014/main" id="{86172446-267B-635D-A045-450CC15E1CE3}"/>
                  </a:ext>
                </a:extLst>
              </p:cNvPr>
              <p:cNvSpPr>
                <a:spLocks noChangeShapeType="1"/>
              </p:cNvSpPr>
              <p:nvPr/>
            </p:nvSpPr>
            <p:spPr bwMode="auto">
              <a:xfrm flipH="1">
                <a:off x="4724400" y="14985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22" name="Line 71">
                <a:extLst>
                  <a:ext uri="{FF2B5EF4-FFF2-40B4-BE49-F238E27FC236}">
                    <a16:creationId xmlns:a16="http://schemas.microsoft.com/office/drawing/2014/main" id="{E35ADEC6-4F8B-8329-BFBE-164FB3B662A6}"/>
                  </a:ext>
                </a:extLst>
              </p:cNvPr>
              <p:cNvSpPr>
                <a:spLocks noChangeShapeType="1"/>
              </p:cNvSpPr>
              <p:nvPr/>
            </p:nvSpPr>
            <p:spPr bwMode="auto">
              <a:xfrm flipH="1">
                <a:off x="4731895" y="1537487"/>
                <a:ext cx="1041093" cy="1780121"/>
              </a:xfrm>
              <a:prstGeom prst="line">
                <a:avLst/>
              </a:prstGeom>
              <a:noFill/>
              <a:ln w="12700">
                <a:solidFill>
                  <a:schemeClr val="tx1"/>
                </a:solidFill>
                <a:round/>
                <a:headEnd type="none" w="med" len="med"/>
                <a:tailEnd type="none" w="med" len="med"/>
              </a:ln>
              <a:effectLst/>
            </p:spPr>
            <p:txBody>
              <a:bodyPr/>
              <a:lstStyle/>
              <a:p>
                <a:endParaRPr lang="en-US"/>
              </a:p>
            </p:txBody>
          </p:sp>
        </p:grpSp>
        <p:grpSp>
          <p:nvGrpSpPr>
            <p:cNvPr id="18" name="Group 17">
              <a:extLst>
                <a:ext uri="{FF2B5EF4-FFF2-40B4-BE49-F238E27FC236}">
                  <a16:creationId xmlns:a16="http://schemas.microsoft.com/office/drawing/2014/main" id="{A5F8A1B9-3909-8590-90F2-4917145B7D62}"/>
                </a:ext>
              </a:extLst>
            </p:cNvPr>
            <p:cNvGrpSpPr/>
            <p:nvPr/>
          </p:nvGrpSpPr>
          <p:grpSpPr>
            <a:xfrm>
              <a:off x="4692701" y="1498234"/>
              <a:ext cx="1123508" cy="2151211"/>
              <a:chOff x="4731894" y="1498590"/>
              <a:chExt cx="1059305" cy="1819018"/>
            </a:xfrm>
          </p:grpSpPr>
          <p:sp>
            <p:nvSpPr>
              <p:cNvPr id="19" name="Line 71">
                <a:extLst>
                  <a:ext uri="{FF2B5EF4-FFF2-40B4-BE49-F238E27FC236}">
                    <a16:creationId xmlns:a16="http://schemas.microsoft.com/office/drawing/2014/main" id="{C89F8B1C-FB8B-4A09-3B20-63D1F04E380A}"/>
                  </a:ext>
                </a:extLst>
              </p:cNvPr>
              <p:cNvSpPr>
                <a:spLocks noChangeShapeType="1"/>
              </p:cNvSpPr>
              <p:nvPr/>
            </p:nvSpPr>
            <p:spPr bwMode="auto">
              <a:xfrm flipH="1">
                <a:off x="4731894" y="1498590"/>
                <a:ext cx="1059305" cy="1316463"/>
              </a:xfrm>
              <a:prstGeom prst="line">
                <a:avLst/>
              </a:prstGeom>
              <a:noFill/>
              <a:ln w="12700">
                <a:solidFill>
                  <a:schemeClr val="tx1"/>
                </a:solidFill>
                <a:round/>
                <a:headEnd type="none" w="med" len="med"/>
                <a:tailEnd type="none" w="med" len="med"/>
              </a:ln>
              <a:effectLst/>
            </p:spPr>
            <p:txBody>
              <a:bodyPr/>
              <a:lstStyle/>
              <a:p>
                <a:endParaRPr lang="en-US"/>
              </a:p>
            </p:txBody>
          </p:sp>
          <p:sp>
            <p:nvSpPr>
              <p:cNvPr id="20" name="Line 71">
                <a:extLst>
                  <a:ext uri="{FF2B5EF4-FFF2-40B4-BE49-F238E27FC236}">
                    <a16:creationId xmlns:a16="http://schemas.microsoft.com/office/drawing/2014/main" id="{2E030CD9-29B6-98A7-155D-B7C1C27046BE}"/>
                  </a:ext>
                </a:extLst>
              </p:cNvPr>
              <p:cNvSpPr>
                <a:spLocks noChangeShapeType="1"/>
              </p:cNvSpPr>
              <p:nvPr/>
            </p:nvSpPr>
            <p:spPr bwMode="auto">
              <a:xfrm flipH="1">
                <a:off x="4731895" y="1537487"/>
                <a:ext cx="1041093" cy="1780121"/>
              </a:xfrm>
              <a:prstGeom prst="line">
                <a:avLst/>
              </a:prstGeom>
              <a:noFill/>
              <a:ln w="12700">
                <a:solidFill>
                  <a:schemeClr val="tx1"/>
                </a:solidFill>
                <a:round/>
                <a:headEnd type="none" w="med" len="med"/>
                <a:tailEnd type="none" w="med" len="med"/>
              </a:ln>
              <a:effectLst/>
            </p:spPr>
            <p:txBody>
              <a:bodyPr/>
              <a:lstStyle/>
              <a:p>
                <a:endParaRPr lang="en-US"/>
              </a:p>
            </p:txBody>
          </p:sp>
        </p:grpSp>
      </p:grpSp>
      <p:sp>
        <p:nvSpPr>
          <p:cNvPr id="29" name="TextBox 28">
            <a:extLst>
              <a:ext uri="{FF2B5EF4-FFF2-40B4-BE49-F238E27FC236}">
                <a16:creationId xmlns:a16="http://schemas.microsoft.com/office/drawing/2014/main" id="{274AD3DB-42F1-788B-8C71-5437DCCDBEA2}"/>
              </a:ext>
            </a:extLst>
          </p:cNvPr>
          <p:cNvSpPr txBox="1"/>
          <p:nvPr/>
        </p:nvSpPr>
        <p:spPr>
          <a:xfrm>
            <a:off x="1068710" y="5466566"/>
            <a:ext cx="259315" cy="374306"/>
          </a:xfrm>
          <a:prstGeom prst="rect">
            <a:avLst/>
          </a:prstGeom>
          <a:noFill/>
        </p:spPr>
        <p:txBody>
          <a:bodyPr wrap="none" rtlCol="0">
            <a:spAutoFit/>
          </a:bodyPr>
          <a:lstStyle/>
          <a:p>
            <a:r>
              <a:rPr lang="en-US" sz="1600" dirty="0"/>
              <a:t>5</a:t>
            </a:r>
          </a:p>
        </p:txBody>
      </p:sp>
      <p:sp>
        <p:nvSpPr>
          <p:cNvPr id="30" name="TextBox 29">
            <a:extLst>
              <a:ext uri="{FF2B5EF4-FFF2-40B4-BE49-F238E27FC236}">
                <a16:creationId xmlns:a16="http://schemas.microsoft.com/office/drawing/2014/main" id="{12F0A527-D01E-A4F0-6F09-9D1A6EC86850}"/>
              </a:ext>
            </a:extLst>
          </p:cNvPr>
          <p:cNvSpPr txBox="1"/>
          <p:nvPr/>
        </p:nvSpPr>
        <p:spPr>
          <a:xfrm>
            <a:off x="1551444" y="5466566"/>
            <a:ext cx="259315" cy="338554"/>
          </a:xfrm>
          <a:prstGeom prst="rect">
            <a:avLst/>
          </a:prstGeom>
          <a:noFill/>
        </p:spPr>
        <p:txBody>
          <a:bodyPr wrap="square" rtlCol="0">
            <a:spAutoFit/>
          </a:bodyPr>
          <a:lstStyle/>
          <a:p>
            <a:r>
              <a:rPr lang="en-US" sz="1600" dirty="0"/>
              <a:t>4</a:t>
            </a:r>
          </a:p>
        </p:txBody>
      </p:sp>
      <p:graphicFrame>
        <p:nvGraphicFramePr>
          <p:cNvPr id="31" name="Table 30">
            <a:extLst>
              <a:ext uri="{FF2B5EF4-FFF2-40B4-BE49-F238E27FC236}">
                <a16:creationId xmlns:a16="http://schemas.microsoft.com/office/drawing/2014/main" id="{0AE51F76-B054-E075-C42D-5E168D675BE3}"/>
              </a:ext>
            </a:extLst>
          </p:cNvPr>
          <p:cNvGraphicFramePr>
            <a:graphicFrameLocks noGrp="1"/>
          </p:cNvGraphicFramePr>
          <p:nvPr>
            <p:extLst>
              <p:ext uri="{D42A27DB-BD31-4B8C-83A1-F6EECF244321}">
                <p14:modId xmlns:p14="http://schemas.microsoft.com/office/powerpoint/2010/main" val="53447268"/>
              </p:ext>
            </p:extLst>
          </p:nvPr>
        </p:nvGraphicFramePr>
        <p:xfrm>
          <a:off x="936074" y="5808476"/>
          <a:ext cx="3179151" cy="370840"/>
        </p:xfrm>
        <a:graphic>
          <a:graphicData uri="http://schemas.openxmlformats.org/drawingml/2006/table">
            <a:tbl>
              <a:tblPr firstRow="1" bandRow="1">
                <a:tableStyleId>{5940675A-B579-460E-94D1-54222C63F5DA}</a:tableStyleId>
              </a:tblPr>
              <a:tblGrid>
                <a:gridCol w="2119434">
                  <a:extLst>
                    <a:ext uri="{9D8B030D-6E8A-4147-A177-3AD203B41FA5}">
                      <a16:colId xmlns:a16="http://schemas.microsoft.com/office/drawing/2014/main" val="49254166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32" name="TextBox 31">
            <a:extLst>
              <a:ext uri="{FF2B5EF4-FFF2-40B4-BE49-F238E27FC236}">
                <a16:creationId xmlns:a16="http://schemas.microsoft.com/office/drawing/2014/main" id="{8A3269CC-633C-E67A-A957-8E1C47ABDAC2}"/>
              </a:ext>
            </a:extLst>
          </p:cNvPr>
          <p:cNvSpPr txBox="1"/>
          <p:nvPr/>
        </p:nvSpPr>
        <p:spPr>
          <a:xfrm>
            <a:off x="2055749" y="5471859"/>
            <a:ext cx="288862" cy="338554"/>
          </a:xfrm>
          <a:prstGeom prst="rect">
            <a:avLst/>
          </a:prstGeom>
          <a:noFill/>
        </p:spPr>
        <p:txBody>
          <a:bodyPr wrap="none" rtlCol="0">
            <a:spAutoFit/>
          </a:bodyPr>
          <a:lstStyle/>
          <a:p>
            <a:r>
              <a:rPr lang="en-US" sz="1600" dirty="0"/>
              <a:t>3</a:t>
            </a:r>
          </a:p>
        </p:txBody>
      </p:sp>
      <p:sp>
        <p:nvSpPr>
          <p:cNvPr id="33" name="TextBox 32">
            <a:extLst>
              <a:ext uri="{FF2B5EF4-FFF2-40B4-BE49-F238E27FC236}">
                <a16:creationId xmlns:a16="http://schemas.microsoft.com/office/drawing/2014/main" id="{AAB13BC8-7F52-F66D-DC0B-A8C2F5C66205}"/>
              </a:ext>
            </a:extLst>
          </p:cNvPr>
          <p:cNvSpPr txBox="1"/>
          <p:nvPr/>
        </p:nvSpPr>
        <p:spPr>
          <a:xfrm>
            <a:off x="2615719" y="5466566"/>
            <a:ext cx="259315" cy="338554"/>
          </a:xfrm>
          <a:prstGeom prst="rect">
            <a:avLst/>
          </a:prstGeom>
          <a:noFill/>
        </p:spPr>
        <p:txBody>
          <a:bodyPr wrap="square" rtlCol="0">
            <a:spAutoFit/>
          </a:bodyPr>
          <a:lstStyle/>
          <a:p>
            <a:r>
              <a:rPr lang="en-US" sz="1600" dirty="0"/>
              <a:t>2</a:t>
            </a:r>
          </a:p>
        </p:txBody>
      </p:sp>
      <p:sp>
        <p:nvSpPr>
          <p:cNvPr id="34" name="TextBox 33">
            <a:extLst>
              <a:ext uri="{FF2B5EF4-FFF2-40B4-BE49-F238E27FC236}">
                <a16:creationId xmlns:a16="http://schemas.microsoft.com/office/drawing/2014/main" id="{06FB2D33-EB01-55BF-315A-C374FD45C0AB}"/>
              </a:ext>
            </a:extLst>
          </p:cNvPr>
          <p:cNvSpPr txBox="1"/>
          <p:nvPr/>
        </p:nvSpPr>
        <p:spPr>
          <a:xfrm>
            <a:off x="3146791" y="5466566"/>
            <a:ext cx="288862" cy="338554"/>
          </a:xfrm>
          <a:prstGeom prst="rect">
            <a:avLst/>
          </a:prstGeom>
          <a:noFill/>
        </p:spPr>
        <p:txBody>
          <a:bodyPr wrap="none" rtlCol="0">
            <a:spAutoFit/>
          </a:bodyPr>
          <a:lstStyle/>
          <a:p>
            <a:r>
              <a:rPr lang="en-US" sz="1600" dirty="0"/>
              <a:t>1</a:t>
            </a:r>
          </a:p>
        </p:txBody>
      </p:sp>
      <p:sp>
        <p:nvSpPr>
          <p:cNvPr id="35" name="TextBox 34">
            <a:extLst>
              <a:ext uri="{FF2B5EF4-FFF2-40B4-BE49-F238E27FC236}">
                <a16:creationId xmlns:a16="http://schemas.microsoft.com/office/drawing/2014/main" id="{B461533E-41AF-91AF-78F5-67E6A27ACA34}"/>
              </a:ext>
            </a:extLst>
          </p:cNvPr>
          <p:cNvSpPr txBox="1"/>
          <p:nvPr/>
        </p:nvSpPr>
        <p:spPr>
          <a:xfrm>
            <a:off x="3629525" y="5466566"/>
            <a:ext cx="259315" cy="338554"/>
          </a:xfrm>
          <a:prstGeom prst="rect">
            <a:avLst/>
          </a:prstGeom>
          <a:noFill/>
        </p:spPr>
        <p:txBody>
          <a:bodyPr wrap="square" rtlCol="0">
            <a:spAutoFit/>
          </a:bodyPr>
          <a:lstStyle/>
          <a:p>
            <a:r>
              <a:rPr lang="en-US" sz="1600" dirty="0"/>
              <a:t>0</a:t>
            </a:r>
          </a:p>
        </p:txBody>
      </p:sp>
      <p:sp>
        <p:nvSpPr>
          <p:cNvPr id="23" name="Slide Number Placeholder 5">
            <a:extLst>
              <a:ext uri="{FF2B5EF4-FFF2-40B4-BE49-F238E27FC236}">
                <a16:creationId xmlns:a16="http://schemas.microsoft.com/office/drawing/2014/main" id="{CBA1313D-4D28-F262-2AF0-1A8300678FC8}"/>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41</a:t>
            </a:fld>
            <a:endParaRPr lang="en-US" dirty="0"/>
          </a:p>
        </p:txBody>
      </p:sp>
    </p:spTree>
    <p:extLst>
      <p:ext uri="{BB962C8B-B14F-4D97-AF65-F5344CB8AC3E}">
        <p14:creationId xmlns:p14="http://schemas.microsoft.com/office/powerpoint/2010/main" val="34591072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righ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right)">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0971" name="Rectangle 43" descr="5%"/>
          <p:cNvSpPr>
            <a:spLocks noChangeArrowheads="1"/>
          </p:cNvSpPr>
          <p:nvPr/>
        </p:nvSpPr>
        <p:spPr bwMode="auto">
          <a:xfrm>
            <a:off x="5786610" y="1346190"/>
            <a:ext cx="990600" cy="4876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30" name="Rectangle 2"/>
          <p:cNvSpPr>
            <a:spLocks noGrp="1" noChangeArrowheads="1"/>
          </p:cNvSpPr>
          <p:nvPr>
            <p:ph type="title"/>
          </p:nvPr>
        </p:nvSpPr>
        <p:spPr>
          <a:xfrm>
            <a:off x="1427859" y="106264"/>
            <a:ext cx="8763000" cy="868362"/>
          </a:xfrm>
        </p:spPr>
        <p:txBody>
          <a:bodyPr>
            <a:normAutofit/>
          </a:bodyPr>
          <a:lstStyle/>
          <a:p>
            <a:pPr>
              <a:lnSpc>
                <a:spcPct val="85000"/>
              </a:lnSpc>
            </a:pPr>
            <a:r>
              <a:rPr lang="en-US" dirty="0"/>
              <a:t>FA Cache Example</a:t>
            </a:r>
          </a:p>
        </p:txBody>
      </p:sp>
      <p:sp>
        <p:nvSpPr>
          <p:cNvPr id="1660936" name="Line 8"/>
          <p:cNvSpPr>
            <a:spLocks noChangeShapeType="1"/>
          </p:cNvSpPr>
          <p:nvPr/>
        </p:nvSpPr>
        <p:spPr bwMode="auto">
          <a:xfrm>
            <a:off x="5786610" y="1955790"/>
            <a:ext cx="990600" cy="0"/>
          </a:xfrm>
          <a:prstGeom prst="line">
            <a:avLst/>
          </a:prstGeom>
          <a:noFill/>
          <a:ln w="12700">
            <a:solidFill>
              <a:schemeClr val="tx1"/>
            </a:solidFill>
            <a:round/>
            <a:headEnd/>
            <a:tailEnd/>
          </a:ln>
          <a:effectLst/>
        </p:spPr>
        <p:txBody>
          <a:bodyPr wrap="none" anchor="ctr"/>
          <a:lstStyle/>
          <a:p>
            <a:endParaRPr lang="en-US"/>
          </a:p>
        </p:txBody>
      </p:sp>
      <p:sp>
        <p:nvSpPr>
          <p:cNvPr id="1660937" name="Line 9"/>
          <p:cNvSpPr>
            <a:spLocks noChangeShapeType="1"/>
          </p:cNvSpPr>
          <p:nvPr/>
        </p:nvSpPr>
        <p:spPr bwMode="auto">
          <a:xfrm>
            <a:off x="5786610" y="1650990"/>
            <a:ext cx="990600" cy="0"/>
          </a:xfrm>
          <a:prstGeom prst="line">
            <a:avLst/>
          </a:prstGeom>
          <a:noFill/>
          <a:ln w="12700">
            <a:solidFill>
              <a:schemeClr val="tx1"/>
            </a:solidFill>
            <a:round/>
            <a:headEnd/>
            <a:tailEnd/>
          </a:ln>
          <a:effectLst/>
        </p:spPr>
        <p:txBody>
          <a:bodyPr wrap="none" anchor="ctr"/>
          <a:lstStyle/>
          <a:p>
            <a:endParaRPr lang="en-US"/>
          </a:p>
        </p:txBody>
      </p:sp>
      <p:sp>
        <p:nvSpPr>
          <p:cNvPr id="1660938" name="Line 10"/>
          <p:cNvSpPr>
            <a:spLocks noChangeShapeType="1"/>
          </p:cNvSpPr>
          <p:nvPr/>
        </p:nvSpPr>
        <p:spPr bwMode="auto">
          <a:xfrm>
            <a:off x="5786610" y="2260590"/>
            <a:ext cx="990600" cy="0"/>
          </a:xfrm>
          <a:prstGeom prst="line">
            <a:avLst/>
          </a:prstGeom>
          <a:noFill/>
          <a:ln w="12700">
            <a:solidFill>
              <a:schemeClr val="tx1"/>
            </a:solidFill>
            <a:round/>
            <a:headEnd/>
            <a:tailEnd/>
          </a:ln>
          <a:effectLst/>
        </p:spPr>
        <p:txBody>
          <a:bodyPr wrap="none" anchor="ctr"/>
          <a:lstStyle/>
          <a:p>
            <a:endParaRPr lang="en-US"/>
          </a:p>
        </p:txBody>
      </p:sp>
      <p:sp>
        <p:nvSpPr>
          <p:cNvPr id="1660939" name="Line 11"/>
          <p:cNvSpPr>
            <a:spLocks noChangeShapeType="1"/>
          </p:cNvSpPr>
          <p:nvPr/>
        </p:nvSpPr>
        <p:spPr bwMode="auto">
          <a:xfrm>
            <a:off x="5786610" y="1346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2" name="Line 14"/>
          <p:cNvSpPr>
            <a:spLocks noChangeShapeType="1"/>
          </p:cNvSpPr>
          <p:nvPr/>
        </p:nvSpPr>
        <p:spPr bwMode="auto">
          <a:xfrm flipH="1" flipV="1">
            <a:off x="5786610" y="5613390"/>
            <a:ext cx="990600" cy="0"/>
          </a:xfrm>
          <a:prstGeom prst="line">
            <a:avLst/>
          </a:prstGeom>
          <a:noFill/>
          <a:ln w="12700">
            <a:solidFill>
              <a:schemeClr val="tx1"/>
            </a:solidFill>
            <a:round/>
            <a:headEnd/>
            <a:tailEnd/>
          </a:ln>
          <a:effectLst/>
        </p:spPr>
        <p:txBody>
          <a:bodyPr wrap="none" anchor="ctr"/>
          <a:lstStyle/>
          <a:p>
            <a:endParaRPr lang="en-US"/>
          </a:p>
        </p:txBody>
      </p:sp>
      <p:sp>
        <p:nvSpPr>
          <p:cNvPr id="1660943" name="Line 15"/>
          <p:cNvSpPr>
            <a:spLocks noChangeShapeType="1"/>
          </p:cNvSpPr>
          <p:nvPr/>
        </p:nvSpPr>
        <p:spPr bwMode="auto">
          <a:xfrm flipH="1" flipV="1">
            <a:off x="5786610" y="5918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4" name="Line 16"/>
          <p:cNvSpPr>
            <a:spLocks noChangeShapeType="1"/>
          </p:cNvSpPr>
          <p:nvPr/>
        </p:nvSpPr>
        <p:spPr bwMode="auto">
          <a:xfrm flipH="1" flipV="1">
            <a:off x="5786610" y="5308590"/>
            <a:ext cx="990600" cy="0"/>
          </a:xfrm>
          <a:prstGeom prst="line">
            <a:avLst/>
          </a:prstGeom>
          <a:noFill/>
          <a:ln w="12700">
            <a:solidFill>
              <a:schemeClr val="tx1"/>
            </a:solidFill>
            <a:round/>
            <a:headEnd/>
            <a:tailEnd/>
          </a:ln>
          <a:effectLst/>
        </p:spPr>
        <p:txBody>
          <a:bodyPr wrap="none" anchor="ctr"/>
          <a:lstStyle/>
          <a:p>
            <a:endParaRPr lang="en-US"/>
          </a:p>
        </p:txBody>
      </p:sp>
      <p:sp>
        <p:nvSpPr>
          <p:cNvPr id="1660953" name="Text Box 25"/>
          <p:cNvSpPr txBox="1">
            <a:spLocks noChangeArrowheads="1"/>
          </p:cNvSpPr>
          <p:nvPr/>
        </p:nvSpPr>
        <p:spPr bwMode="auto">
          <a:xfrm>
            <a:off x="5514467" y="102841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660955" name="Line 27"/>
          <p:cNvSpPr>
            <a:spLocks noChangeShapeType="1"/>
          </p:cNvSpPr>
          <p:nvPr/>
        </p:nvSpPr>
        <p:spPr bwMode="auto">
          <a:xfrm>
            <a:off x="5786610" y="2565390"/>
            <a:ext cx="990600" cy="0"/>
          </a:xfrm>
          <a:prstGeom prst="line">
            <a:avLst/>
          </a:prstGeom>
          <a:noFill/>
          <a:ln w="12700">
            <a:solidFill>
              <a:schemeClr val="tx1"/>
            </a:solidFill>
            <a:round/>
            <a:headEnd/>
            <a:tailEnd/>
          </a:ln>
          <a:effectLst/>
        </p:spPr>
        <p:txBody>
          <a:bodyPr wrap="none" anchor="ctr"/>
          <a:lstStyle/>
          <a:p>
            <a:endParaRPr lang="en-US"/>
          </a:p>
        </p:txBody>
      </p:sp>
      <p:sp>
        <p:nvSpPr>
          <p:cNvPr id="1660956" name="Line 28"/>
          <p:cNvSpPr>
            <a:spLocks noChangeShapeType="1"/>
          </p:cNvSpPr>
          <p:nvPr/>
        </p:nvSpPr>
        <p:spPr bwMode="auto">
          <a:xfrm>
            <a:off x="5786610" y="2870190"/>
            <a:ext cx="990600" cy="0"/>
          </a:xfrm>
          <a:prstGeom prst="line">
            <a:avLst/>
          </a:prstGeom>
          <a:noFill/>
          <a:ln w="12700">
            <a:solidFill>
              <a:schemeClr val="tx1"/>
            </a:solidFill>
            <a:round/>
            <a:headEnd/>
            <a:tailEnd/>
          </a:ln>
          <a:effectLst/>
        </p:spPr>
        <p:txBody>
          <a:bodyPr wrap="none" anchor="ctr"/>
          <a:lstStyle/>
          <a:p>
            <a:endParaRPr lang="en-US"/>
          </a:p>
        </p:txBody>
      </p:sp>
      <p:sp>
        <p:nvSpPr>
          <p:cNvPr id="1660957" name="Line 29"/>
          <p:cNvSpPr>
            <a:spLocks noChangeShapeType="1"/>
          </p:cNvSpPr>
          <p:nvPr/>
        </p:nvSpPr>
        <p:spPr bwMode="auto">
          <a:xfrm>
            <a:off x="5786610" y="3174990"/>
            <a:ext cx="990600" cy="0"/>
          </a:xfrm>
          <a:prstGeom prst="line">
            <a:avLst/>
          </a:prstGeom>
          <a:noFill/>
          <a:ln w="12700">
            <a:solidFill>
              <a:schemeClr val="tx1"/>
            </a:solidFill>
            <a:round/>
            <a:headEnd/>
            <a:tailEnd/>
          </a:ln>
          <a:effectLst/>
        </p:spPr>
        <p:txBody>
          <a:bodyPr wrap="none" anchor="ctr"/>
          <a:lstStyle/>
          <a:p>
            <a:endParaRPr lang="en-US"/>
          </a:p>
        </p:txBody>
      </p:sp>
      <p:sp>
        <p:nvSpPr>
          <p:cNvPr id="1660958" name="Line 30"/>
          <p:cNvSpPr>
            <a:spLocks noChangeShapeType="1"/>
          </p:cNvSpPr>
          <p:nvPr/>
        </p:nvSpPr>
        <p:spPr bwMode="auto">
          <a:xfrm>
            <a:off x="5786610" y="3479790"/>
            <a:ext cx="990600" cy="0"/>
          </a:xfrm>
          <a:prstGeom prst="line">
            <a:avLst/>
          </a:prstGeom>
          <a:noFill/>
          <a:ln w="12700">
            <a:solidFill>
              <a:schemeClr val="tx1"/>
            </a:solidFill>
            <a:round/>
            <a:headEnd/>
            <a:tailEnd/>
          </a:ln>
          <a:effectLst/>
        </p:spPr>
        <p:txBody>
          <a:bodyPr wrap="none" anchor="ctr"/>
          <a:lstStyle/>
          <a:p>
            <a:endParaRPr lang="en-US"/>
          </a:p>
        </p:txBody>
      </p:sp>
      <p:sp>
        <p:nvSpPr>
          <p:cNvPr id="1660959" name="Line 31"/>
          <p:cNvSpPr>
            <a:spLocks noChangeShapeType="1"/>
          </p:cNvSpPr>
          <p:nvPr/>
        </p:nvSpPr>
        <p:spPr bwMode="auto">
          <a:xfrm>
            <a:off x="5786610" y="3784590"/>
            <a:ext cx="990600" cy="0"/>
          </a:xfrm>
          <a:prstGeom prst="line">
            <a:avLst/>
          </a:prstGeom>
          <a:noFill/>
          <a:ln w="12700">
            <a:solidFill>
              <a:schemeClr val="tx1"/>
            </a:solidFill>
            <a:round/>
            <a:headEnd/>
            <a:tailEnd/>
          </a:ln>
          <a:effectLst/>
        </p:spPr>
        <p:txBody>
          <a:bodyPr wrap="none" anchor="ctr"/>
          <a:lstStyle/>
          <a:p>
            <a:endParaRPr lang="en-US"/>
          </a:p>
        </p:txBody>
      </p:sp>
      <p:sp>
        <p:nvSpPr>
          <p:cNvPr id="1660960" name="Line 32"/>
          <p:cNvSpPr>
            <a:spLocks noChangeShapeType="1"/>
          </p:cNvSpPr>
          <p:nvPr/>
        </p:nvSpPr>
        <p:spPr bwMode="auto">
          <a:xfrm>
            <a:off x="5786610" y="4089390"/>
            <a:ext cx="990600" cy="0"/>
          </a:xfrm>
          <a:prstGeom prst="line">
            <a:avLst/>
          </a:prstGeom>
          <a:noFill/>
          <a:ln w="12700">
            <a:solidFill>
              <a:schemeClr val="tx1"/>
            </a:solidFill>
            <a:round/>
            <a:headEnd/>
            <a:tailEnd/>
          </a:ln>
          <a:effectLst/>
        </p:spPr>
        <p:txBody>
          <a:bodyPr wrap="none" anchor="ctr"/>
          <a:lstStyle/>
          <a:p>
            <a:endParaRPr lang="en-US"/>
          </a:p>
        </p:txBody>
      </p:sp>
      <p:sp>
        <p:nvSpPr>
          <p:cNvPr id="1660961" name="Line 33"/>
          <p:cNvSpPr>
            <a:spLocks noChangeShapeType="1"/>
          </p:cNvSpPr>
          <p:nvPr/>
        </p:nvSpPr>
        <p:spPr bwMode="auto">
          <a:xfrm>
            <a:off x="5786610" y="5003790"/>
            <a:ext cx="990600" cy="0"/>
          </a:xfrm>
          <a:prstGeom prst="line">
            <a:avLst/>
          </a:prstGeom>
          <a:noFill/>
          <a:ln w="12700">
            <a:solidFill>
              <a:schemeClr val="tx1"/>
            </a:solidFill>
            <a:round/>
            <a:headEnd/>
            <a:tailEnd/>
          </a:ln>
          <a:effectLst/>
        </p:spPr>
        <p:txBody>
          <a:bodyPr wrap="none" anchor="ctr"/>
          <a:lstStyle/>
          <a:p>
            <a:endParaRPr lang="en-US"/>
          </a:p>
        </p:txBody>
      </p:sp>
      <p:sp>
        <p:nvSpPr>
          <p:cNvPr id="1660962" name="Line 34"/>
          <p:cNvSpPr>
            <a:spLocks noChangeShapeType="1"/>
          </p:cNvSpPr>
          <p:nvPr/>
        </p:nvSpPr>
        <p:spPr bwMode="auto">
          <a:xfrm>
            <a:off x="5786610" y="4394190"/>
            <a:ext cx="990600" cy="0"/>
          </a:xfrm>
          <a:prstGeom prst="line">
            <a:avLst/>
          </a:prstGeom>
          <a:noFill/>
          <a:ln w="12700">
            <a:solidFill>
              <a:schemeClr val="tx1"/>
            </a:solidFill>
            <a:round/>
            <a:headEnd/>
            <a:tailEnd/>
          </a:ln>
          <a:effectLst/>
        </p:spPr>
        <p:txBody>
          <a:bodyPr wrap="none" anchor="ctr"/>
          <a:lstStyle/>
          <a:p>
            <a:endParaRPr lang="en-US"/>
          </a:p>
        </p:txBody>
      </p:sp>
      <p:sp>
        <p:nvSpPr>
          <p:cNvPr id="1660963" name="Line 35"/>
          <p:cNvSpPr>
            <a:spLocks noChangeShapeType="1"/>
          </p:cNvSpPr>
          <p:nvPr/>
        </p:nvSpPr>
        <p:spPr bwMode="auto">
          <a:xfrm>
            <a:off x="5786610" y="4698990"/>
            <a:ext cx="990600" cy="0"/>
          </a:xfrm>
          <a:prstGeom prst="line">
            <a:avLst/>
          </a:prstGeom>
          <a:noFill/>
          <a:ln w="12700">
            <a:solidFill>
              <a:schemeClr val="tx1"/>
            </a:solidFill>
            <a:round/>
            <a:headEnd/>
            <a:tailEnd/>
          </a:ln>
          <a:effectLst/>
        </p:spPr>
        <p:txBody>
          <a:bodyPr wrap="none" anchor="ctr"/>
          <a:lstStyle/>
          <a:p>
            <a:endParaRPr lang="en-US"/>
          </a:p>
        </p:txBody>
      </p:sp>
      <p:sp>
        <p:nvSpPr>
          <p:cNvPr id="1660991" name="Text Box 63"/>
          <p:cNvSpPr txBox="1">
            <a:spLocks noChangeArrowheads="1"/>
          </p:cNvSpPr>
          <p:nvPr/>
        </p:nvSpPr>
        <p:spPr bwMode="auto">
          <a:xfrm>
            <a:off x="243219" y="4090431"/>
            <a:ext cx="4351866" cy="1015663"/>
          </a:xfrm>
          <a:prstGeom prst="rect">
            <a:avLst/>
          </a:prstGeom>
          <a:noFill/>
          <a:ln w="12700">
            <a:noFill/>
            <a:miter lim="800000"/>
            <a:headEnd/>
            <a:tailEnd/>
          </a:ln>
          <a:effectLst/>
        </p:spPr>
        <p:txBody>
          <a:bodyPr wrap="square">
            <a:spAutoFit/>
          </a:bodyPr>
          <a:lstStyle/>
          <a:p>
            <a:r>
              <a:rPr lang="en-US" sz="2000" dirty="0"/>
              <a:t>6</a:t>
            </a:r>
            <a:r>
              <a:rPr lang="en-US" altLang="zh-CN" sz="2000" dirty="0"/>
              <a:t>-bit memory </a:t>
            </a:r>
            <a:r>
              <a:rPr lang="en-US" sz="2000" dirty="0"/>
              <a:t>address: 3-bit Tag, 1-bit Set Index, 2-bit Offset (each cache block is 4 Bytes/1 Word).</a:t>
            </a:r>
          </a:p>
        </p:txBody>
      </p:sp>
      <p:sp>
        <p:nvSpPr>
          <p:cNvPr id="1661019" name="Text Box 91"/>
          <p:cNvSpPr txBox="1">
            <a:spLocks noChangeArrowheads="1"/>
          </p:cNvSpPr>
          <p:nvPr/>
        </p:nvSpPr>
        <p:spPr bwMode="auto">
          <a:xfrm>
            <a:off x="6705600" y="134619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0000</a:t>
            </a:r>
            <a:r>
              <a:rPr lang="en-US" dirty="0"/>
              <a:t>xx</a:t>
            </a:r>
          </a:p>
          <a:p>
            <a:pPr>
              <a:lnSpc>
                <a:spcPct val="110000"/>
              </a:lnSpc>
            </a:pPr>
            <a:r>
              <a:rPr lang="en-US" dirty="0">
                <a:solidFill>
                  <a:srgbClr val="FF0000"/>
                </a:solidFill>
              </a:rPr>
              <a:t>0001</a:t>
            </a:r>
            <a:r>
              <a:rPr lang="en-US" dirty="0"/>
              <a:t>xx</a:t>
            </a:r>
          </a:p>
          <a:p>
            <a:pPr>
              <a:lnSpc>
                <a:spcPct val="110000"/>
              </a:lnSpc>
            </a:pPr>
            <a:r>
              <a:rPr lang="en-US" dirty="0">
                <a:solidFill>
                  <a:srgbClr val="FF0000"/>
                </a:solidFill>
              </a:rPr>
              <a:t>0010</a:t>
            </a:r>
            <a:r>
              <a:rPr lang="en-US" dirty="0"/>
              <a:t>xx</a:t>
            </a:r>
          </a:p>
          <a:p>
            <a:pPr>
              <a:lnSpc>
                <a:spcPct val="110000"/>
              </a:lnSpc>
            </a:pPr>
            <a:r>
              <a:rPr lang="en-US" dirty="0">
                <a:solidFill>
                  <a:srgbClr val="FF0000"/>
                </a:solidFill>
              </a:rPr>
              <a:t>0011</a:t>
            </a:r>
            <a:r>
              <a:rPr lang="en-US" dirty="0"/>
              <a:t>xx</a:t>
            </a:r>
          </a:p>
          <a:p>
            <a:pPr>
              <a:lnSpc>
                <a:spcPct val="110000"/>
              </a:lnSpc>
            </a:pPr>
            <a:r>
              <a:rPr lang="en-US" dirty="0">
                <a:solidFill>
                  <a:srgbClr val="FF0000"/>
                </a:solidFill>
              </a:rPr>
              <a:t>0100</a:t>
            </a:r>
            <a:r>
              <a:rPr lang="en-US" dirty="0"/>
              <a:t>xx</a:t>
            </a:r>
          </a:p>
          <a:p>
            <a:pPr>
              <a:lnSpc>
                <a:spcPct val="110000"/>
              </a:lnSpc>
            </a:pPr>
            <a:r>
              <a:rPr lang="en-US" dirty="0">
                <a:solidFill>
                  <a:srgbClr val="FF0000"/>
                </a:solidFill>
              </a:rPr>
              <a:t>0101</a:t>
            </a:r>
            <a:r>
              <a:rPr lang="en-US" dirty="0"/>
              <a:t>xx</a:t>
            </a:r>
          </a:p>
          <a:p>
            <a:pPr>
              <a:lnSpc>
                <a:spcPct val="110000"/>
              </a:lnSpc>
            </a:pPr>
            <a:r>
              <a:rPr lang="en-US" dirty="0">
                <a:solidFill>
                  <a:srgbClr val="FF0000"/>
                </a:solidFill>
              </a:rPr>
              <a:t>0110</a:t>
            </a:r>
            <a:r>
              <a:rPr lang="en-US" dirty="0"/>
              <a:t>xx</a:t>
            </a:r>
          </a:p>
          <a:p>
            <a:pPr>
              <a:lnSpc>
                <a:spcPct val="110000"/>
              </a:lnSpc>
            </a:pPr>
            <a:r>
              <a:rPr lang="en-US" dirty="0">
                <a:solidFill>
                  <a:srgbClr val="FF0000"/>
                </a:solidFill>
              </a:rPr>
              <a:t>0111</a:t>
            </a:r>
            <a:r>
              <a:rPr lang="en-US" dirty="0"/>
              <a:t>xx</a:t>
            </a:r>
          </a:p>
          <a:p>
            <a:pPr>
              <a:lnSpc>
                <a:spcPct val="110000"/>
              </a:lnSpc>
            </a:pPr>
            <a:r>
              <a:rPr lang="en-US" dirty="0">
                <a:solidFill>
                  <a:srgbClr val="FF0000"/>
                </a:solidFill>
              </a:rPr>
              <a:t>1000</a:t>
            </a:r>
            <a:r>
              <a:rPr lang="en-US" dirty="0"/>
              <a:t>xx</a:t>
            </a:r>
          </a:p>
          <a:p>
            <a:pPr>
              <a:lnSpc>
                <a:spcPct val="110000"/>
              </a:lnSpc>
            </a:pPr>
            <a:r>
              <a:rPr lang="en-US" dirty="0">
                <a:solidFill>
                  <a:srgbClr val="FF0000"/>
                </a:solidFill>
              </a:rPr>
              <a:t>1001</a:t>
            </a:r>
            <a:r>
              <a:rPr lang="en-US" dirty="0"/>
              <a:t>xx</a:t>
            </a:r>
          </a:p>
          <a:p>
            <a:pPr>
              <a:lnSpc>
                <a:spcPct val="110000"/>
              </a:lnSpc>
            </a:pPr>
            <a:r>
              <a:rPr lang="en-US" dirty="0">
                <a:solidFill>
                  <a:srgbClr val="FF0000"/>
                </a:solidFill>
              </a:rPr>
              <a:t>1010</a:t>
            </a:r>
            <a:r>
              <a:rPr lang="en-US" dirty="0"/>
              <a:t>xx</a:t>
            </a:r>
          </a:p>
          <a:p>
            <a:pPr>
              <a:lnSpc>
                <a:spcPct val="110000"/>
              </a:lnSpc>
            </a:pPr>
            <a:r>
              <a:rPr lang="en-US" dirty="0">
                <a:solidFill>
                  <a:srgbClr val="FF0000"/>
                </a:solidFill>
              </a:rPr>
              <a:t>1011</a:t>
            </a:r>
            <a:r>
              <a:rPr lang="en-US" dirty="0"/>
              <a:t>xx</a:t>
            </a:r>
          </a:p>
          <a:p>
            <a:pPr>
              <a:lnSpc>
                <a:spcPct val="110000"/>
              </a:lnSpc>
            </a:pPr>
            <a:r>
              <a:rPr lang="en-US" dirty="0">
                <a:solidFill>
                  <a:srgbClr val="FF0000"/>
                </a:solidFill>
              </a:rPr>
              <a:t>1100</a:t>
            </a:r>
            <a:r>
              <a:rPr lang="en-US" dirty="0"/>
              <a:t>xx</a:t>
            </a:r>
          </a:p>
          <a:p>
            <a:pPr>
              <a:lnSpc>
                <a:spcPct val="110000"/>
              </a:lnSpc>
            </a:pPr>
            <a:r>
              <a:rPr lang="en-US" dirty="0">
                <a:solidFill>
                  <a:srgbClr val="FF0000"/>
                </a:solidFill>
              </a:rPr>
              <a:t>1101</a:t>
            </a:r>
            <a:r>
              <a:rPr lang="en-US" dirty="0"/>
              <a:t>xx</a:t>
            </a:r>
          </a:p>
          <a:p>
            <a:pPr>
              <a:lnSpc>
                <a:spcPct val="110000"/>
              </a:lnSpc>
            </a:pPr>
            <a:r>
              <a:rPr lang="en-US" dirty="0">
                <a:solidFill>
                  <a:srgbClr val="FF0000"/>
                </a:solidFill>
              </a:rPr>
              <a:t>1110</a:t>
            </a:r>
            <a:r>
              <a:rPr lang="en-US" dirty="0"/>
              <a:t>xx</a:t>
            </a:r>
          </a:p>
          <a:p>
            <a:pPr>
              <a:lnSpc>
                <a:spcPct val="110000"/>
              </a:lnSpc>
            </a:pPr>
            <a:r>
              <a:rPr lang="en-US" dirty="0">
                <a:solidFill>
                  <a:srgbClr val="FF0000"/>
                </a:solidFill>
              </a:rPr>
              <a:t>1111</a:t>
            </a:r>
            <a:r>
              <a:rPr lang="en-US" dirty="0"/>
              <a:t>xx</a:t>
            </a:r>
          </a:p>
        </p:txBody>
      </p:sp>
      <p:sp>
        <p:nvSpPr>
          <p:cNvPr id="100"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69" name="Text Box 26"/>
          <p:cNvSpPr txBox="1">
            <a:spLocks noChangeArrowheads="1"/>
          </p:cNvSpPr>
          <p:nvPr/>
        </p:nvSpPr>
        <p:spPr bwMode="auto">
          <a:xfrm>
            <a:off x="7608457" y="685800"/>
            <a:ext cx="4495800" cy="707886"/>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0011xx, is it in the cache?</a:t>
            </a:r>
          </a:p>
        </p:txBody>
      </p:sp>
      <p:sp>
        <p:nvSpPr>
          <p:cNvPr id="70" name="Text Box 26"/>
          <p:cNvSpPr txBox="1">
            <a:spLocks noChangeArrowheads="1"/>
          </p:cNvSpPr>
          <p:nvPr/>
        </p:nvSpPr>
        <p:spPr bwMode="auto">
          <a:xfrm>
            <a:off x="7605494" y="2772729"/>
            <a:ext cx="4495800" cy="707886"/>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0100xx, is it in the cache?</a:t>
            </a:r>
            <a:endParaRPr lang="en-US" sz="2000" dirty="0"/>
          </a:p>
        </p:txBody>
      </p:sp>
      <p:sp>
        <p:nvSpPr>
          <p:cNvPr id="71" name="Text Box 26"/>
          <p:cNvSpPr txBox="1">
            <a:spLocks noChangeArrowheads="1"/>
          </p:cNvSpPr>
          <p:nvPr/>
        </p:nvSpPr>
        <p:spPr bwMode="auto">
          <a:xfrm>
            <a:off x="7605494" y="4283998"/>
            <a:ext cx="4495800" cy="707886"/>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0101xx, is it in the cache?</a:t>
            </a:r>
            <a:endParaRPr lang="en-US" sz="2000" dirty="0"/>
          </a:p>
        </p:txBody>
      </p:sp>
      <p:grpSp>
        <p:nvGrpSpPr>
          <p:cNvPr id="5" name="Group 4"/>
          <p:cNvGrpSpPr/>
          <p:nvPr/>
        </p:nvGrpSpPr>
        <p:grpSpPr>
          <a:xfrm>
            <a:off x="1552679" y="1849264"/>
            <a:ext cx="3243726" cy="2129407"/>
            <a:chOff x="269707" y="131289"/>
            <a:chExt cx="3243726" cy="2129407"/>
          </a:xfrm>
        </p:grpSpPr>
        <p:sp>
          <p:nvSpPr>
            <p:cNvPr id="89" name="Rectangle 43" descr="5%"/>
            <p:cNvSpPr>
              <a:spLocks noChangeArrowheads="1"/>
            </p:cNvSpPr>
            <p:nvPr/>
          </p:nvSpPr>
          <p:spPr bwMode="auto">
            <a:xfrm>
              <a:off x="2519658" y="923262"/>
              <a:ext cx="990600" cy="1220242"/>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grpSp>
          <p:nvGrpSpPr>
            <p:cNvPr id="90" name="Group 3"/>
            <p:cNvGrpSpPr>
              <a:grpSpLocks/>
            </p:cNvGrpSpPr>
            <p:nvPr/>
          </p:nvGrpSpPr>
          <p:grpSpPr bwMode="auto">
            <a:xfrm>
              <a:off x="2522833" y="927158"/>
              <a:ext cx="990600" cy="1219200"/>
              <a:chOff x="1344" y="1056"/>
              <a:chExt cx="624" cy="768"/>
            </a:xfrm>
          </p:grpSpPr>
          <p:sp>
            <p:nvSpPr>
              <p:cNvPr id="91"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92"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93"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94"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95" name="Text Box 23"/>
            <p:cNvSpPr txBox="1">
              <a:spLocks noChangeArrowheads="1"/>
            </p:cNvSpPr>
            <p:nvPr/>
          </p:nvSpPr>
          <p:spPr bwMode="auto">
            <a:xfrm>
              <a:off x="668636" y="131289"/>
              <a:ext cx="755335" cy="369332"/>
            </a:xfrm>
            <a:prstGeom prst="rect">
              <a:avLst/>
            </a:prstGeom>
            <a:noFill/>
            <a:ln w="12700">
              <a:noFill/>
              <a:miter lim="800000"/>
              <a:headEnd/>
              <a:tailEnd/>
            </a:ln>
            <a:effectLst/>
          </p:spPr>
          <p:txBody>
            <a:bodyPr wrap="none">
              <a:spAutoFit/>
            </a:bodyPr>
            <a:lstStyle/>
            <a:p>
              <a:r>
                <a:rPr lang="en-US" b="1" dirty="0"/>
                <a:t>Cache</a:t>
              </a:r>
            </a:p>
          </p:txBody>
        </p:sp>
        <p:grpSp>
          <p:nvGrpSpPr>
            <p:cNvPr id="96" name="Group 36"/>
            <p:cNvGrpSpPr>
              <a:grpSpLocks/>
            </p:cNvGrpSpPr>
            <p:nvPr/>
          </p:nvGrpSpPr>
          <p:grpSpPr bwMode="auto">
            <a:xfrm>
              <a:off x="1684633" y="927158"/>
              <a:ext cx="838200" cy="1219200"/>
              <a:chOff x="1344" y="1056"/>
              <a:chExt cx="624" cy="768"/>
            </a:xfrm>
          </p:grpSpPr>
          <p:sp>
            <p:nvSpPr>
              <p:cNvPr id="97"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08"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09"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12"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15" name="Text Box 41"/>
            <p:cNvSpPr txBox="1">
              <a:spLocks noChangeArrowheads="1"/>
            </p:cNvSpPr>
            <p:nvPr/>
          </p:nvSpPr>
          <p:spPr bwMode="auto">
            <a:xfrm>
              <a:off x="1913234" y="507036"/>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16" name="Text Box 42"/>
            <p:cNvSpPr txBox="1">
              <a:spLocks noChangeArrowheads="1"/>
            </p:cNvSpPr>
            <p:nvPr/>
          </p:nvSpPr>
          <p:spPr bwMode="auto">
            <a:xfrm>
              <a:off x="2675234" y="507036"/>
              <a:ext cx="620683" cy="369332"/>
            </a:xfrm>
            <a:prstGeom prst="rect">
              <a:avLst/>
            </a:prstGeom>
            <a:noFill/>
            <a:ln w="12700">
              <a:noFill/>
              <a:miter lim="800000"/>
              <a:headEnd/>
              <a:tailEnd/>
            </a:ln>
            <a:effectLst/>
          </p:spPr>
          <p:txBody>
            <a:bodyPr wrap="none">
              <a:spAutoFit/>
            </a:bodyPr>
            <a:lstStyle/>
            <a:p>
              <a:r>
                <a:rPr lang="en-US"/>
                <a:t>Data</a:t>
              </a:r>
            </a:p>
          </p:txBody>
        </p:sp>
        <p:grpSp>
          <p:nvGrpSpPr>
            <p:cNvPr id="117" name="Group 64"/>
            <p:cNvGrpSpPr>
              <a:grpSpLocks/>
            </p:cNvGrpSpPr>
            <p:nvPr/>
          </p:nvGrpSpPr>
          <p:grpSpPr bwMode="auto">
            <a:xfrm>
              <a:off x="1303633" y="927158"/>
              <a:ext cx="381000" cy="1219200"/>
              <a:chOff x="1344" y="1056"/>
              <a:chExt cx="624" cy="768"/>
            </a:xfrm>
          </p:grpSpPr>
          <p:sp>
            <p:nvSpPr>
              <p:cNvPr id="118"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19"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20"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21"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22" name="Text Box 69"/>
            <p:cNvSpPr txBox="1">
              <a:spLocks noChangeArrowheads="1"/>
            </p:cNvSpPr>
            <p:nvPr/>
          </p:nvSpPr>
          <p:spPr bwMode="auto">
            <a:xfrm>
              <a:off x="1303634" y="507036"/>
              <a:ext cx="641651" cy="369332"/>
            </a:xfrm>
            <a:prstGeom prst="rect">
              <a:avLst/>
            </a:prstGeom>
            <a:noFill/>
            <a:ln w="12700">
              <a:noFill/>
              <a:miter lim="800000"/>
              <a:headEnd/>
              <a:tailEnd/>
            </a:ln>
            <a:effectLst/>
          </p:spPr>
          <p:txBody>
            <a:bodyPr wrap="none">
              <a:spAutoFit/>
            </a:bodyPr>
            <a:lstStyle/>
            <a:p>
              <a:r>
                <a:rPr lang="en-US"/>
                <a:t>Valid</a:t>
              </a:r>
            </a:p>
          </p:txBody>
        </p:sp>
        <p:sp>
          <p:nvSpPr>
            <p:cNvPr id="123" name="Text Box 95"/>
            <p:cNvSpPr txBox="1">
              <a:spLocks noChangeArrowheads="1"/>
            </p:cNvSpPr>
            <p:nvPr/>
          </p:nvSpPr>
          <p:spPr bwMode="auto">
            <a:xfrm>
              <a:off x="833076" y="507036"/>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24" name="Text Box 109"/>
            <p:cNvSpPr txBox="1">
              <a:spLocks noChangeArrowheads="1"/>
            </p:cNvSpPr>
            <p:nvPr/>
          </p:nvSpPr>
          <p:spPr bwMode="auto">
            <a:xfrm>
              <a:off x="269707" y="507036"/>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25" name="Text Box 110"/>
            <p:cNvSpPr txBox="1">
              <a:spLocks noChangeArrowheads="1"/>
            </p:cNvSpPr>
            <p:nvPr/>
          </p:nvSpPr>
          <p:spPr bwMode="auto">
            <a:xfrm>
              <a:off x="480256" y="888426"/>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26" name="Text Box 111"/>
            <p:cNvSpPr txBox="1">
              <a:spLocks noChangeArrowheads="1"/>
            </p:cNvSpPr>
            <p:nvPr/>
          </p:nvSpPr>
          <p:spPr bwMode="auto">
            <a:xfrm>
              <a:off x="477372" y="120713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127" name="Text Box 19"/>
            <p:cNvSpPr txBox="1">
              <a:spLocks noChangeArrowheads="1"/>
            </p:cNvSpPr>
            <p:nvPr/>
          </p:nvSpPr>
          <p:spPr bwMode="auto">
            <a:xfrm>
              <a:off x="968154" y="1333803"/>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28" name="Text Box 110"/>
            <p:cNvSpPr txBox="1">
              <a:spLocks noChangeArrowheads="1"/>
            </p:cNvSpPr>
            <p:nvPr/>
          </p:nvSpPr>
          <p:spPr bwMode="auto">
            <a:xfrm>
              <a:off x="482393" y="1533858"/>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2</a:t>
              </a:r>
            </a:p>
          </p:txBody>
        </p:sp>
        <p:sp>
          <p:nvSpPr>
            <p:cNvPr id="129" name="Text Box 111"/>
            <p:cNvSpPr txBox="1">
              <a:spLocks noChangeArrowheads="1"/>
            </p:cNvSpPr>
            <p:nvPr/>
          </p:nvSpPr>
          <p:spPr bwMode="auto">
            <a:xfrm>
              <a:off x="485193" y="1860586"/>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3</a:t>
              </a:r>
            </a:p>
          </p:txBody>
        </p:sp>
        <p:sp>
          <p:nvSpPr>
            <p:cNvPr id="134" name="TextBox 133"/>
            <p:cNvSpPr txBox="1"/>
            <p:nvPr/>
          </p:nvSpPr>
          <p:spPr>
            <a:xfrm>
              <a:off x="1746429" y="907365"/>
              <a:ext cx="652743" cy="369332"/>
            </a:xfrm>
            <a:prstGeom prst="rect">
              <a:avLst/>
            </a:prstGeom>
            <a:noFill/>
          </p:spPr>
          <p:txBody>
            <a:bodyPr wrap="none" rtlCol="0" anchor="ctr">
              <a:spAutoFit/>
            </a:bodyPr>
            <a:lstStyle/>
            <a:p>
              <a:r>
                <a:rPr lang="en-US" dirty="0">
                  <a:solidFill>
                    <a:srgbClr val="FF0000"/>
                  </a:solidFill>
                </a:rPr>
                <a:t>0101</a:t>
              </a:r>
            </a:p>
          </p:txBody>
        </p:sp>
        <p:sp>
          <p:nvSpPr>
            <p:cNvPr id="135" name="TextBox 134"/>
            <p:cNvSpPr txBox="1"/>
            <p:nvPr/>
          </p:nvSpPr>
          <p:spPr>
            <a:xfrm>
              <a:off x="1746429" y="1213400"/>
              <a:ext cx="652743" cy="369332"/>
            </a:xfrm>
            <a:prstGeom prst="rect">
              <a:avLst/>
            </a:prstGeom>
            <a:noFill/>
          </p:spPr>
          <p:txBody>
            <a:bodyPr wrap="none" rtlCol="0" anchor="ctr">
              <a:spAutoFit/>
            </a:bodyPr>
            <a:lstStyle/>
            <a:p>
              <a:r>
                <a:rPr lang="en-US" dirty="0">
                  <a:solidFill>
                    <a:srgbClr val="FF0000"/>
                  </a:solidFill>
                </a:rPr>
                <a:t>1110</a:t>
              </a:r>
            </a:p>
          </p:txBody>
        </p:sp>
        <p:sp>
          <p:nvSpPr>
            <p:cNvPr id="136" name="TextBox 135"/>
            <p:cNvSpPr txBox="1"/>
            <p:nvPr/>
          </p:nvSpPr>
          <p:spPr>
            <a:xfrm>
              <a:off x="1746429" y="1526927"/>
              <a:ext cx="652743" cy="369332"/>
            </a:xfrm>
            <a:prstGeom prst="rect">
              <a:avLst/>
            </a:prstGeom>
            <a:noFill/>
          </p:spPr>
          <p:txBody>
            <a:bodyPr wrap="none" rtlCol="0">
              <a:spAutoFit/>
            </a:bodyPr>
            <a:lstStyle/>
            <a:p>
              <a:r>
                <a:rPr lang="en-US" dirty="0">
                  <a:solidFill>
                    <a:srgbClr val="FF0000"/>
                  </a:solidFill>
                </a:rPr>
                <a:t>1010</a:t>
              </a:r>
            </a:p>
          </p:txBody>
        </p:sp>
        <p:sp>
          <p:nvSpPr>
            <p:cNvPr id="137" name="TextBox 136"/>
            <p:cNvSpPr txBox="1"/>
            <p:nvPr/>
          </p:nvSpPr>
          <p:spPr>
            <a:xfrm>
              <a:off x="1746429" y="1814850"/>
              <a:ext cx="652743" cy="369332"/>
            </a:xfrm>
            <a:prstGeom prst="rect">
              <a:avLst/>
            </a:prstGeom>
            <a:noFill/>
          </p:spPr>
          <p:txBody>
            <a:bodyPr wrap="none" rtlCol="0">
              <a:spAutoFit/>
            </a:bodyPr>
            <a:lstStyle/>
            <a:p>
              <a:r>
                <a:rPr lang="en-US" dirty="0">
                  <a:solidFill>
                    <a:srgbClr val="FF0000"/>
                  </a:solidFill>
                </a:rPr>
                <a:t>0011</a:t>
              </a:r>
            </a:p>
          </p:txBody>
        </p:sp>
      </p:grpSp>
      <p:sp>
        <p:nvSpPr>
          <p:cNvPr id="72" name="TextBox 71"/>
          <p:cNvSpPr txBox="1"/>
          <p:nvPr/>
        </p:nvSpPr>
        <p:spPr>
          <a:xfrm>
            <a:off x="2644950" y="2607706"/>
            <a:ext cx="301686" cy="369332"/>
          </a:xfrm>
          <a:prstGeom prst="rect">
            <a:avLst/>
          </a:prstGeom>
          <a:noFill/>
        </p:spPr>
        <p:txBody>
          <a:bodyPr wrap="none" rtlCol="0" anchor="ctr">
            <a:spAutoFit/>
          </a:bodyPr>
          <a:lstStyle/>
          <a:p>
            <a:r>
              <a:rPr lang="en-US" dirty="0"/>
              <a:t>0</a:t>
            </a:r>
          </a:p>
        </p:txBody>
      </p:sp>
      <p:sp>
        <p:nvSpPr>
          <p:cNvPr id="73" name="TextBox 72"/>
          <p:cNvSpPr txBox="1"/>
          <p:nvPr/>
        </p:nvSpPr>
        <p:spPr>
          <a:xfrm>
            <a:off x="2644950" y="2913741"/>
            <a:ext cx="301686" cy="369332"/>
          </a:xfrm>
          <a:prstGeom prst="rect">
            <a:avLst/>
          </a:prstGeom>
          <a:noFill/>
        </p:spPr>
        <p:txBody>
          <a:bodyPr wrap="none" rtlCol="0" anchor="ctr">
            <a:spAutoFit/>
          </a:bodyPr>
          <a:lstStyle/>
          <a:p>
            <a:r>
              <a:rPr lang="en-US" dirty="0"/>
              <a:t>1</a:t>
            </a:r>
          </a:p>
        </p:txBody>
      </p:sp>
      <p:sp>
        <p:nvSpPr>
          <p:cNvPr id="74" name="TextBox 73"/>
          <p:cNvSpPr txBox="1"/>
          <p:nvPr/>
        </p:nvSpPr>
        <p:spPr>
          <a:xfrm>
            <a:off x="2644950" y="3227268"/>
            <a:ext cx="301686" cy="369332"/>
          </a:xfrm>
          <a:prstGeom prst="rect">
            <a:avLst/>
          </a:prstGeom>
          <a:noFill/>
        </p:spPr>
        <p:txBody>
          <a:bodyPr wrap="none" rtlCol="0">
            <a:spAutoFit/>
          </a:bodyPr>
          <a:lstStyle/>
          <a:p>
            <a:r>
              <a:rPr lang="en-US" dirty="0"/>
              <a:t>1</a:t>
            </a:r>
          </a:p>
        </p:txBody>
      </p:sp>
      <p:sp>
        <p:nvSpPr>
          <p:cNvPr id="75" name="TextBox 74"/>
          <p:cNvSpPr txBox="1"/>
          <p:nvPr/>
        </p:nvSpPr>
        <p:spPr>
          <a:xfrm>
            <a:off x="2644950" y="3515191"/>
            <a:ext cx="301686" cy="369332"/>
          </a:xfrm>
          <a:prstGeom prst="rect">
            <a:avLst/>
          </a:prstGeom>
          <a:noFill/>
        </p:spPr>
        <p:txBody>
          <a:bodyPr wrap="none" rtlCol="0">
            <a:spAutoFit/>
          </a:bodyPr>
          <a:lstStyle/>
          <a:p>
            <a:r>
              <a:rPr lang="en-US" dirty="0"/>
              <a:t>1</a:t>
            </a:r>
          </a:p>
        </p:txBody>
      </p:sp>
      <p:sp>
        <p:nvSpPr>
          <p:cNvPr id="2" name="TextBox 1">
            <a:extLst>
              <a:ext uri="{FF2B5EF4-FFF2-40B4-BE49-F238E27FC236}">
                <a16:creationId xmlns:a16="http://schemas.microsoft.com/office/drawing/2014/main" id="{2CDF434D-C1EE-A120-6DDD-F5E00B796668}"/>
              </a:ext>
            </a:extLst>
          </p:cNvPr>
          <p:cNvSpPr txBox="1"/>
          <p:nvPr/>
        </p:nvSpPr>
        <p:spPr>
          <a:xfrm>
            <a:off x="1068710" y="5466566"/>
            <a:ext cx="259315" cy="374306"/>
          </a:xfrm>
          <a:prstGeom prst="rect">
            <a:avLst/>
          </a:prstGeom>
          <a:noFill/>
        </p:spPr>
        <p:txBody>
          <a:bodyPr wrap="none" rtlCol="0">
            <a:spAutoFit/>
          </a:bodyPr>
          <a:lstStyle/>
          <a:p>
            <a:r>
              <a:rPr lang="en-US" sz="1600" dirty="0"/>
              <a:t>5</a:t>
            </a:r>
          </a:p>
        </p:txBody>
      </p:sp>
      <p:sp>
        <p:nvSpPr>
          <p:cNvPr id="3" name="TextBox 2">
            <a:extLst>
              <a:ext uri="{FF2B5EF4-FFF2-40B4-BE49-F238E27FC236}">
                <a16:creationId xmlns:a16="http://schemas.microsoft.com/office/drawing/2014/main" id="{5A6A4CB1-E943-B733-1877-5B0EC947F671}"/>
              </a:ext>
            </a:extLst>
          </p:cNvPr>
          <p:cNvSpPr txBox="1"/>
          <p:nvPr/>
        </p:nvSpPr>
        <p:spPr>
          <a:xfrm>
            <a:off x="1551444" y="5466566"/>
            <a:ext cx="259315" cy="338554"/>
          </a:xfrm>
          <a:prstGeom prst="rect">
            <a:avLst/>
          </a:prstGeom>
          <a:noFill/>
        </p:spPr>
        <p:txBody>
          <a:bodyPr wrap="square" rtlCol="0">
            <a:spAutoFit/>
          </a:bodyPr>
          <a:lstStyle/>
          <a:p>
            <a:r>
              <a:rPr lang="en-US" sz="1600" dirty="0"/>
              <a:t>4</a:t>
            </a:r>
          </a:p>
        </p:txBody>
      </p:sp>
      <p:graphicFrame>
        <p:nvGraphicFramePr>
          <p:cNvPr id="4" name="Table 3">
            <a:extLst>
              <a:ext uri="{FF2B5EF4-FFF2-40B4-BE49-F238E27FC236}">
                <a16:creationId xmlns:a16="http://schemas.microsoft.com/office/drawing/2014/main" id="{4490C539-F9F0-52FF-B3F8-9C6E9D976AB9}"/>
              </a:ext>
            </a:extLst>
          </p:cNvPr>
          <p:cNvGraphicFramePr>
            <a:graphicFrameLocks noGrp="1"/>
          </p:cNvGraphicFramePr>
          <p:nvPr>
            <p:extLst>
              <p:ext uri="{D42A27DB-BD31-4B8C-83A1-F6EECF244321}">
                <p14:modId xmlns:p14="http://schemas.microsoft.com/office/powerpoint/2010/main" val="2265869213"/>
              </p:ext>
            </p:extLst>
          </p:nvPr>
        </p:nvGraphicFramePr>
        <p:xfrm>
          <a:off x="936074" y="5808476"/>
          <a:ext cx="3179151" cy="370840"/>
        </p:xfrm>
        <a:graphic>
          <a:graphicData uri="http://schemas.openxmlformats.org/drawingml/2006/table">
            <a:tbl>
              <a:tblPr firstRow="1" bandRow="1">
                <a:tableStyleId>{5940675A-B579-460E-94D1-54222C63F5DA}</a:tableStyleId>
              </a:tblPr>
              <a:tblGrid>
                <a:gridCol w="2119434">
                  <a:extLst>
                    <a:ext uri="{9D8B030D-6E8A-4147-A177-3AD203B41FA5}">
                      <a16:colId xmlns:a16="http://schemas.microsoft.com/office/drawing/2014/main" val="49254166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6" name="TextBox 5">
            <a:extLst>
              <a:ext uri="{FF2B5EF4-FFF2-40B4-BE49-F238E27FC236}">
                <a16:creationId xmlns:a16="http://schemas.microsoft.com/office/drawing/2014/main" id="{0AC8B9EC-C915-D494-CD96-9DF2AD83EAA2}"/>
              </a:ext>
            </a:extLst>
          </p:cNvPr>
          <p:cNvSpPr txBox="1"/>
          <p:nvPr/>
        </p:nvSpPr>
        <p:spPr>
          <a:xfrm>
            <a:off x="2055749" y="5471859"/>
            <a:ext cx="288862" cy="338554"/>
          </a:xfrm>
          <a:prstGeom prst="rect">
            <a:avLst/>
          </a:prstGeom>
          <a:noFill/>
        </p:spPr>
        <p:txBody>
          <a:bodyPr wrap="none" rtlCol="0">
            <a:spAutoFit/>
          </a:bodyPr>
          <a:lstStyle/>
          <a:p>
            <a:r>
              <a:rPr lang="en-US" sz="1600" dirty="0"/>
              <a:t>3</a:t>
            </a:r>
          </a:p>
        </p:txBody>
      </p:sp>
      <p:sp>
        <p:nvSpPr>
          <p:cNvPr id="7" name="TextBox 6">
            <a:extLst>
              <a:ext uri="{FF2B5EF4-FFF2-40B4-BE49-F238E27FC236}">
                <a16:creationId xmlns:a16="http://schemas.microsoft.com/office/drawing/2014/main" id="{C7A092E4-A6E7-20F3-2EA3-98CF12FF75D8}"/>
              </a:ext>
            </a:extLst>
          </p:cNvPr>
          <p:cNvSpPr txBox="1"/>
          <p:nvPr/>
        </p:nvSpPr>
        <p:spPr>
          <a:xfrm>
            <a:off x="2615719" y="5466566"/>
            <a:ext cx="259315" cy="338554"/>
          </a:xfrm>
          <a:prstGeom prst="rect">
            <a:avLst/>
          </a:prstGeom>
          <a:noFill/>
        </p:spPr>
        <p:txBody>
          <a:bodyPr wrap="square" rtlCol="0">
            <a:spAutoFit/>
          </a:bodyPr>
          <a:lstStyle/>
          <a:p>
            <a:r>
              <a:rPr lang="en-US" sz="1600" dirty="0"/>
              <a:t>2</a:t>
            </a:r>
          </a:p>
        </p:txBody>
      </p:sp>
      <p:sp>
        <p:nvSpPr>
          <p:cNvPr id="8" name="TextBox 7">
            <a:extLst>
              <a:ext uri="{FF2B5EF4-FFF2-40B4-BE49-F238E27FC236}">
                <a16:creationId xmlns:a16="http://schemas.microsoft.com/office/drawing/2014/main" id="{685AA90E-B10A-CE38-2598-4F35A7BF6491}"/>
              </a:ext>
            </a:extLst>
          </p:cNvPr>
          <p:cNvSpPr txBox="1"/>
          <p:nvPr/>
        </p:nvSpPr>
        <p:spPr>
          <a:xfrm>
            <a:off x="3146791" y="5466566"/>
            <a:ext cx="288862" cy="338554"/>
          </a:xfrm>
          <a:prstGeom prst="rect">
            <a:avLst/>
          </a:prstGeom>
          <a:noFill/>
        </p:spPr>
        <p:txBody>
          <a:bodyPr wrap="none" rtlCol="0">
            <a:spAutoFit/>
          </a:bodyPr>
          <a:lstStyle/>
          <a:p>
            <a:r>
              <a:rPr lang="en-US" sz="1600" dirty="0"/>
              <a:t>1</a:t>
            </a:r>
          </a:p>
        </p:txBody>
      </p:sp>
      <p:sp>
        <p:nvSpPr>
          <p:cNvPr id="9" name="TextBox 8">
            <a:extLst>
              <a:ext uri="{FF2B5EF4-FFF2-40B4-BE49-F238E27FC236}">
                <a16:creationId xmlns:a16="http://schemas.microsoft.com/office/drawing/2014/main" id="{B81C57CD-A59D-06C8-D10F-B6C7E05427A8}"/>
              </a:ext>
            </a:extLst>
          </p:cNvPr>
          <p:cNvSpPr txBox="1"/>
          <p:nvPr/>
        </p:nvSpPr>
        <p:spPr>
          <a:xfrm>
            <a:off x="3629525" y="5466566"/>
            <a:ext cx="259315" cy="338554"/>
          </a:xfrm>
          <a:prstGeom prst="rect">
            <a:avLst/>
          </a:prstGeom>
          <a:noFill/>
        </p:spPr>
        <p:txBody>
          <a:bodyPr wrap="square" rtlCol="0">
            <a:spAutoFit/>
          </a:bodyPr>
          <a:lstStyle/>
          <a:p>
            <a:r>
              <a:rPr lang="en-US" sz="1600" dirty="0"/>
              <a:t>0</a:t>
            </a:r>
          </a:p>
        </p:txBody>
      </p:sp>
      <p:sp>
        <p:nvSpPr>
          <p:cNvPr id="10" name="Slide Number Placeholder 5">
            <a:extLst>
              <a:ext uri="{FF2B5EF4-FFF2-40B4-BE49-F238E27FC236}">
                <a16:creationId xmlns:a16="http://schemas.microsoft.com/office/drawing/2014/main" id="{60BCD954-F5B2-A5F5-1531-BA4BADED35AB}"/>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42</a:t>
            </a:fld>
            <a:endParaRPr lang="en-US" dirty="0"/>
          </a:p>
        </p:txBody>
      </p:sp>
    </p:spTree>
    <p:extLst>
      <p:ext uri="{BB962C8B-B14F-4D97-AF65-F5344CB8AC3E}">
        <p14:creationId xmlns:p14="http://schemas.microsoft.com/office/powerpoint/2010/main" val="327049567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70" grpId="0"/>
      <p:bldP spid="71"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0971" name="Rectangle 43" descr="5%"/>
          <p:cNvSpPr>
            <a:spLocks noChangeArrowheads="1"/>
          </p:cNvSpPr>
          <p:nvPr/>
        </p:nvSpPr>
        <p:spPr bwMode="auto">
          <a:xfrm>
            <a:off x="5786610" y="1346190"/>
            <a:ext cx="990600" cy="4876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660936" name="Line 8"/>
          <p:cNvSpPr>
            <a:spLocks noChangeShapeType="1"/>
          </p:cNvSpPr>
          <p:nvPr/>
        </p:nvSpPr>
        <p:spPr bwMode="auto">
          <a:xfrm>
            <a:off x="5786610" y="1955790"/>
            <a:ext cx="990600" cy="0"/>
          </a:xfrm>
          <a:prstGeom prst="line">
            <a:avLst/>
          </a:prstGeom>
          <a:noFill/>
          <a:ln w="12700">
            <a:solidFill>
              <a:schemeClr val="tx1"/>
            </a:solidFill>
            <a:round/>
            <a:headEnd/>
            <a:tailEnd/>
          </a:ln>
          <a:effectLst/>
        </p:spPr>
        <p:txBody>
          <a:bodyPr wrap="none" anchor="ctr"/>
          <a:lstStyle/>
          <a:p>
            <a:endParaRPr lang="en-US"/>
          </a:p>
        </p:txBody>
      </p:sp>
      <p:sp>
        <p:nvSpPr>
          <p:cNvPr id="1660937" name="Line 9"/>
          <p:cNvSpPr>
            <a:spLocks noChangeShapeType="1"/>
          </p:cNvSpPr>
          <p:nvPr/>
        </p:nvSpPr>
        <p:spPr bwMode="auto">
          <a:xfrm>
            <a:off x="5786610" y="1650990"/>
            <a:ext cx="990600" cy="0"/>
          </a:xfrm>
          <a:prstGeom prst="line">
            <a:avLst/>
          </a:prstGeom>
          <a:noFill/>
          <a:ln w="12700">
            <a:solidFill>
              <a:schemeClr val="tx1"/>
            </a:solidFill>
            <a:round/>
            <a:headEnd/>
            <a:tailEnd/>
          </a:ln>
          <a:effectLst/>
        </p:spPr>
        <p:txBody>
          <a:bodyPr wrap="none" anchor="ctr"/>
          <a:lstStyle/>
          <a:p>
            <a:endParaRPr lang="en-US"/>
          </a:p>
        </p:txBody>
      </p:sp>
      <p:sp>
        <p:nvSpPr>
          <p:cNvPr id="1660938" name="Line 10"/>
          <p:cNvSpPr>
            <a:spLocks noChangeShapeType="1"/>
          </p:cNvSpPr>
          <p:nvPr/>
        </p:nvSpPr>
        <p:spPr bwMode="auto">
          <a:xfrm>
            <a:off x="5786610" y="2260590"/>
            <a:ext cx="990600" cy="0"/>
          </a:xfrm>
          <a:prstGeom prst="line">
            <a:avLst/>
          </a:prstGeom>
          <a:noFill/>
          <a:ln w="12700">
            <a:solidFill>
              <a:schemeClr val="tx1"/>
            </a:solidFill>
            <a:round/>
            <a:headEnd/>
            <a:tailEnd/>
          </a:ln>
          <a:effectLst/>
        </p:spPr>
        <p:txBody>
          <a:bodyPr wrap="none" anchor="ctr"/>
          <a:lstStyle/>
          <a:p>
            <a:endParaRPr lang="en-US"/>
          </a:p>
        </p:txBody>
      </p:sp>
      <p:sp>
        <p:nvSpPr>
          <p:cNvPr id="1660939" name="Line 11"/>
          <p:cNvSpPr>
            <a:spLocks noChangeShapeType="1"/>
          </p:cNvSpPr>
          <p:nvPr/>
        </p:nvSpPr>
        <p:spPr bwMode="auto">
          <a:xfrm>
            <a:off x="5786610" y="1346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2" name="Line 14"/>
          <p:cNvSpPr>
            <a:spLocks noChangeShapeType="1"/>
          </p:cNvSpPr>
          <p:nvPr/>
        </p:nvSpPr>
        <p:spPr bwMode="auto">
          <a:xfrm flipH="1" flipV="1">
            <a:off x="5786610" y="5613390"/>
            <a:ext cx="990600" cy="0"/>
          </a:xfrm>
          <a:prstGeom prst="line">
            <a:avLst/>
          </a:prstGeom>
          <a:noFill/>
          <a:ln w="12700">
            <a:solidFill>
              <a:schemeClr val="tx1"/>
            </a:solidFill>
            <a:round/>
            <a:headEnd/>
            <a:tailEnd/>
          </a:ln>
          <a:effectLst/>
        </p:spPr>
        <p:txBody>
          <a:bodyPr wrap="none" anchor="ctr"/>
          <a:lstStyle/>
          <a:p>
            <a:endParaRPr lang="en-US"/>
          </a:p>
        </p:txBody>
      </p:sp>
      <p:sp>
        <p:nvSpPr>
          <p:cNvPr id="1660943" name="Line 15"/>
          <p:cNvSpPr>
            <a:spLocks noChangeShapeType="1"/>
          </p:cNvSpPr>
          <p:nvPr/>
        </p:nvSpPr>
        <p:spPr bwMode="auto">
          <a:xfrm flipH="1" flipV="1">
            <a:off x="5786610" y="5918190"/>
            <a:ext cx="990600" cy="0"/>
          </a:xfrm>
          <a:prstGeom prst="line">
            <a:avLst/>
          </a:prstGeom>
          <a:noFill/>
          <a:ln w="12700">
            <a:solidFill>
              <a:schemeClr val="tx1"/>
            </a:solidFill>
            <a:round/>
            <a:headEnd/>
            <a:tailEnd/>
          </a:ln>
          <a:effectLst/>
        </p:spPr>
        <p:txBody>
          <a:bodyPr wrap="none" anchor="ctr"/>
          <a:lstStyle/>
          <a:p>
            <a:endParaRPr lang="en-US"/>
          </a:p>
        </p:txBody>
      </p:sp>
      <p:sp>
        <p:nvSpPr>
          <p:cNvPr id="1660944" name="Line 16"/>
          <p:cNvSpPr>
            <a:spLocks noChangeShapeType="1"/>
          </p:cNvSpPr>
          <p:nvPr/>
        </p:nvSpPr>
        <p:spPr bwMode="auto">
          <a:xfrm flipH="1" flipV="1">
            <a:off x="5786610" y="5308590"/>
            <a:ext cx="990600" cy="0"/>
          </a:xfrm>
          <a:prstGeom prst="line">
            <a:avLst/>
          </a:prstGeom>
          <a:noFill/>
          <a:ln w="12700">
            <a:solidFill>
              <a:schemeClr val="tx1"/>
            </a:solidFill>
            <a:round/>
            <a:headEnd/>
            <a:tailEnd/>
          </a:ln>
          <a:effectLst/>
        </p:spPr>
        <p:txBody>
          <a:bodyPr wrap="none" anchor="ctr"/>
          <a:lstStyle/>
          <a:p>
            <a:endParaRPr lang="en-US"/>
          </a:p>
        </p:txBody>
      </p:sp>
      <p:sp>
        <p:nvSpPr>
          <p:cNvPr id="1660953" name="Text Box 25"/>
          <p:cNvSpPr txBox="1">
            <a:spLocks noChangeArrowheads="1"/>
          </p:cNvSpPr>
          <p:nvPr/>
        </p:nvSpPr>
        <p:spPr bwMode="auto">
          <a:xfrm>
            <a:off x="5514467" y="102841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660955" name="Line 27"/>
          <p:cNvSpPr>
            <a:spLocks noChangeShapeType="1"/>
          </p:cNvSpPr>
          <p:nvPr/>
        </p:nvSpPr>
        <p:spPr bwMode="auto">
          <a:xfrm>
            <a:off x="5786610" y="2565390"/>
            <a:ext cx="990600" cy="0"/>
          </a:xfrm>
          <a:prstGeom prst="line">
            <a:avLst/>
          </a:prstGeom>
          <a:noFill/>
          <a:ln w="12700">
            <a:solidFill>
              <a:schemeClr val="tx1"/>
            </a:solidFill>
            <a:round/>
            <a:headEnd/>
            <a:tailEnd/>
          </a:ln>
          <a:effectLst/>
        </p:spPr>
        <p:txBody>
          <a:bodyPr wrap="none" anchor="ctr"/>
          <a:lstStyle/>
          <a:p>
            <a:endParaRPr lang="en-US"/>
          </a:p>
        </p:txBody>
      </p:sp>
      <p:sp>
        <p:nvSpPr>
          <p:cNvPr id="1660956" name="Line 28"/>
          <p:cNvSpPr>
            <a:spLocks noChangeShapeType="1"/>
          </p:cNvSpPr>
          <p:nvPr/>
        </p:nvSpPr>
        <p:spPr bwMode="auto">
          <a:xfrm>
            <a:off x="5786610" y="2870190"/>
            <a:ext cx="990600" cy="0"/>
          </a:xfrm>
          <a:prstGeom prst="line">
            <a:avLst/>
          </a:prstGeom>
          <a:noFill/>
          <a:ln w="12700">
            <a:solidFill>
              <a:schemeClr val="tx1"/>
            </a:solidFill>
            <a:round/>
            <a:headEnd/>
            <a:tailEnd/>
          </a:ln>
          <a:effectLst/>
        </p:spPr>
        <p:txBody>
          <a:bodyPr wrap="none" anchor="ctr"/>
          <a:lstStyle/>
          <a:p>
            <a:endParaRPr lang="en-US"/>
          </a:p>
        </p:txBody>
      </p:sp>
      <p:sp>
        <p:nvSpPr>
          <p:cNvPr id="1660957" name="Line 29"/>
          <p:cNvSpPr>
            <a:spLocks noChangeShapeType="1"/>
          </p:cNvSpPr>
          <p:nvPr/>
        </p:nvSpPr>
        <p:spPr bwMode="auto">
          <a:xfrm>
            <a:off x="5786610" y="3174990"/>
            <a:ext cx="990600" cy="0"/>
          </a:xfrm>
          <a:prstGeom prst="line">
            <a:avLst/>
          </a:prstGeom>
          <a:noFill/>
          <a:ln w="12700">
            <a:solidFill>
              <a:schemeClr val="tx1"/>
            </a:solidFill>
            <a:round/>
            <a:headEnd/>
            <a:tailEnd/>
          </a:ln>
          <a:effectLst/>
        </p:spPr>
        <p:txBody>
          <a:bodyPr wrap="none" anchor="ctr"/>
          <a:lstStyle/>
          <a:p>
            <a:endParaRPr lang="en-US"/>
          </a:p>
        </p:txBody>
      </p:sp>
      <p:sp>
        <p:nvSpPr>
          <p:cNvPr id="1660958" name="Line 30"/>
          <p:cNvSpPr>
            <a:spLocks noChangeShapeType="1"/>
          </p:cNvSpPr>
          <p:nvPr/>
        </p:nvSpPr>
        <p:spPr bwMode="auto">
          <a:xfrm>
            <a:off x="5786610" y="3479790"/>
            <a:ext cx="990600" cy="0"/>
          </a:xfrm>
          <a:prstGeom prst="line">
            <a:avLst/>
          </a:prstGeom>
          <a:noFill/>
          <a:ln w="12700">
            <a:solidFill>
              <a:schemeClr val="tx1"/>
            </a:solidFill>
            <a:round/>
            <a:headEnd/>
            <a:tailEnd/>
          </a:ln>
          <a:effectLst/>
        </p:spPr>
        <p:txBody>
          <a:bodyPr wrap="none" anchor="ctr"/>
          <a:lstStyle/>
          <a:p>
            <a:endParaRPr lang="en-US"/>
          </a:p>
        </p:txBody>
      </p:sp>
      <p:sp>
        <p:nvSpPr>
          <p:cNvPr id="1660959" name="Line 31"/>
          <p:cNvSpPr>
            <a:spLocks noChangeShapeType="1"/>
          </p:cNvSpPr>
          <p:nvPr/>
        </p:nvSpPr>
        <p:spPr bwMode="auto">
          <a:xfrm>
            <a:off x="5786610" y="3784590"/>
            <a:ext cx="990600" cy="0"/>
          </a:xfrm>
          <a:prstGeom prst="line">
            <a:avLst/>
          </a:prstGeom>
          <a:noFill/>
          <a:ln w="12700">
            <a:solidFill>
              <a:schemeClr val="tx1"/>
            </a:solidFill>
            <a:round/>
            <a:headEnd/>
            <a:tailEnd/>
          </a:ln>
          <a:effectLst/>
        </p:spPr>
        <p:txBody>
          <a:bodyPr wrap="none" anchor="ctr"/>
          <a:lstStyle/>
          <a:p>
            <a:endParaRPr lang="en-US"/>
          </a:p>
        </p:txBody>
      </p:sp>
      <p:sp>
        <p:nvSpPr>
          <p:cNvPr id="1660960" name="Line 32"/>
          <p:cNvSpPr>
            <a:spLocks noChangeShapeType="1"/>
          </p:cNvSpPr>
          <p:nvPr/>
        </p:nvSpPr>
        <p:spPr bwMode="auto">
          <a:xfrm>
            <a:off x="5786610" y="4089390"/>
            <a:ext cx="990600" cy="0"/>
          </a:xfrm>
          <a:prstGeom prst="line">
            <a:avLst/>
          </a:prstGeom>
          <a:noFill/>
          <a:ln w="12700">
            <a:solidFill>
              <a:schemeClr val="tx1"/>
            </a:solidFill>
            <a:round/>
            <a:headEnd/>
            <a:tailEnd/>
          </a:ln>
          <a:effectLst/>
        </p:spPr>
        <p:txBody>
          <a:bodyPr wrap="none" anchor="ctr"/>
          <a:lstStyle/>
          <a:p>
            <a:endParaRPr lang="en-US"/>
          </a:p>
        </p:txBody>
      </p:sp>
      <p:sp>
        <p:nvSpPr>
          <p:cNvPr id="1660961" name="Line 33"/>
          <p:cNvSpPr>
            <a:spLocks noChangeShapeType="1"/>
          </p:cNvSpPr>
          <p:nvPr/>
        </p:nvSpPr>
        <p:spPr bwMode="auto">
          <a:xfrm>
            <a:off x="5786610" y="5003790"/>
            <a:ext cx="990600" cy="0"/>
          </a:xfrm>
          <a:prstGeom prst="line">
            <a:avLst/>
          </a:prstGeom>
          <a:noFill/>
          <a:ln w="12700">
            <a:solidFill>
              <a:schemeClr val="tx1"/>
            </a:solidFill>
            <a:round/>
            <a:headEnd/>
            <a:tailEnd/>
          </a:ln>
          <a:effectLst/>
        </p:spPr>
        <p:txBody>
          <a:bodyPr wrap="none" anchor="ctr"/>
          <a:lstStyle/>
          <a:p>
            <a:endParaRPr lang="en-US"/>
          </a:p>
        </p:txBody>
      </p:sp>
      <p:sp>
        <p:nvSpPr>
          <p:cNvPr id="1660962" name="Line 34"/>
          <p:cNvSpPr>
            <a:spLocks noChangeShapeType="1"/>
          </p:cNvSpPr>
          <p:nvPr/>
        </p:nvSpPr>
        <p:spPr bwMode="auto">
          <a:xfrm>
            <a:off x="5786610" y="4394190"/>
            <a:ext cx="990600" cy="0"/>
          </a:xfrm>
          <a:prstGeom prst="line">
            <a:avLst/>
          </a:prstGeom>
          <a:noFill/>
          <a:ln w="12700">
            <a:solidFill>
              <a:schemeClr val="tx1"/>
            </a:solidFill>
            <a:round/>
            <a:headEnd/>
            <a:tailEnd/>
          </a:ln>
          <a:effectLst/>
        </p:spPr>
        <p:txBody>
          <a:bodyPr wrap="none" anchor="ctr"/>
          <a:lstStyle/>
          <a:p>
            <a:endParaRPr lang="en-US"/>
          </a:p>
        </p:txBody>
      </p:sp>
      <p:sp>
        <p:nvSpPr>
          <p:cNvPr id="1660963" name="Line 35"/>
          <p:cNvSpPr>
            <a:spLocks noChangeShapeType="1"/>
          </p:cNvSpPr>
          <p:nvPr/>
        </p:nvSpPr>
        <p:spPr bwMode="auto">
          <a:xfrm>
            <a:off x="5786610" y="4698990"/>
            <a:ext cx="990600" cy="0"/>
          </a:xfrm>
          <a:prstGeom prst="line">
            <a:avLst/>
          </a:prstGeom>
          <a:noFill/>
          <a:ln w="12700">
            <a:solidFill>
              <a:schemeClr val="tx1"/>
            </a:solidFill>
            <a:round/>
            <a:headEnd/>
            <a:tailEnd/>
          </a:ln>
          <a:effectLst/>
        </p:spPr>
        <p:txBody>
          <a:bodyPr wrap="none" anchor="ctr"/>
          <a:lstStyle/>
          <a:p>
            <a:endParaRPr lang="en-US"/>
          </a:p>
        </p:txBody>
      </p:sp>
      <p:sp>
        <p:nvSpPr>
          <p:cNvPr id="1660991" name="Text Box 63"/>
          <p:cNvSpPr txBox="1">
            <a:spLocks noChangeArrowheads="1"/>
          </p:cNvSpPr>
          <p:nvPr/>
        </p:nvSpPr>
        <p:spPr bwMode="auto">
          <a:xfrm>
            <a:off x="243219" y="4090431"/>
            <a:ext cx="4351866" cy="1015663"/>
          </a:xfrm>
          <a:prstGeom prst="rect">
            <a:avLst/>
          </a:prstGeom>
          <a:noFill/>
          <a:ln w="12700">
            <a:noFill/>
            <a:miter lim="800000"/>
            <a:headEnd/>
            <a:tailEnd/>
          </a:ln>
          <a:effectLst/>
        </p:spPr>
        <p:txBody>
          <a:bodyPr wrap="square">
            <a:spAutoFit/>
          </a:bodyPr>
          <a:lstStyle/>
          <a:p>
            <a:r>
              <a:rPr lang="en-US" sz="2000" dirty="0"/>
              <a:t>6</a:t>
            </a:r>
            <a:r>
              <a:rPr lang="en-US" altLang="zh-CN" sz="2000" dirty="0"/>
              <a:t>-bit memory </a:t>
            </a:r>
            <a:r>
              <a:rPr lang="en-US" sz="2000" dirty="0"/>
              <a:t>address: 4-bit Tag, 0-bit Set Index, 2-bit Offset (each cache block is 4 Bytes/1 Word).</a:t>
            </a:r>
          </a:p>
        </p:txBody>
      </p:sp>
      <p:sp>
        <p:nvSpPr>
          <p:cNvPr id="1661019" name="Text Box 91"/>
          <p:cNvSpPr txBox="1">
            <a:spLocks noChangeArrowheads="1"/>
          </p:cNvSpPr>
          <p:nvPr/>
        </p:nvSpPr>
        <p:spPr bwMode="auto">
          <a:xfrm>
            <a:off x="6705600" y="134619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0000</a:t>
            </a:r>
            <a:r>
              <a:rPr lang="en-US" dirty="0"/>
              <a:t>xx</a:t>
            </a:r>
          </a:p>
          <a:p>
            <a:pPr>
              <a:lnSpc>
                <a:spcPct val="110000"/>
              </a:lnSpc>
            </a:pPr>
            <a:r>
              <a:rPr lang="en-US" dirty="0">
                <a:solidFill>
                  <a:srgbClr val="FF0000"/>
                </a:solidFill>
              </a:rPr>
              <a:t>0001</a:t>
            </a:r>
            <a:r>
              <a:rPr lang="en-US" dirty="0"/>
              <a:t>xx</a:t>
            </a:r>
          </a:p>
          <a:p>
            <a:pPr>
              <a:lnSpc>
                <a:spcPct val="110000"/>
              </a:lnSpc>
            </a:pPr>
            <a:r>
              <a:rPr lang="en-US" dirty="0">
                <a:solidFill>
                  <a:srgbClr val="FF0000"/>
                </a:solidFill>
              </a:rPr>
              <a:t>0010</a:t>
            </a:r>
            <a:r>
              <a:rPr lang="en-US" dirty="0"/>
              <a:t>xx</a:t>
            </a:r>
          </a:p>
          <a:p>
            <a:pPr>
              <a:lnSpc>
                <a:spcPct val="110000"/>
              </a:lnSpc>
            </a:pPr>
            <a:r>
              <a:rPr lang="en-US" dirty="0">
                <a:solidFill>
                  <a:srgbClr val="FF0000"/>
                </a:solidFill>
              </a:rPr>
              <a:t>0011</a:t>
            </a:r>
            <a:r>
              <a:rPr lang="en-US" dirty="0"/>
              <a:t>xx</a:t>
            </a:r>
          </a:p>
          <a:p>
            <a:pPr>
              <a:lnSpc>
                <a:spcPct val="110000"/>
              </a:lnSpc>
            </a:pPr>
            <a:r>
              <a:rPr lang="en-US" dirty="0">
                <a:solidFill>
                  <a:srgbClr val="FF0000"/>
                </a:solidFill>
              </a:rPr>
              <a:t>0100</a:t>
            </a:r>
            <a:r>
              <a:rPr lang="en-US" dirty="0"/>
              <a:t>xx</a:t>
            </a:r>
          </a:p>
          <a:p>
            <a:pPr>
              <a:lnSpc>
                <a:spcPct val="110000"/>
              </a:lnSpc>
            </a:pPr>
            <a:r>
              <a:rPr lang="en-US" dirty="0">
                <a:solidFill>
                  <a:srgbClr val="FF0000"/>
                </a:solidFill>
              </a:rPr>
              <a:t>0101</a:t>
            </a:r>
            <a:r>
              <a:rPr lang="en-US" dirty="0"/>
              <a:t>xx</a:t>
            </a:r>
          </a:p>
          <a:p>
            <a:pPr>
              <a:lnSpc>
                <a:spcPct val="110000"/>
              </a:lnSpc>
            </a:pPr>
            <a:r>
              <a:rPr lang="en-US" dirty="0">
                <a:solidFill>
                  <a:srgbClr val="FF0000"/>
                </a:solidFill>
              </a:rPr>
              <a:t>0110</a:t>
            </a:r>
            <a:r>
              <a:rPr lang="en-US" dirty="0"/>
              <a:t>xx</a:t>
            </a:r>
          </a:p>
          <a:p>
            <a:pPr>
              <a:lnSpc>
                <a:spcPct val="110000"/>
              </a:lnSpc>
            </a:pPr>
            <a:r>
              <a:rPr lang="en-US" dirty="0">
                <a:solidFill>
                  <a:srgbClr val="FF0000"/>
                </a:solidFill>
              </a:rPr>
              <a:t>0111</a:t>
            </a:r>
            <a:r>
              <a:rPr lang="en-US" dirty="0"/>
              <a:t>xx</a:t>
            </a:r>
          </a:p>
          <a:p>
            <a:pPr>
              <a:lnSpc>
                <a:spcPct val="110000"/>
              </a:lnSpc>
            </a:pPr>
            <a:r>
              <a:rPr lang="en-US" dirty="0">
                <a:solidFill>
                  <a:srgbClr val="FF0000"/>
                </a:solidFill>
              </a:rPr>
              <a:t>1000</a:t>
            </a:r>
            <a:r>
              <a:rPr lang="en-US" dirty="0"/>
              <a:t>xx</a:t>
            </a:r>
          </a:p>
          <a:p>
            <a:pPr>
              <a:lnSpc>
                <a:spcPct val="110000"/>
              </a:lnSpc>
            </a:pPr>
            <a:r>
              <a:rPr lang="en-US" dirty="0">
                <a:solidFill>
                  <a:srgbClr val="FF0000"/>
                </a:solidFill>
              </a:rPr>
              <a:t>1001</a:t>
            </a:r>
            <a:r>
              <a:rPr lang="en-US" dirty="0"/>
              <a:t>xx</a:t>
            </a:r>
          </a:p>
          <a:p>
            <a:pPr>
              <a:lnSpc>
                <a:spcPct val="110000"/>
              </a:lnSpc>
            </a:pPr>
            <a:r>
              <a:rPr lang="en-US" dirty="0">
                <a:solidFill>
                  <a:srgbClr val="FF0000"/>
                </a:solidFill>
              </a:rPr>
              <a:t>1010</a:t>
            </a:r>
            <a:r>
              <a:rPr lang="en-US" dirty="0"/>
              <a:t>xx</a:t>
            </a:r>
          </a:p>
          <a:p>
            <a:pPr>
              <a:lnSpc>
                <a:spcPct val="110000"/>
              </a:lnSpc>
            </a:pPr>
            <a:r>
              <a:rPr lang="en-US" dirty="0">
                <a:solidFill>
                  <a:srgbClr val="FF0000"/>
                </a:solidFill>
              </a:rPr>
              <a:t>1011</a:t>
            </a:r>
            <a:r>
              <a:rPr lang="en-US" dirty="0"/>
              <a:t>xx</a:t>
            </a:r>
          </a:p>
          <a:p>
            <a:pPr>
              <a:lnSpc>
                <a:spcPct val="110000"/>
              </a:lnSpc>
            </a:pPr>
            <a:r>
              <a:rPr lang="en-US" dirty="0">
                <a:solidFill>
                  <a:srgbClr val="FF0000"/>
                </a:solidFill>
              </a:rPr>
              <a:t>1100</a:t>
            </a:r>
            <a:r>
              <a:rPr lang="en-US" dirty="0"/>
              <a:t>xx</a:t>
            </a:r>
          </a:p>
          <a:p>
            <a:pPr>
              <a:lnSpc>
                <a:spcPct val="110000"/>
              </a:lnSpc>
            </a:pPr>
            <a:r>
              <a:rPr lang="en-US" dirty="0">
                <a:solidFill>
                  <a:srgbClr val="FF0000"/>
                </a:solidFill>
              </a:rPr>
              <a:t>1101</a:t>
            </a:r>
            <a:r>
              <a:rPr lang="en-US" dirty="0"/>
              <a:t>xx</a:t>
            </a:r>
          </a:p>
          <a:p>
            <a:pPr>
              <a:lnSpc>
                <a:spcPct val="110000"/>
              </a:lnSpc>
            </a:pPr>
            <a:r>
              <a:rPr lang="en-US" dirty="0">
                <a:solidFill>
                  <a:srgbClr val="FF0000"/>
                </a:solidFill>
              </a:rPr>
              <a:t>1110</a:t>
            </a:r>
            <a:r>
              <a:rPr lang="en-US" dirty="0"/>
              <a:t>xx</a:t>
            </a:r>
          </a:p>
          <a:p>
            <a:pPr>
              <a:lnSpc>
                <a:spcPct val="110000"/>
              </a:lnSpc>
            </a:pPr>
            <a:r>
              <a:rPr lang="en-US" dirty="0">
                <a:solidFill>
                  <a:srgbClr val="FF0000"/>
                </a:solidFill>
              </a:rPr>
              <a:t>1111</a:t>
            </a:r>
            <a:r>
              <a:rPr lang="en-US" dirty="0"/>
              <a:t>xx</a:t>
            </a:r>
          </a:p>
        </p:txBody>
      </p:sp>
      <p:sp>
        <p:nvSpPr>
          <p:cNvPr id="69" name="Text Box 26"/>
          <p:cNvSpPr txBox="1">
            <a:spLocks noChangeArrowheads="1"/>
          </p:cNvSpPr>
          <p:nvPr/>
        </p:nvSpPr>
        <p:spPr bwMode="auto">
          <a:xfrm>
            <a:off x="7608457" y="685800"/>
            <a:ext cx="4495800" cy="1938992"/>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0011xx, is it in the cache?</a:t>
            </a:r>
          </a:p>
          <a:p>
            <a:r>
              <a:rPr lang="en-US" sz="2000" dirty="0"/>
              <a:t>A: </a:t>
            </a:r>
            <a:r>
              <a:rPr lang="en-US" altLang="zh-CN" sz="2000" dirty="0"/>
              <a:t>Yes</a:t>
            </a:r>
            <a:r>
              <a:rPr lang="en-US" sz="2000" dirty="0"/>
              <a:t>. The 4 higher tag bits (0011) matches one of the tags in the cache (the </a:t>
            </a:r>
            <a:r>
              <a:rPr lang="en-US" sz="2000" dirty="0">
                <a:solidFill>
                  <a:srgbClr val="0070C0"/>
                </a:solidFill>
              </a:rPr>
              <a:t>blue</a:t>
            </a:r>
            <a:r>
              <a:rPr lang="en-US" sz="2000" dirty="0"/>
              <a:t> set), and the valid bit of the corresponding cache block is 1.</a:t>
            </a:r>
          </a:p>
        </p:txBody>
      </p:sp>
      <p:sp>
        <p:nvSpPr>
          <p:cNvPr id="70" name="Text Box 26"/>
          <p:cNvSpPr txBox="1">
            <a:spLocks noChangeArrowheads="1"/>
          </p:cNvSpPr>
          <p:nvPr/>
        </p:nvSpPr>
        <p:spPr bwMode="auto">
          <a:xfrm>
            <a:off x="7605494" y="2772729"/>
            <a:ext cx="4495800" cy="1323439"/>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0100xx, is it in the cache?</a:t>
            </a:r>
          </a:p>
          <a:p>
            <a:r>
              <a:rPr lang="en-US" sz="2000" dirty="0"/>
              <a:t>A: </a:t>
            </a:r>
            <a:r>
              <a:rPr lang="en-US" altLang="zh-CN" sz="2000" dirty="0"/>
              <a:t>No</a:t>
            </a:r>
            <a:r>
              <a:rPr lang="en-US" sz="2000" dirty="0"/>
              <a:t>. The 4 higher tag bits (0100) does not match any of the tags in the cache.</a:t>
            </a:r>
          </a:p>
        </p:txBody>
      </p:sp>
      <p:sp>
        <p:nvSpPr>
          <p:cNvPr id="71" name="Text Box 26"/>
          <p:cNvSpPr txBox="1">
            <a:spLocks noChangeArrowheads="1"/>
          </p:cNvSpPr>
          <p:nvPr/>
        </p:nvSpPr>
        <p:spPr bwMode="auto">
          <a:xfrm>
            <a:off x="7605494" y="4283998"/>
            <a:ext cx="4495800" cy="1938992"/>
          </a:xfrm>
          <a:prstGeom prst="rect">
            <a:avLst/>
          </a:prstGeom>
          <a:noFill/>
          <a:ln w="12700">
            <a:noFill/>
            <a:miter lim="800000"/>
            <a:headEnd/>
            <a:tailEnd/>
          </a:ln>
          <a:effectLst/>
        </p:spPr>
        <p:txBody>
          <a:bodyPr wrap="square">
            <a:spAutoFit/>
          </a:bodyPr>
          <a:lstStyle/>
          <a:p>
            <a:r>
              <a:rPr lang="en-US" sz="2000" dirty="0"/>
              <a:t>Q: Given </a:t>
            </a:r>
            <a:r>
              <a:rPr lang="en-US" altLang="zh-CN" sz="2000" dirty="0"/>
              <a:t>memory address 0101xx, is it in the cache?</a:t>
            </a:r>
          </a:p>
          <a:p>
            <a:r>
              <a:rPr lang="en-US" sz="2000" dirty="0"/>
              <a:t>A: </a:t>
            </a:r>
            <a:r>
              <a:rPr lang="en-US" altLang="zh-CN" sz="2000" dirty="0"/>
              <a:t>No</a:t>
            </a:r>
            <a:r>
              <a:rPr lang="en-US" sz="2000" dirty="0"/>
              <a:t>. The 4 higher tag bits (0101) matches one of the tags in the </a:t>
            </a:r>
            <a:r>
              <a:rPr lang="en-US" sz="2000" dirty="0">
                <a:solidFill>
                  <a:srgbClr val="0070C0"/>
                </a:solidFill>
              </a:rPr>
              <a:t>blue</a:t>
            </a:r>
            <a:r>
              <a:rPr lang="en-US" sz="2000" dirty="0"/>
              <a:t> set, but the valid bit of the corresponding cache block is 0.</a:t>
            </a:r>
          </a:p>
        </p:txBody>
      </p:sp>
      <p:grpSp>
        <p:nvGrpSpPr>
          <p:cNvPr id="77" name="Group 76"/>
          <p:cNvGrpSpPr/>
          <p:nvPr/>
        </p:nvGrpSpPr>
        <p:grpSpPr>
          <a:xfrm>
            <a:off x="1552679" y="1849264"/>
            <a:ext cx="3243726" cy="2129407"/>
            <a:chOff x="269707" y="131289"/>
            <a:chExt cx="3243726" cy="2129407"/>
          </a:xfrm>
        </p:grpSpPr>
        <p:sp>
          <p:nvSpPr>
            <p:cNvPr id="78" name="Rectangle 43" descr="5%"/>
            <p:cNvSpPr>
              <a:spLocks noChangeArrowheads="1"/>
            </p:cNvSpPr>
            <p:nvPr/>
          </p:nvSpPr>
          <p:spPr bwMode="auto">
            <a:xfrm>
              <a:off x="2519658" y="923262"/>
              <a:ext cx="990600" cy="1220242"/>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grpSp>
          <p:nvGrpSpPr>
            <p:cNvPr id="79" name="Group 3"/>
            <p:cNvGrpSpPr>
              <a:grpSpLocks/>
            </p:cNvGrpSpPr>
            <p:nvPr/>
          </p:nvGrpSpPr>
          <p:grpSpPr bwMode="auto">
            <a:xfrm>
              <a:off x="2522833" y="927158"/>
              <a:ext cx="990600" cy="1219200"/>
              <a:chOff x="1344" y="1056"/>
              <a:chExt cx="624" cy="768"/>
            </a:xfrm>
          </p:grpSpPr>
          <p:sp>
            <p:nvSpPr>
              <p:cNvPr id="117"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18"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19"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20"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80" name="Text Box 23"/>
            <p:cNvSpPr txBox="1">
              <a:spLocks noChangeArrowheads="1"/>
            </p:cNvSpPr>
            <p:nvPr/>
          </p:nvSpPr>
          <p:spPr bwMode="auto">
            <a:xfrm>
              <a:off x="668636" y="131289"/>
              <a:ext cx="755335" cy="369332"/>
            </a:xfrm>
            <a:prstGeom prst="rect">
              <a:avLst/>
            </a:prstGeom>
            <a:noFill/>
            <a:ln w="12700">
              <a:noFill/>
              <a:miter lim="800000"/>
              <a:headEnd/>
              <a:tailEnd/>
            </a:ln>
            <a:effectLst/>
          </p:spPr>
          <p:txBody>
            <a:bodyPr wrap="none">
              <a:spAutoFit/>
            </a:bodyPr>
            <a:lstStyle/>
            <a:p>
              <a:r>
                <a:rPr lang="en-US" b="1" dirty="0"/>
                <a:t>Cache</a:t>
              </a:r>
            </a:p>
          </p:txBody>
        </p:sp>
        <p:grpSp>
          <p:nvGrpSpPr>
            <p:cNvPr id="81" name="Group 36"/>
            <p:cNvGrpSpPr>
              <a:grpSpLocks/>
            </p:cNvGrpSpPr>
            <p:nvPr/>
          </p:nvGrpSpPr>
          <p:grpSpPr bwMode="auto">
            <a:xfrm>
              <a:off x="1684633" y="927158"/>
              <a:ext cx="838200" cy="1219200"/>
              <a:chOff x="1344" y="1056"/>
              <a:chExt cx="624" cy="768"/>
            </a:xfrm>
          </p:grpSpPr>
          <p:sp>
            <p:nvSpPr>
              <p:cNvPr id="110" name="Rectangle 3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12" name="Line 3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15" name="Line 3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16" name="Line 4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82" name="Text Box 41"/>
            <p:cNvSpPr txBox="1">
              <a:spLocks noChangeArrowheads="1"/>
            </p:cNvSpPr>
            <p:nvPr/>
          </p:nvSpPr>
          <p:spPr bwMode="auto">
            <a:xfrm>
              <a:off x="1913234" y="507036"/>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83" name="Text Box 42"/>
            <p:cNvSpPr txBox="1">
              <a:spLocks noChangeArrowheads="1"/>
            </p:cNvSpPr>
            <p:nvPr/>
          </p:nvSpPr>
          <p:spPr bwMode="auto">
            <a:xfrm>
              <a:off x="2675234" y="507036"/>
              <a:ext cx="620683" cy="369332"/>
            </a:xfrm>
            <a:prstGeom prst="rect">
              <a:avLst/>
            </a:prstGeom>
            <a:noFill/>
            <a:ln w="12700">
              <a:noFill/>
              <a:miter lim="800000"/>
              <a:headEnd/>
              <a:tailEnd/>
            </a:ln>
            <a:effectLst/>
          </p:spPr>
          <p:txBody>
            <a:bodyPr wrap="none">
              <a:spAutoFit/>
            </a:bodyPr>
            <a:lstStyle/>
            <a:p>
              <a:r>
                <a:rPr lang="en-US"/>
                <a:t>Data</a:t>
              </a:r>
            </a:p>
          </p:txBody>
        </p:sp>
        <p:grpSp>
          <p:nvGrpSpPr>
            <p:cNvPr id="84" name="Group 64"/>
            <p:cNvGrpSpPr>
              <a:grpSpLocks/>
            </p:cNvGrpSpPr>
            <p:nvPr/>
          </p:nvGrpSpPr>
          <p:grpSpPr bwMode="auto">
            <a:xfrm>
              <a:off x="1303633" y="927158"/>
              <a:ext cx="381000" cy="1219200"/>
              <a:chOff x="1344" y="1056"/>
              <a:chExt cx="624" cy="768"/>
            </a:xfrm>
          </p:grpSpPr>
          <p:sp>
            <p:nvSpPr>
              <p:cNvPr id="97" name="Rectangle 65"/>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98" name="Line 66"/>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08" name="Line 67"/>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09" name="Line 68"/>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85" name="Text Box 69"/>
            <p:cNvSpPr txBox="1">
              <a:spLocks noChangeArrowheads="1"/>
            </p:cNvSpPr>
            <p:nvPr/>
          </p:nvSpPr>
          <p:spPr bwMode="auto">
            <a:xfrm>
              <a:off x="1303634" y="507036"/>
              <a:ext cx="641651" cy="369332"/>
            </a:xfrm>
            <a:prstGeom prst="rect">
              <a:avLst/>
            </a:prstGeom>
            <a:noFill/>
            <a:ln w="12700">
              <a:noFill/>
              <a:miter lim="800000"/>
              <a:headEnd/>
              <a:tailEnd/>
            </a:ln>
            <a:effectLst/>
          </p:spPr>
          <p:txBody>
            <a:bodyPr wrap="none">
              <a:spAutoFit/>
            </a:bodyPr>
            <a:lstStyle/>
            <a:p>
              <a:r>
                <a:rPr lang="en-US"/>
                <a:t>Valid</a:t>
              </a:r>
            </a:p>
          </p:txBody>
        </p:sp>
        <p:sp>
          <p:nvSpPr>
            <p:cNvPr id="86" name="Text Box 95"/>
            <p:cNvSpPr txBox="1">
              <a:spLocks noChangeArrowheads="1"/>
            </p:cNvSpPr>
            <p:nvPr/>
          </p:nvSpPr>
          <p:spPr bwMode="auto">
            <a:xfrm>
              <a:off x="833076" y="507036"/>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87" name="Text Box 109"/>
            <p:cNvSpPr txBox="1">
              <a:spLocks noChangeArrowheads="1"/>
            </p:cNvSpPr>
            <p:nvPr/>
          </p:nvSpPr>
          <p:spPr bwMode="auto">
            <a:xfrm>
              <a:off x="269707" y="507036"/>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88" name="Text Box 110"/>
            <p:cNvSpPr txBox="1">
              <a:spLocks noChangeArrowheads="1"/>
            </p:cNvSpPr>
            <p:nvPr/>
          </p:nvSpPr>
          <p:spPr bwMode="auto">
            <a:xfrm>
              <a:off x="480256" y="888426"/>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89" name="Text Box 111"/>
            <p:cNvSpPr txBox="1">
              <a:spLocks noChangeArrowheads="1"/>
            </p:cNvSpPr>
            <p:nvPr/>
          </p:nvSpPr>
          <p:spPr bwMode="auto">
            <a:xfrm>
              <a:off x="477372" y="120713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90" name="Text Box 19"/>
            <p:cNvSpPr txBox="1">
              <a:spLocks noChangeArrowheads="1"/>
            </p:cNvSpPr>
            <p:nvPr/>
          </p:nvSpPr>
          <p:spPr bwMode="auto">
            <a:xfrm>
              <a:off x="968154" y="1333803"/>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91" name="Text Box 110"/>
            <p:cNvSpPr txBox="1">
              <a:spLocks noChangeArrowheads="1"/>
            </p:cNvSpPr>
            <p:nvPr/>
          </p:nvSpPr>
          <p:spPr bwMode="auto">
            <a:xfrm>
              <a:off x="477372" y="1533858"/>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2</a:t>
              </a:r>
            </a:p>
          </p:txBody>
        </p:sp>
        <p:sp>
          <p:nvSpPr>
            <p:cNvPr id="92" name="Text Box 111"/>
            <p:cNvSpPr txBox="1">
              <a:spLocks noChangeArrowheads="1"/>
            </p:cNvSpPr>
            <p:nvPr/>
          </p:nvSpPr>
          <p:spPr bwMode="auto">
            <a:xfrm>
              <a:off x="477372" y="1860586"/>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3</a:t>
              </a:r>
            </a:p>
          </p:txBody>
        </p:sp>
        <p:sp>
          <p:nvSpPr>
            <p:cNvPr id="93" name="TextBox 92"/>
            <p:cNvSpPr txBox="1"/>
            <p:nvPr/>
          </p:nvSpPr>
          <p:spPr>
            <a:xfrm>
              <a:off x="1746429" y="907365"/>
              <a:ext cx="652743" cy="369332"/>
            </a:xfrm>
            <a:prstGeom prst="rect">
              <a:avLst/>
            </a:prstGeom>
            <a:noFill/>
          </p:spPr>
          <p:txBody>
            <a:bodyPr wrap="none" rtlCol="0" anchor="ctr">
              <a:spAutoFit/>
            </a:bodyPr>
            <a:lstStyle/>
            <a:p>
              <a:r>
                <a:rPr lang="en-US" dirty="0">
                  <a:solidFill>
                    <a:srgbClr val="FF0000"/>
                  </a:solidFill>
                </a:rPr>
                <a:t>0101</a:t>
              </a:r>
            </a:p>
          </p:txBody>
        </p:sp>
        <p:sp>
          <p:nvSpPr>
            <p:cNvPr id="94" name="TextBox 93"/>
            <p:cNvSpPr txBox="1"/>
            <p:nvPr/>
          </p:nvSpPr>
          <p:spPr>
            <a:xfrm>
              <a:off x="1746429" y="1213400"/>
              <a:ext cx="652743" cy="369332"/>
            </a:xfrm>
            <a:prstGeom prst="rect">
              <a:avLst/>
            </a:prstGeom>
            <a:noFill/>
          </p:spPr>
          <p:txBody>
            <a:bodyPr wrap="none" rtlCol="0" anchor="ctr">
              <a:spAutoFit/>
            </a:bodyPr>
            <a:lstStyle/>
            <a:p>
              <a:r>
                <a:rPr lang="en-US" dirty="0">
                  <a:solidFill>
                    <a:srgbClr val="FF0000"/>
                  </a:solidFill>
                </a:rPr>
                <a:t>1110</a:t>
              </a:r>
            </a:p>
          </p:txBody>
        </p:sp>
        <p:sp>
          <p:nvSpPr>
            <p:cNvPr id="95" name="TextBox 94"/>
            <p:cNvSpPr txBox="1"/>
            <p:nvPr/>
          </p:nvSpPr>
          <p:spPr>
            <a:xfrm>
              <a:off x="1746429" y="1526927"/>
              <a:ext cx="652743" cy="369332"/>
            </a:xfrm>
            <a:prstGeom prst="rect">
              <a:avLst/>
            </a:prstGeom>
            <a:noFill/>
          </p:spPr>
          <p:txBody>
            <a:bodyPr wrap="none" rtlCol="0">
              <a:spAutoFit/>
            </a:bodyPr>
            <a:lstStyle/>
            <a:p>
              <a:r>
                <a:rPr lang="en-US" dirty="0">
                  <a:solidFill>
                    <a:srgbClr val="FF0000"/>
                  </a:solidFill>
                </a:rPr>
                <a:t>1010</a:t>
              </a:r>
            </a:p>
          </p:txBody>
        </p:sp>
        <p:sp>
          <p:nvSpPr>
            <p:cNvPr id="96" name="TextBox 95"/>
            <p:cNvSpPr txBox="1"/>
            <p:nvPr/>
          </p:nvSpPr>
          <p:spPr>
            <a:xfrm>
              <a:off x="1746429" y="1814850"/>
              <a:ext cx="652743" cy="369332"/>
            </a:xfrm>
            <a:prstGeom prst="rect">
              <a:avLst/>
            </a:prstGeom>
            <a:noFill/>
          </p:spPr>
          <p:txBody>
            <a:bodyPr wrap="none" rtlCol="0">
              <a:spAutoFit/>
            </a:bodyPr>
            <a:lstStyle/>
            <a:p>
              <a:r>
                <a:rPr lang="en-US" dirty="0">
                  <a:solidFill>
                    <a:srgbClr val="FF0000"/>
                  </a:solidFill>
                </a:rPr>
                <a:t>0011</a:t>
              </a:r>
            </a:p>
          </p:txBody>
        </p:sp>
      </p:grpSp>
      <p:sp>
        <p:nvSpPr>
          <p:cNvPr id="72" name="Rectangle 2"/>
          <p:cNvSpPr txBox="1">
            <a:spLocks noChangeArrowheads="1"/>
          </p:cNvSpPr>
          <p:nvPr/>
        </p:nvSpPr>
        <p:spPr>
          <a:xfrm>
            <a:off x="1427859" y="106264"/>
            <a:ext cx="8763000" cy="868362"/>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rgbClr val="FF0000"/>
                </a:solidFill>
                <a:latin typeface="+mj-lt"/>
                <a:ea typeface="+mj-ea"/>
                <a:cs typeface="+mj-cs"/>
              </a:defRPr>
            </a:lvl1pPr>
          </a:lstStyle>
          <a:p>
            <a:pPr>
              <a:lnSpc>
                <a:spcPct val="85000"/>
              </a:lnSpc>
            </a:pPr>
            <a:r>
              <a:rPr lang="en-US" dirty="0"/>
              <a:t>FA Cache Example</a:t>
            </a:r>
          </a:p>
        </p:txBody>
      </p:sp>
      <p:sp>
        <p:nvSpPr>
          <p:cNvPr id="99" name="TextBox 98"/>
          <p:cNvSpPr txBox="1"/>
          <p:nvPr/>
        </p:nvSpPr>
        <p:spPr>
          <a:xfrm>
            <a:off x="2644950" y="2607706"/>
            <a:ext cx="301686" cy="369332"/>
          </a:xfrm>
          <a:prstGeom prst="rect">
            <a:avLst/>
          </a:prstGeom>
          <a:noFill/>
        </p:spPr>
        <p:txBody>
          <a:bodyPr wrap="none" rtlCol="0" anchor="ctr">
            <a:spAutoFit/>
          </a:bodyPr>
          <a:lstStyle/>
          <a:p>
            <a:r>
              <a:rPr lang="en-US" dirty="0"/>
              <a:t>0</a:t>
            </a:r>
          </a:p>
        </p:txBody>
      </p:sp>
      <p:sp>
        <p:nvSpPr>
          <p:cNvPr id="106" name="TextBox 105"/>
          <p:cNvSpPr txBox="1"/>
          <p:nvPr/>
        </p:nvSpPr>
        <p:spPr>
          <a:xfrm>
            <a:off x="2644950" y="2913741"/>
            <a:ext cx="301686" cy="369332"/>
          </a:xfrm>
          <a:prstGeom prst="rect">
            <a:avLst/>
          </a:prstGeom>
          <a:noFill/>
        </p:spPr>
        <p:txBody>
          <a:bodyPr wrap="none" rtlCol="0" anchor="ctr">
            <a:spAutoFit/>
          </a:bodyPr>
          <a:lstStyle/>
          <a:p>
            <a:r>
              <a:rPr lang="en-US" dirty="0"/>
              <a:t>1</a:t>
            </a:r>
          </a:p>
        </p:txBody>
      </p:sp>
      <p:sp>
        <p:nvSpPr>
          <p:cNvPr id="111" name="TextBox 110"/>
          <p:cNvSpPr txBox="1"/>
          <p:nvPr/>
        </p:nvSpPr>
        <p:spPr>
          <a:xfrm>
            <a:off x="2644950" y="3227268"/>
            <a:ext cx="301686" cy="369332"/>
          </a:xfrm>
          <a:prstGeom prst="rect">
            <a:avLst/>
          </a:prstGeom>
          <a:noFill/>
        </p:spPr>
        <p:txBody>
          <a:bodyPr wrap="none" rtlCol="0">
            <a:spAutoFit/>
          </a:bodyPr>
          <a:lstStyle/>
          <a:p>
            <a:r>
              <a:rPr lang="en-US" dirty="0"/>
              <a:t>1</a:t>
            </a:r>
          </a:p>
        </p:txBody>
      </p:sp>
      <p:sp>
        <p:nvSpPr>
          <p:cNvPr id="123" name="TextBox 122"/>
          <p:cNvSpPr txBox="1"/>
          <p:nvPr/>
        </p:nvSpPr>
        <p:spPr>
          <a:xfrm>
            <a:off x="2644950" y="3515191"/>
            <a:ext cx="301686" cy="369332"/>
          </a:xfrm>
          <a:prstGeom prst="rect">
            <a:avLst/>
          </a:prstGeom>
          <a:noFill/>
        </p:spPr>
        <p:txBody>
          <a:bodyPr wrap="none" rtlCol="0">
            <a:spAutoFit/>
          </a:bodyPr>
          <a:lstStyle/>
          <a:p>
            <a:r>
              <a:rPr lang="en-US" dirty="0"/>
              <a:t>1</a:t>
            </a:r>
          </a:p>
        </p:txBody>
      </p:sp>
      <p:grpSp>
        <p:nvGrpSpPr>
          <p:cNvPr id="31" name="Group 30">
            <a:extLst>
              <a:ext uri="{FF2B5EF4-FFF2-40B4-BE49-F238E27FC236}">
                <a16:creationId xmlns:a16="http://schemas.microsoft.com/office/drawing/2014/main" id="{2068D459-EB56-BD0E-4613-4AD3543BF82E}"/>
              </a:ext>
            </a:extLst>
          </p:cNvPr>
          <p:cNvGrpSpPr/>
          <p:nvPr/>
        </p:nvGrpSpPr>
        <p:grpSpPr>
          <a:xfrm>
            <a:off x="4767176" y="2414079"/>
            <a:ext cx="1036377" cy="1269711"/>
            <a:chOff x="4604223" y="1651926"/>
            <a:chExt cx="1036377" cy="1269711"/>
          </a:xfrm>
        </p:grpSpPr>
        <p:sp>
          <p:nvSpPr>
            <p:cNvPr id="3" name="Line 73">
              <a:extLst>
                <a:ext uri="{FF2B5EF4-FFF2-40B4-BE49-F238E27FC236}">
                  <a16:creationId xmlns:a16="http://schemas.microsoft.com/office/drawing/2014/main" id="{6CBA3EE1-DFE0-FFA8-3037-A9124926815E}"/>
                </a:ext>
              </a:extLst>
            </p:cNvPr>
            <p:cNvSpPr>
              <a:spLocks noChangeShapeType="1"/>
            </p:cNvSpPr>
            <p:nvPr/>
          </p:nvSpPr>
          <p:spPr bwMode="auto">
            <a:xfrm flipH="1">
              <a:off x="4656265" y="1676529"/>
              <a:ext cx="950594" cy="1245108"/>
            </a:xfrm>
            <a:prstGeom prst="line">
              <a:avLst/>
            </a:prstGeom>
            <a:noFill/>
            <a:ln w="12700">
              <a:solidFill>
                <a:schemeClr val="tx1"/>
              </a:solidFill>
              <a:round/>
              <a:headEnd type="none" w="med" len="med"/>
              <a:tailEnd type="none" w="med" len="med"/>
            </a:ln>
            <a:effectLst/>
          </p:spPr>
          <p:txBody>
            <a:bodyPr/>
            <a:lstStyle/>
            <a:p>
              <a:endParaRPr lang="en-US"/>
            </a:p>
          </p:txBody>
        </p:sp>
        <p:sp>
          <p:nvSpPr>
            <p:cNvPr id="4" name="Line 71">
              <a:extLst>
                <a:ext uri="{FF2B5EF4-FFF2-40B4-BE49-F238E27FC236}">
                  <a16:creationId xmlns:a16="http://schemas.microsoft.com/office/drawing/2014/main" id="{7F2825A2-37F2-7428-6F4C-B6BD25287570}"/>
                </a:ext>
              </a:extLst>
            </p:cNvPr>
            <p:cNvSpPr>
              <a:spLocks noChangeShapeType="1"/>
            </p:cNvSpPr>
            <p:nvPr/>
          </p:nvSpPr>
          <p:spPr bwMode="auto">
            <a:xfrm flipH="1">
              <a:off x="4604223" y="1696645"/>
              <a:ext cx="978488" cy="689366"/>
            </a:xfrm>
            <a:prstGeom prst="line">
              <a:avLst/>
            </a:prstGeom>
            <a:noFill/>
            <a:ln w="12700">
              <a:solidFill>
                <a:schemeClr val="tx1"/>
              </a:solidFill>
              <a:round/>
              <a:headEnd type="none" w="med" len="med"/>
              <a:tailEnd type="none" w="med" len="med"/>
            </a:ln>
            <a:effectLst/>
          </p:spPr>
          <p:txBody>
            <a:bodyPr/>
            <a:lstStyle/>
            <a:p>
              <a:endParaRPr lang="en-US"/>
            </a:p>
          </p:txBody>
        </p:sp>
        <p:grpSp>
          <p:nvGrpSpPr>
            <p:cNvPr id="5" name="Group 4">
              <a:extLst>
                <a:ext uri="{FF2B5EF4-FFF2-40B4-BE49-F238E27FC236}">
                  <a16:creationId xmlns:a16="http://schemas.microsoft.com/office/drawing/2014/main" id="{12D8CA46-0F48-F842-78DC-97497AD184EC}"/>
                </a:ext>
              </a:extLst>
            </p:cNvPr>
            <p:cNvGrpSpPr/>
            <p:nvPr/>
          </p:nvGrpSpPr>
          <p:grpSpPr>
            <a:xfrm>
              <a:off x="4646058" y="1651926"/>
              <a:ext cx="994542" cy="955554"/>
              <a:chOff x="4716911" y="2107683"/>
              <a:chExt cx="1088104" cy="1219707"/>
            </a:xfrm>
          </p:grpSpPr>
          <p:sp>
            <p:nvSpPr>
              <p:cNvPr id="6" name="Line 73">
                <a:extLst>
                  <a:ext uri="{FF2B5EF4-FFF2-40B4-BE49-F238E27FC236}">
                    <a16:creationId xmlns:a16="http://schemas.microsoft.com/office/drawing/2014/main" id="{D6B35421-FC85-470E-BDAE-B1B3863F02E4}"/>
                  </a:ext>
                </a:extLst>
              </p:cNvPr>
              <p:cNvSpPr>
                <a:spLocks noChangeShapeType="1"/>
              </p:cNvSpPr>
              <p:nvPr/>
            </p:nvSpPr>
            <p:spPr bwMode="auto">
              <a:xfrm flipH="1">
                <a:off x="4724400" y="210819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sp>
            <p:nvSpPr>
              <p:cNvPr id="7" name="Line 71">
                <a:extLst>
                  <a:ext uri="{FF2B5EF4-FFF2-40B4-BE49-F238E27FC236}">
                    <a16:creationId xmlns:a16="http://schemas.microsoft.com/office/drawing/2014/main" id="{57C9B421-E1E8-1280-FB87-B68DE1C51FC9}"/>
                  </a:ext>
                </a:extLst>
              </p:cNvPr>
              <p:cNvSpPr>
                <a:spLocks noChangeShapeType="1"/>
              </p:cNvSpPr>
              <p:nvPr/>
            </p:nvSpPr>
            <p:spPr bwMode="auto">
              <a:xfrm flipH="1">
                <a:off x="4716911" y="2107683"/>
                <a:ext cx="1088104" cy="530299"/>
              </a:xfrm>
              <a:prstGeom prst="line">
                <a:avLst/>
              </a:prstGeom>
              <a:noFill/>
              <a:ln w="12700">
                <a:solidFill>
                  <a:schemeClr val="tx1"/>
                </a:solidFill>
                <a:round/>
                <a:headEnd type="none" w="med" len="med"/>
                <a:tailEnd type="none" w="med" len="med"/>
              </a:ln>
              <a:effectLst/>
            </p:spPr>
            <p:txBody>
              <a:bodyPr/>
              <a:lstStyle/>
              <a:p>
                <a:endParaRPr lang="en-US"/>
              </a:p>
            </p:txBody>
          </p:sp>
        </p:grpSp>
      </p:grpSp>
      <p:grpSp>
        <p:nvGrpSpPr>
          <p:cNvPr id="32" name="Group 31">
            <a:extLst>
              <a:ext uri="{FF2B5EF4-FFF2-40B4-BE49-F238E27FC236}">
                <a16:creationId xmlns:a16="http://schemas.microsoft.com/office/drawing/2014/main" id="{143881BD-C0D0-F495-292D-FFC97CB8F659}"/>
              </a:ext>
            </a:extLst>
          </p:cNvPr>
          <p:cNvGrpSpPr/>
          <p:nvPr/>
        </p:nvGrpSpPr>
        <p:grpSpPr>
          <a:xfrm>
            <a:off x="3076695" y="2348206"/>
            <a:ext cx="4169351" cy="1484952"/>
            <a:chOff x="3076695" y="2348206"/>
            <a:chExt cx="4169351" cy="1484952"/>
          </a:xfrm>
        </p:grpSpPr>
        <p:sp>
          <p:nvSpPr>
            <p:cNvPr id="8" name="Rectangle 95">
              <a:extLst>
                <a:ext uri="{FF2B5EF4-FFF2-40B4-BE49-F238E27FC236}">
                  <a16:creationId xmlns:a16="http://schemas.microsoft.com/office/drawing/2014/main" id="{EDC2B716-51A8-D0D1-C6B3-3D9C0612EB92}"/>
                </a:ext>
              </a:extLst>
            </p:cNvPr>
            <p:cNvSpPr>
              <a:spLocks noChangeArrowheads="1"/>
            </p:cNvSpPr>
            <p:nvPr/>
          </p:nvSpPr>
          <p:spPr bwMode="auto">
            <a:xfrm>
              <a:off x="3076695" y="3332734"/>
              <a:ext cx="515197" cy="194613"/>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9" name="Rectangle 95">
              <a:extLst>
                <a:ext uri="{FF2B5EF4-FFF2-40B4-BE49-F238E27FC236}">
                  <a16:creationId xmlns:a16="http://schemas.microsoft.com/office/drawing/2014/main" id="{F833DF0D-87AE-97F8-A3A2-4BFAC284BD16}"/>
                </a:ext>
              </a:extLst>
            </p:cNvPr>
            <p:cNvSpPr>
              <a:spLocks noChangeArrowheads="1"/>
            </p:cNvSpPr>
            <p:nvPr/>
          </p:nvSpPr>
          <p:spPr bwMode="auto">
            <a:xfrm>
              <a:off x="3076695" y="2723134"/>
              <a:ext cx="515198" cy="194613"/>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10" name="Rectangle 95">
              <a:extLst>
                <a:ext uri="{FF2B5EF4-FFF2-40B4-BE49-F238E27FC236}">
                  <a16:creationId xmlns:a16="http://schemas.microsoft.com/office/drawing/2014/main" id="{DF0C65DD-75E0-0440-7D5A-6F3E6EC2EDD8}"/>
                </a:ext>
              </a:extLst>
            </p:cNvPr>
            <p:cNvSpPr>
              <a:spLocks noChangeArrowheads="1"/>
            </p:cNvSpPr>
            <p:nvPr/>
          </p:nvSpPr>
          <p:spPr bwMode="auto">
            <a:xfrm>
              <a:off x="3076695" y="3638545"/>
              <a:ext cx="515197" cy="194613"/>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11" name="Rectangle 95">
              <a:extLst>
                <a:ext uri="{FF2B5EF4-FFF2-40B4-BE49-F238E27FC236}">
                  <a16:creationId xmlns:a16="http://schemas.microsoft.com/office/drawing/2014/main" id="{949D7EC1-1BDA-1575-790F-0F521B2ECF1B}"/>
                </a:ext>
              </a:extLst>
            </p:cNvPr>
            <p:cNvSpPr>
              <a:spLocks noChangeArrowheads="1"/>
            </p:cNvSpPr>
            <p:nvPr/>
          </p:nvSpPr>
          <p:spPr bwMode="auto">
            <a:xfrm>
              <a:off x="3076695" y="3028945"/>
              <a:ext cx="515198" cy="194613"/>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12" name="Rectangle 95">
              <a:extLst>
                <a:ext uri="{FF2B5EF4-FFF2-40B4-BE49-F238E27FC236}">
                  <a16:creationId xmlns:a16="http://schemas.microsoft.com/office/drawing/2014/main" id="{AA4195F9-AFFE-8733-6658-C443F5172E86}"/>
                </a:ext>
              </a:extLst>
            </p:cNvPr>
            <p:cNvSpPr>
              <a:spLocks noChangeArrowheads="1"/>
            </p:cNvSpPr>
            <p:nvPr/>
          </p:nvSpPr>
          <p:spPr bwMode="auto">
            <a:xfrm>
              <a:off x="6774213" y="2348206"/>
              <a:ext cx="471833" cy="194612"/>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grpSp>
      <p:sp>
        <p:nvSpPr>
          <p:cNvPr id="14" name="Rectangle 95">
            <a:extLst>
              <a:ext uri="{FF2B5EF4-FFF2-40B4-BE49-F238E27FC236}">
                <a16:creationId xmlns:a16="http://schemas.microsoft.com/office/drawing/2014/main" id="{628F1225-A2E4-62D2-25B7-6B9DBF8D1781}"/>
              </a:ext>
            </a:extLst>
          </p:cNvPr>
          <p:cNvSpPr>
            <a:spLocks noChangeArrowheads="1"/>
          </p:cNvSpPr>
          <p:nvPr/>
        </p:nvSpPr>
        <p:spPr bwMode="auto">
          <a:xfrm>
            <a:off x="6787947" y="2652123"/>
            <a:ext cx="471833" cy="194612"/>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sp>
        <p:nvSpPr>
          <p:cNvPr id="15" name="Rectangle 95">
            <a:extLst>
              <a:ext uri="{FF2B5EF4-FFF2-40B4-BE49-F238E27FC236}">
                <a16:creationId xmlns:a16="http://schemas.microsoft.com/office/drawing/2014/main" id="{CDADA1D7-9B58-8C1D-D519-61A8F7315AA5}"/>
              </a:ext>
            </a:extLst>
          </p:cNvPr>
          <p:cNvSpPr>
            <a:spLocks noChangeArrowheads="1"/>
          </p:cNvSpPr>
          <p:nvPr/>
        </p:nvSpPr>
        <p:spPr bwMode="auto">
          <a:xfrm>
            <a:off x="6778689" y="2953411"/>
            <a:ext cx="471833" cy="194612"/>
          </a:xfrm>
          <a:prstGeom prst="rect">
            <a:avLst/>
          </a:prstGeom>
          <a:noFill/>
          <a:ln w="28575">
            <a:solidFill>
              <a:srgbClr val="FF0000"/>
            </a:solidFill>
            <a:miter lim="800000"/>
            <a:headEnd/>
            <a:tailEnd/>
          </a:ln>
        </p:spPr>
        <p:txBody>
          <a:bodyPr wrap="none" anchor="ctr">
            <a:prstTxWarp prst="textNoShape">
              <a:avLst/>
            </a:prstTxWarp>
          </a:bodyPr>
          <a:lstStyle/>
          <a:p>
            <a:endParaRPr lang="en-US">
              <a:latin typeface="Calibri" charset="0"/>
            </a:endParaRPr>
          </a:p>
        </p:txBody>
      </p:sp>
      <p:grpSp>
        <p:nvGrpSpPr>
          <p:cNvPr id="24" name="Group 23">
            <a:extLst>
              <a:ext uri="{FF2B5EF4-FFF2-40B4-BE49-F238E27FC236}">
                <a16:creationId xmlns:a16="http://schemas.microsoft.com/office/drawing/2014/main" id="{EF5F39ED-F9E4-422E-C214-CA298D29B86B}"/>
              </a:ext>
            </a:extLst>
          </p:cNvPr>
          <p:cNvGrpSpPr/>
          <p:nvPr/>
        </p:nvGrpSpPr>
        <p:grpSpPr>
          <a:xfrm>
            <a:off x="4789760" y="2692979"/>
            <a:ext cx="1000321" cy="1060743"/>
            <a:chOff x="4758770" y="3740388"/>
            <a:chExt cx="1000321" cy="1060743"/>
          </a:xfrm>
        </p:grpSpPr>
        <p:sp>
          <p:nvSpPr>
            <p:cNvPr id="19" name="Line 73">
              <a:extLst>
                <a:ext uri="{FF2B5EF4-FFF2-40B4-BE49-F238E27FC236}">
                  <a16:creationId xmlns:a16="http://schemas.microsoft.com/office/drawing/2014/main" id="{A53E9911-EFD1-45A4-C706-81E811212F26}"/>
                </a:ext>
              </a:extLst>
            </p:cNvPr>
            <p:cNvSpPr>
              <a:spLocks noChangeShapeType="1"/>
            </p:cNvSpPr>
            <p:nvPr/>
          </p:nvSpPr>
          <p:spPr bwMode="auto">
            <a:xfrm flipH="1">
              <a:off x="4778734" y="3740957"/>
              <a:ext cx="968244" cy="117755"/>
            </a:xfrm>
            <a:prstGeom prst="line">
              <a:avLst/>
            </a:prstGeom>
            <a:noFill/>
            <a:ln w="12700">
              <a:solidFill>
                <a:schemeClr val="tx1"/>
              </a:solidFill>
              <a:round/>
              <a:headEnd type="none" w="med" len="med"/>
              <a:tailEnd type="none" w="med" len="med"/>
            </a:ln>
            <a:effectLst/>
          </p:spPr>
          <p:txBody>
            <a:bodyPr/>
            <a:lstStyle/>
            <a:p>
              <a:endParaRPr lang="en-US"/>
            </a:p>
          </p:txBody>
        </p:sp>
        <p:sp>
          <p:nvSpPr>
            <p:cNvPr id="20" name="Line 71">
              <a:extLst>
                <a:ext uri="{FF2B5EF4-FFF2-40B4-BE49-F238E27FC236}">
                  <a16:creationId xmlns:a16="http://schemas.microsoft.com/office/drawing/2014/main" id="{B15EE41E-98FE-9D55-4F62-0367E0CAB464}"/>
                </a:ext>
              </a:extLst>
            </p:cNvPr>
            <p:cNvSpPr>
              <a:spLocks noChangeShapeType="1"/>
            </p:cNvSpPr>
            <p:nvPr/>
          </p:nvSpPr>
          <p:spPr bwMode="auto">
            <a:xfrm flipH="1">
              <a:off x="4780603" y="3740388"/>
              <a:ext cx="978488" cy="746152"/>
            </a:xfrm>
            <a:prstGeom prst="line">
              <a:avLst/>
            </a:prstGeom>
            <a:noFill/>
            <a:ln w="12700">
              <a:solidFill>
                <a:schemeClr val="tx1"/>
              </a:solidFill>
              <a:round/>
              <a:headEnd type="none" w="med" len="med"/>
              <a:tailEnd type="none" w="med" len="med"/>
            </a:ln>
            <a:effectLst/>
          </p:spPr>
          <p:txBody>
            <a:bodyPr/>
            <a:lstStyle/>
            <a:p>
              <a:endParaRPr lang="en-US"/>
            </a:p>
          </p:txBody>
        </p:sp>
        <p:grpSp>
          <p:nvGrpSpPr>
            <p:cNvPr id="21" name="Group 20">
              <a:extLst>
                <a:ext uri="{FF2B5EF4-FFF2-40B4-BE49-F238E27FC236}">
                  <a16:creationId xmlns:a16="http://schemas.microsoft.com/office/drawing/2014/main" id="{9452C5EC-939B-F43A-9CDE-886C91000F0C}"/>
                </a:ext>
              </a:extLst>
            </p:cNvPr>
            <p:cNvGrpSpPr/>
            <p:nvPr/>
          </p:nvGrpSpPr>
          <p:grpSpPr>
            <a:xfrm>
              <a:off x="4758770" y="3766864"/>
              <a:ext cx="978487" cy="1034267"/>
              <a:chOff x="4724400" y="2107683"/>
              <a:chExt cx="1080615" cy="1219707"/>
            </a:xfrm>
          </p:grpSpPr>
          <p:sp>
            <p:nvSpPr>
              <p:cNvPr id="22" name="Line 73">
                <a:extLst>
                  <a:ext uri="{FF2B5EF4-FFF2-40B4-BE49-F238E27FC236}">
                    <a16:creationId xmlns:a16="http://schemas.microsoft.com/office/drawing/2014/main" id="{B1F8C3BC-C2AC-12A5-D3EC-35FE58DCAFFB}"/>
                  </a:ext>
                </a:extLst>
              </p:cNvPr>
              <p:cNvSpPr>
                <a:spLocks noChangeShapeType="1"/>
              </p:cNvSpPr>
              <p:nvPr/>
            </p:nvSpPr>
            <p:spPr bwMode="auto">
              <a:xfrm flipH="1">
                <a:off x="4724400" y="2108190"/>
                <a:ext cx="1066800" cy="1219200"/>
              </a:xfrm>
              <a:prstGeom prst="line">
                <a:avLst/>
              </a:prstGeom>
              <a:noFill/>
              <a:ln w="12700">
                <a:solidFill>
                  <a:schemeClr val="tx1"/>
                </a:solidFill>
                <a:round/>
                <a:headEnd type="none" w="med" len="med"/>
                <a:tailEnd type="none" w="med" len="med"/>
              </a:ln>
              <a:effectLst/>
            </p:spPr>
            <p:txBody>
              <a:bodyPr/>
              <a:lstStyle/>
              <a:p>
                <a:endParaRPr lang="en-US" dirty="0"/>
              </a:p>
            </p:txBody>
          </p:sp>
          <p:sp>
            <p:nvSpPr>
              <p:cNvPr id="23" name="Line 71">
                <a:extLst>
                  <a:ext uri="{FF2B5EF4-FFF2-40B4-BE49-F238E27FC236}">
                    <a16:creationId xmlns:a16="http://schemas.microsoft.com/office/drawing/2014/main" id="{44D08824-7D5F-5CA4-8C1B-C558A625AC2E}"/>
                  </a:ext>
                </a:extLst>
              </p:cNvPr>
              <p:cNvSpPr>
                <a:spLocks noChangeShapeType="1"/>
              </p:cNvSpPr>
              <p:nvPr/>
            </p:nvSpPr>
            <p:spPr bwMode="auto">
              <a:xfrm flipH="1">
                <a:off x="4765311" y="2107683"/>
                <a:ext cx="1039704" cy="506295"/>
              </a:xfrm>
              <a:prstGeom prst="line">
                <a:avLst/>
              </a:prstGeom>
              <a:noFill/>
              <a:ln w="12700">
                <a:solidFill>
                  <a:schemeClr val="tx1"/>
                </a:solidFill>
                <a:round/>
                <a:headEnd type="none" w="med" len="med"/>
                <a:tailEnd type="none" w="med" len="med"/>
              </a:ln>
              <a:effectLst/>
            </p:spPr>
            <p:txBody>
              <a:bodyPr/>
              <a:lstStyle/>
              <a:p>
                <a:endParaRPr lang="en-US" dirty="0"/>
              </a:p>
            </p:txBody>
          </p:sp>
        </p:grpSp>
      </p:grpSp>
      <p:grpSp>
        <p:nvGrpSpPr>
          <p:cNvPr id="25" name="Group 24">
            <a:extLst>
              <a:ext uri="{FF2B5EF4-FFF2-40B4-BE49-F238E27FC236}">
                <a16:creationId xmlns:a16="http://schemas.microsoft.com/office/drawing/2014/main" id="{E05500D4-1C2E-2E1F-2B27-28D0C5AA5405}"/>
              </a:ext>
            </a:extLst>
          </p:cNvPr>
          <p:cNvGrpSpPr/>
          <p:nvPr/>
        </p:nvGrpSpPr>
        <p:grpSpPr>
          <a:xfrm>
            <a:off x="4770492" y="2741793"/>
            <a:ext cx="1050066" cy="1024084"/>
            <a:chOff x="4766618" y="3490669"/>
            <a:chExt cx="992473" cy="995871"/>
          </a:xfrm>
        </p:grpSpPr>
        <p:sp>
          <p:nvSpPr>
            <p:cNvPr id="26" name="Line 73">
              <a:extLst>
                <a:ext uri="{FF2B5EF4-FFF2-40B4-BE49-F238E27FC236}">
                  <a16:creationId xmlns:a16="http://schemas.microsoft.com/office/drawing/2014/main" id="{55A3F38B-55AC-FD60-F20B-B267175864BC}"/>
                </a:ext>
              </a:extLst>
            </p:cNvPr>
            <p:cNvSpPr>
              <a:spLocks noChangeShapeType="1"/>
            </p:cNvSpPr>
            <p:nvPr/>
          </p:nvSpPr>
          <p:spPr bwMode="auto">
            <a:xfrm flipH="1">
              <a:off x="4778734" y="3740957"/>
              <a:ext cx="968244" cy="117755"/>
            </a:xfrm>
            <a:prstGeom prst="line">
              <a:avLst/>
            </a:prstGeom>
            <a:noFill/>
            <a:ln w="12700">
              <a:solidFill>
                <a:schemeClr val="tx1"/>
              </a:solidFill>
              <a:round/>
              <a:headEnd type="none" w="med" len="med"/>
              <a:tailEnd type="none" w="med" len="med"/>
            </a:ln>
            <a:effectLst/>
          </p:spPr>
          <p:txBody>
            <a:bodyPr/>
            <a:lstStyle/>
            <a:p>
              <a:endParaRPr lang="en-US"/>
            </a:p>
          </p:txBody>
        </p:sp>
        <p:sp>
          <p:nvSpPr>
            <p:cNvPr id="27" name="Line 71">
              <a:extLst>
                <a:ext uri="{FF2B5EF4-FFF2-40B4-BE49-F238E27FC236}">
                  <a16:creationId xmlns:a16="http://schemas.microsoft.com/office/drawing/2014/main" id="{087A3B05-58FE-181A-874D-08BD4303E0F7}"/>
                </a:ext>
              </a:extLst>
            </p:cNvPr>
            <p:cNvSpPr>
              <a:spLocks noChangeShapeType="1"/>
            </p:cNvSpPr>
            <p:nvPr/>
          </p:nvSpPr>
          <p:spPr bwMode="auto">
            <a:xfrm flipH="1">
              <a:off x="4780603" y="3740388"/>
              <a:ext cx="978488" cy="746152"/>
            </a:xfrm>
            <a:prstGeom prst="line">
              <a:avLst/>
            </a:prstGeom>
            <a:noFill/>
            <a:ln w="12700">
              <a:solidFill>
                <a:schemeClr val="tx1"/>
              </a:solidFill>
              <a:round/>
              <a:headEnd type="none" w="med" len="med"/>
              <a:tailEnd type="none" w="med" len="med"/>
            </a:ln>
            <a:effectLst/>
          </p:spPr>
          <p:txBody>
            <a:bodyPr/>
            <a:lstStyle/>
            <a:p>
              <a:endParaRPr lang="en-US"/>
            </a:p>
          </p:txBody>
        </p:sp>
        <p:grpSp>
          <p:nvGrpSpPr>
            <p:cNvPr id="28" name="Group 27">
              <a:extLst>
                <a:ext uri="{FF2B5EF4-FFF2-40B4-BE49-F238E27FC236}">
                  <a16:creationId xmlns:a16="http://schemas.microsoft.com/office/drawing/2014/main" id="{91386AB7-2AE9-57A3-1871-E44115A461DB}"/>
                </a:ext>
              </a:extLst>
            </p:cNvPr>
            <p:cNvGrpSpPr/>
            <p:nvPr/>
          </p:nvGrpSpPr>
          <p:grpSpPr>
            <a:xfrm>
              <a:off x="4766618" y="3490669"/>
              <a:ext cx="970637" cy="705514"/>
              <a:chOff x="4733069" y="1781968"/>
              <a:chExt cx="1071946" cy="832010"/>
            </a:xfrm>
          </p:grpSpPr>
          <p:sp>
            <p:nvSpPr>
              <p:cNvPr id="29" name="Line 73">
                <a:extLst>
                  <a:ext uri="{FF2B5EF4-FFF2-40B4-BE49-F238E27FC236}">
                    <a16:creationId xmlns:a16="http://schemas.microsoft.com/office/drawing/2014/main" id="{8533637D-CBC1-E7D6-069D-DB705C997781}"/>
                  </a:ext>
                </a:extLst>
              </p:cNvPr>
              <p:cNvSpPr>
                <a:spLocks noChangeShapeType="1"/>
              </p:cNvSpPr>
              <p:nvPr/>
            </p:nvSpPr>
            <p:spPr bwMode="auto">
              <a:xfrm flipH="1" flipV="1">
                <a:off x="4733069" y="1781968"/>
                <a:ext cx="1058130" cy="326222"/>
              </a:xfrm>
              <a:prstGeom prst="line">
                <a:avLst/>
              </a:prstGeom>
              <a:noFill/>
              <a:ln w="12700">
                <a:solidFill>
                  <a:schemeClr val="tx1"/>
                </a:solidFill>
                <a:round/>
                <a:headEnd type="none" w="med" len="med"/>
                <a:tailEnd type="none" w="med" len="med"/>
              </a:ln>
              <a:effectLst/>
            </p:spPr>
            <p:txBody>
              <a:bodyPr/>
              <a:lstStyle/>
              <a:p>
                <a:endParaRPr lang="en-US" dirty="0"/>
              </a:p>
            </p:txBody>
          </p:sp>
          <p:sp>
            <p:nvSpPr>
              <p:cNvPr id="30" name="Line 71">
                <a:extLst>
                  <a:ext uri="{FF2B5EF4-FFF2-40B4-BE49-F238E27FC236}">
                    <a16:creationId xmlns:a16="http://schemas.microsoft.com/office/drawing/2014/main" id="{19023B42-FC67-2597-8EA8-610C30BE6756}"/>
                  </a:ext>
                </a:extLst>
              </p:cNvPr>
              <p:cNvSpPr>
                <a:spLocks noChangeShapeType="1"/>
              </p:cNvSpPr>
              <p:nvPr/>
            </p:nvSpPr>
            <p:spPr bwMode="auto">
              <a:xfrm flipH="1">
                <a:off x="4765311" y="2107683"/>
                <a:ext cx="1039704" cy="506295"/>
              </a:xfrm>
              <a:prstGeom prst="line">
                <a:avLst/>
              </a:prstGeom>
              <a:noFill/>
              <a:ln w="12700">
                <a:solidFill>
                  <a:schemeClr val="tx1"/>
                </a:solidFill>
                <a:round/>
                <a:headEnd type="none" w="med" len="med"/>
                <a:tailEnd type="none" w="med" len="med"/>
              </a:ln>
              <a:effectLst/>
            </p:spPr>
            <p:txBody>
              <a:bodyPr/>
              <a:lstStyle/>
              <a:p>
                <a:endParaRPr lang="en-US" dirty="0"/>
              </a:p>
            </p:txBody>
          </p:sp>
        </p:grpSp>
      </p:grpSp>
      <p:sp>
        <p:nvSpPr>
          <p:cNvPr id="33" name="TextBox 32">
            <a:extLst>
              <a:ext uri="{FF2B5EF4-FFF2-40B4-BE49-F238E27FC236}">
                <a16:creationId xmlns:a16="http://schemas.microsoft.com/office/drawing/2014/main" id="{194820EC-CDB6-9377-BF0B-45CB38968F2D}"/>
              </a:ext>
            </a:extLst>
          </p:cNvPr>
          <p:cNvSpPr txBox="1"/>
          <p:nvPr/>
        </p:nvSpPr>
        <p:spPr>
          <a:xfrm>
            <a:off x="1068710" y="5466566"/>
            <a:ext cx="259315" cy="374306"/>
          </a:xfrm>
          <a:prstGeom prst="rect">
            <a:avLst/>
          </a:prstGeom>
          <a:noFill/>
        </p:spPr>
        <p:txBody>
          <a:bodyPr wrap="none" rtlCol="0">
            <a:spAutoFit/>
          </a:bodyPr>
          <a:lstStyle/>
          <a:p>
            <a:r>
              <a:rPr lang="en-US" sz="1600" dirty="0"/>
              <a:t>5</a:t>
            </a:r>
          </a:p>
        </p:txBody>
      </p:sp>
      <p:sp>
        <p:nvSpPr>
          <p:cNvPr id="34" name="TextBox 33">
            <a:extLst>
              <a:ext uri="{FF2B5EF4-FFF2-40B4-BE49-F238E27FC236}">
                <a16:creationId xmlns:a16="http://schemas.microsoft.com/office/drawing/2014/main" id="{9063AA49-7BEE-D16E-5A84-2B8D7FE5977B}"/>
              </a:ext>
            </a:extLst>
          </p:cNvPr>
          <p:cNvSpPr txBox="1"/>
          <p:nvPr/>
        </p:nvSpPr>
        <p:spPr>
          <a:xfrm>
            <a:off x="1551444" y="5466566"/>
            <a:ext cx="259315" cy="338554"/>
          </a:xfrm>
          <a:prstGeom prst="rect">
            <a:avLst/>
          </a:prstGeom>
          <a:noFill/>
        </p:spPr>
        <p:txBody>
          <a:bodyPr wrap="square" rtlCol="0">
            <a:spAutoFit/>
          </a:bodyPr>
          <a:lstStyle/>
          <a:p>
            <a:r>
              <a:rPr lang="en-US" sz="1600" dirty="0"/>
              <a:t>4</a:t>
            </a:r>
          </a:p>
        </p:txBody>
      </p:sp>
      <p:graphicFrame>
        <p:nvGraphicFramePr>
          <p:cNvPr id="35" name="Table 34">
            <a:extLst>
              <a:ext uri="{FF2B5EF4-FFF2-40B4-BE49-F238E27FC236}">
                <a16:creationId xmlns:a16="http://schemas.microsoft.com/office/drawing/2014/main" id="{566AFD83-0EEE-C30A-E094-EAEE8BA8141C}"/>
              </a:ext>
            </a:extLst>
          </p:cNvPr>
          <p:cNvGraphicFramePr>
            <a:graphicFrameLocks noGrp="1"/>
          </p:cNvGraphicFramePr>
          <p:nvPr>
            <p:extLst>
              <p:ext uri="{D42A27DB-BD31-4B8C-83A1-F6EECF244321}">
                <p14:modId xmlns:p14="http://schemas.microsoft.com/office/powerpoint/2010/main" val="23762170"/>
              </p:ext>
            </p:extLst>
          </p:nvPr>
        </p:nvGraphicFramePr>
        <p:xfrm>
          <a:off x="936074" y="5808476"/>
          <a:ext cx="3179151" cy="370840"/>
        </p:xfrm>
        <a:graphic>
          <a:graphicData uri="http://schemas.openxmlformats.org/drawingml/2006/table">
            <a:tbl>
              <a:tblPr firstRow="1" bandRow="1">
                <a:tableStyleId>{5940675A-B579-460E-94D1-54222C63F5DA}</a:tableStyleId>
              </a:tblPr>
              <a:tblGrid>
                <a:gridCol w="2119434">
                  <a:extLst>
                    <a:ext uri="{9D8B030D-6E8A-4147-A177-3AD203B41FA5}">
                      <a16:colId xmlns:a16="http://schemas.microsoft.com/office/drawing/2014/main" val="49254166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36" name="TextBox 35">
            <a:extLst>
              <a:ext uri="{FF2B5EF4-FFF2-40B4-BE49-F238E27FC236}">
                <a16:creationId xmlns:a16="http://schemas.microsoft.com/office/drawing/2014/main" id="{C11EF0C9-0A1D-2F13-4BBC-5AC904B420A2}"/>
              </a:ext>
            </a:extLst>
          </p:cNvPr>
          <p:cNvSpPr txBox="1"/>
          <p:nvPr/>
        </p:nvSpPr>
        <p:spPr>
          <a:xfrm>
            <a:off x="2055749" y="5471859"/>
            <a:ext cx="288862" cy="338554"/>
          </a:xfrm>
          <a:prstGeom prst="rect">
            <a:avLst/>
          </a:prstGeom>
          <a:noFill/>
        </p:spPr>
        <p:txBody>
          <a:bodyPr wrap="none" rtlCol="0">
            <a:spAutoFit/>
          </a:bodyPr>
          <a:lstStyle/>
          <a:p>
            <a:r>
              <a:rPr lang="en-US" sz="1600" dirty="0"/>
              <a:t>3</a:t>
            </a:r>
          </a:p>
        </p:txBody>
      </p:sp>
      <p:sp>
        <p:nvSpPr>
          <p:cNvPr id="37" name="TextBox 36">
            <a:extLst>
              <a:ext uri="{FF2B5EF4-FFF2-40B4-BE49-F238E27FC236}">
                <a16:creationId xmlns:a16="http://schemas.microsoft.com/office/drawing/2014/main" id="{CEDCEBB6-1AE2-F68E-96B1-779791B67DE4}"/>
              </a:ext>
            </a:extLst>
          </p:cNvPr>
          <p:cNvSpPr txBox="1"/>
          <p:nvPr/>
        </p:nvSpPr>
        <p:spPr>
          <a:xfrm>
            <a:off x="2615719" y="5466566"/>
            <a:ext cx="259315" cy="338554"/>
          </a:xfrm>
          <a:prstGeom prst="rect">
            <a:avLst/>
          </a:prstGeom>
          <a:noFill/>
        </p:spPr>
        <p:txBody>
          <a:bodyPr wrap="square" rtlCol="0">
            <a:spAutoFit/>
          </a:bodyPr>
          <a:lstStyle/>
          <a:p>
            <a:r>
              <a:rPr lang="en-US" sz="1600" dirty="0"/>
              <a:t>2</a:t>
            </a:r>
          </a:p>
        </p:txBody>
      </p:sp>
      <p:sp>
        <p:nvSpPr>
          <p:cNvPr id="38" name="TextBox 37">
            <a:extLst>
              <a:ext uri="{FF2B5EF4-FFF2-40B4-BE49-F238E27FC236}">
                <a16:creationId xmlns:a16="http://schemas.microsoft.com/office/drawing/2014/main" id="{B44A2B4E-4A05-8982-1903-0A4B9839CD2D}"/>
              </a:ext>
            </a:extLst>
          </p:cNvPr>
          <p:cNvSpPr txBox="1"/>
          <p:nvPr/>
        </p:nvSpPr>
        <p:spPr>
          <a:xfrm>
            <a:off x="3146791" y="5466566"/>
            <a:ext cx="288862" cy="338554"/>
          </a:xfrm>
          <a:prstGeom prst="rect">
            <a:avLst/>
          </a:prstGeom>
          <a:noFill/>
        </p:spPr>
        <p:txBody>
          <a:bodyPr wrap="none" rtlCol="0">
            <a:spAutoFit/>
          </a:bodyPr>
          <a:lstStyle/>
          <a:p>
            <a:r>
              <a:rPr lang="en-US" sz="1600" dirty="0"/>
              <a:t>1</a:t>
            </a:r>
          </a:p>
        </p:txBody>
      </p:sp>
      <p:sp>
        <p:nvSpPr>
          <p:cNvPr id="39" name="TextBox 38">
            <a:extLst>
              <a:ext uri="{FF2B5EF4-FFF2-40B4-BE49-F238E27FC236}">
                <a16:creationId xmlns:a16="http://schemas.microsoft.com/office/drawing/2014/main" id="{B7721569-82A3-44C7-2606-865052AD3C54}"/>
              </a:ext>
            </a:extLst>
          </p:cNvPr>
          <p:cNvSpPr txBox="1"/>
          <p:nvPr/>
        </p:nvSpPr>
        <p:spPr>
          <a:xfrm>
            <a:off x="3629525" y="5466566"/>
            <a:ext cx="259315" cy="338554"/>
          </a:xfrm>
          <a:prstGeom prst="rect">
            <a:avLst/>
          </a:prstGeom>
          <a:noFill/>
        </p:spPr>
        <p:txBody>
          <a:bodyPr wrap="square" rtlCol="0">
            <a:spAutoFit/>
          </a:bodyPr>
          <a:lstStyle/>
          <a:p>
            <a:r>
              <a:rPr lang="en-US" sz="1600" dirty="0"/>
              <a:t>0</a:t>
            </a:r>
          </a:p>
        </p:txBody>
      </p:sp>
      <p:sp>
        <p:nvSpPr>
          <p:cNvPr id="2" name="Slide Number Placeholder 5">
            <a:extLst>
              <a:ext uri="{FF2B5EF4-FFF2-40B4-BE49-F238E27FC236}">
                <a16:creationId xmlns:a16="http://schemas.microsoft.com/office/drawing/2014/main" id="{26B1F675-80BC-C92E-5F61-2C1D8AE86AC5}"/>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43</a:t>
            </a:fld>
            <a:endParaRPr lang="en-US" dirty="0"/>
          </a:p>
        </p:txBody>
      </p:sp>
    </p:spTree>
    <p:extLst>
      <p:ext uri="{BB962C8B-B14F-4D97-AF65-F5344CB8AC3E}">
        <p14:creationId xmlns:p14="http://schemas.microsoft.com/office/powerpoint/2010/main" val="25353097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right)">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2" fill="hold"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right)">
                                      <p:cBhvr>
                                        <p:cTn id="20" dur="5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2" presetClass="entr" presetSubtype="2"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right)">
                                      <p:cBhvr>
                                        <p:cTn id="33" dur="500"/>
                                        <p:tgtEl>
                                          <p:spTgt spid="25"/>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1" grpId="0"/>
      <p:bldP spid="14" grpId="0" animBg="1"/>
      <p:bldP spid="15"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1E765-6292-7D2A-044C-5A652DF00A04}"/>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05367D-1CB3-4D71-9034-4958184762B5}"/>
              </a:ext>
            </a:extLst>
          </p:cNvPr>
          <p:cNvSpPr>
            <a:spLocks noGrp="1"/>
          </p:cNvSpPr>
          <p:nvPr>
            <p:ph idx="1"/>
          </p:nvPr>
        </p:nvSpPr>
        <p:spPr>
          <a:xfrm>
            <a:off x="6333066" y="1600201"/>
            <a:ext cx="5249334" cy="4525963"/>
          </a:xfrm>
        </p:spPr>
        <p:txBody>
          <a:bodyPr>
            <a:normAutofit lnSpcReduction="10000"/>
          </a:bodyPr>
          <a:lstStyle/>
          <a:p>
            <a:r>
              <a:rPr lang="en-US" altLang="zh-CN" dirty="0"/>
              <a:t>Consider the sequence of memory block addresses (0 and 4) referenced at runtime (Offset omitted):</a:t>
            </a:r>
          </a:p>
          <a:p>
            <a:pPr lvl="1"/>
            <a:r>
              <a:rPr lang="en-US" altLang="zh-CN" dirty="0"/>
              <a:t>0000xx (0), 0100xx (4), 0000xx, 0100xx, 0000xx, 0100xx, 0000xx, 0100xx</a:t>
            </a:r>
          </a:p>
          <a:p>
            <a:r>
              <a:rPr lang="en-US" dirty="0"/>
              <a:t>They all map to </a:t>
            </a:r>
            <a:r>
              <a:rPr lang="en-US" dirty="0">
                <a:solidFill>
                  <a:schemeClr val="tx2"/>
                </a:solidFill>
              </a:rPr>
              <a:t>Set 0</a:t>
            </a:r>
            <a:r>
              <a:rPr lang="en-US" altLang="zh-CN" dirty="0"/>
              <a:t>, which contains 4</a:t>
            </a:r>
            <a:r>
              <a:rPr lang="en-US" dirty="0"/>
              <a:t> cache blocks. This avoids Ping Pong effect</a:t>
            </a:r>
          </a:p>
          <a:p>
            <a:endParaRPr lang="en-US" dirty="0"/>
          </a:p>
        </p:txBody>
      </p:sp>
      <p:sp>
        <p:nvSpPr>
          <p:cNvPr id="97" name="Rectangle 2">
            <a:extLst>
              <a:ext uri="{FF2B5EF4-FFF2-40B4-BE49-F238E27FC236}">
                <a16:creationId xmlns:a16="http://schemas.microsoft.com/office/drawing/2014/main" id="{451745B2-FBD1-BF32-9E60-CE8F4D4077AF}"/>
              </a:ext>
            </a:extLst>
          </p:cNvPr>
          <p:cNvSpPr txBox="1">
            <a:spLocks noChangeArrowheads="1"/>
          </p:cNvSpPr>
          <p:nvPr/>
        </p:nvSpPr>
        <p:spPr>
          <a:xfrm>
            <a:off x="1399756" y="82837"/>
            <a:ext cx="9470140" cy="93952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FF0000"/>
                </a:solidFill>
                <a:latin typeface="+mj-lt"/>
                <a:ea typeface="+mj-ea"/>
                <a:cs typeface="+mj-cs"/>
              </a:defRPr>
            </a:lvl1pPr>
          </a:lstStyle>
          <a:p>
            <a:pPr>
              <a:lnSpc>
                <a:spcPct val="85000"/>
              </a:lnSpc>
            </a:pPr>
            <a:r>
              <a:rPr lang="en-US" dirty="0"/>
              <a:t>FA Cache w/o Ping Pong Effect </a:t>
            </a:r>
          </a:p>
        </p:txBody>
      </p:sp>
      <p:sp>
        <p:nvSpPr>
          <p:cNvPr id="2" name="Rectangle 43" descr="5%">
            <a:extLst>
              <a:ext uri="{FF2B5EF4-FFF2-40B4-BE49-F238E27FC236}">
                <a16:creationId xmlns:a16="http://schemas.microsoft.com/office/drawing/2014/main" id="{9BA36858-B13E-35DF-C863-E00A21A3304B}"/>
              </a:ext>
            </a:extLst>
          </p:cNvPr>
          <p:cNvSpPr>
            <a:spLocks noChangeArrowheads="1"/>
          </p:cNvSpPr>
          <p:nvPr/>
        </p:nvSpPr>
        <p:spPr bwMode="auto">
          <a:xfrm>
            <a:off x="4444645" y="1340132"/>
            <a:ext cx="990600" cy="4876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5" name="Line 8">
            <a:extLst>
              <a:ext uri="{FF2B5EF4-FFF2-40B4-BE49-F238E27FC236}">
                <a16:creationId xmlns:a16="http://schemas.microsoft.com/office/drawing/2014/main" id="{7138E598-EC61-BFD7-3573-6FE58662A607}"/>
              </a:ext>
            </a:extLst>
          </p:cNvPr>
          <p:cNvSpPr>
            <a:spLocks noChangeShapeType="1"/>
          </p:cNvSpPr>
          <p:nvPr/>
        </p:nvSpPr>
        <p:spPr bwMode="auto">
          <a:xfrm>
            <a:off x="4444645" y="1949732"/>
            <a:ext cx="990600" cy="0"/>
          </a:xfrm>
          <a:prstGeom prst="line">
            <a:avLst/>
          </a:prstGeom>
          <a:noFill/>
          <a:ln w="12700">
            <a:solidFill>
              <a:schemeClr val="tx1"/>
            </a:solidFill>
            <a:round/>
            <a:headEnd/>
            <a:tailEnd/>
          </a:ln>
          <a:effectLst/>
        </p:spPr>
        <p:txBody>
          <a:bodyPr wrap="none" anchor="ctr"/>
          <a:lstStyle/>
          <a:p>
            <a:endParaRPr lang="en-US"/>
          </a:p>
        </p:txBody>
      </p:sp>
      <p:sp>
        <p:nvSpPr>
          <p:cNvPr id="6" name="Line 9">
            <a:extLst>
              <a:ext uri="{FF2B5EF4-FFF2-40B4-BE49-F238E27FC236}">
                <a16:creationId xmlns:a16="http://schemas.microsoft.com/office/drawing/2014/main" id="{AB099AE4-4AAD-26A3-9F4A-9B21A054E71F}"/>
              </a:ext>
            </a:extLst>
          </p:cNvPr>
          <p:cNvSpPr>
            <a:spLocks noChangeShapeType="1"/>
          </p:cNvSpPr>
          <p:nvPr/>
        </p:nvSpPr>
        <p:spPr bwMode="auto">
          <a:xfrm>
            <a:off x="4444645" y="1644932"/>
            <a:ext cx="990600" cy="0"/>
          </a:xfrm>
          <a:prstGeom prst="line">
            <a:avLst/>
          </a:prstGeom>
          <a:noFill/>
          <a:ln w="12700">
            <a:solidFill>
              <a:schemeClr val="tx1"/>
            </a:solidFill>
            <a:round/>
            <a:headEnd/>
            <a:tailEnd/>
          </a:ln>
          <a:effectLst/>
        </p:spPr>
        <p:txBody>
          <a:bodyPr wrap="none" anchor="ctr"/>
          <a:lstStyle/>
          <a:p>
            <a:endParaRPr lang="en-US"/>
          </a:p>
        </p:txBody>
      </p:sp>
      <p:sp>
        <p:nvSpPr>
          <p:cNvPr id="7" name="Line 10">
            <a:extLst>
              <a:ext uri="{FF2B5EF4-FFF2-40B4-BE49-F238E27FC236}">
                <a16:creationId xmlns:a16="http://schemas.microsoft.com/office/drawing/2014/main" id="{59826A53-EEF9-E2FC-4C84-1A2D17D4A6EF}"/>
              </a:ext>
            </a:extLst>
          </p:cNvPr>
          <p:cNvSpPr>
            <a:spLocks noChangeShapeType="1"/>
          </p:cNvSpPr>
          <p:nvPr/>
        </p:nvSpPr>
        <p:spPr bwMode="auto">
          <a:xfrm>
            <a:off x="4444645" y="2254532"/>
            <a:ext cx="990600" cy="0"/>
          </a:xfrm>
          <a:prstGeom prst="line">
            <a:avLst/>
          </a:prstGeom>
          <a:noFill/>
          <a:ln w="12700">
            <a:solidFill>
              <a:schemeClr val="tx1"/>
            </a:solidFill>
            <a:round/>
            <a:headEnd/>
            <a:tailEnd/>
          </a:ln>
          <a:effectLst/>
        </p:spPr>
        <p:txBody>
          <a:bodyPr wrap="none" anchor="ctr"/>
          <a:lstStyle/>
          <a:p>
            <a:endParaRPr lang="en-US"/>
          </a:p>
        </p:txBody>
      </p:sp>
      <p:sp>
        <p:nvSpPr>
          <p:cNvPr id="8" name="Line 11">
            <a:extLst>
              <a:ext uri="{FF2B5EF4-FFF2-40B4-BE49-F238E27FC236}">
                <a16:creationId xmlns:a16="http://schemas.microsoft.com/office/drawing/2014/main" id="{346F9D64-E548-DB27-F35D-2FDD05BE75AB}"/>
              </a:ext>
            </a:extLst>
          </p:cNvPr>
          <p:cNvSpPr>
            <a:spLocks noChangeShapeType="1"/>
          </p:cNvSpPr>
          <p:nvPr/>
        </p:nvSpPr>
        <p:spPr bwMode="auto">
          <a:xfrm>
            <a:off x="4444645" y="1340132"/>
            <a:ext cx="990600" cy="0"/>
          </a:xfrm>
          <a:prstGeom prst="line">
            <a:avLst/>
          </a:prstGeom>
          <a:noFill/>
          <a:ln w="12700">
            <a:solidFill>
              <a:schemeClr val="tx1"/>
            </a:solidFill>
            <a:round/>
            <a:headEnd/>
            <a:tailEnd/>
          </a:ln>
          <a:effectLst/>
        </p:spPr>
        <p:txBody>
          <a:bodyPr wrap="none" anchor="ctr"/>
          <a:lstStyle/>
          <a:p>
            <a:endParaRPr lang="en-US"/>
          </a:p>
        </p:txBody>
      </p:sp>
      <p:sp>
        <p:nvSpPr>
          <p:cNvPr id="9" name="Line 14">
            <a:extLst>
              <a:ext uri="{FF2B5EF4-FFF2-40B4-BE49-F238E27FC236}">
                <a16:creationId xmlns:a16="http://schemas.microsoft.com/office/drawing/2014/main" id="{FD301C02-CE5C-BC5F-F012-D1A58BE83228}"/>
              </a:ext>
            </a:extLst>
          </p:cNvPr>
          <p:cNvSpPr>
            <a:spLocks noChangeShapeType="1"/>
          </p:cNvSpPr>
          <p:nvPr/>
        </p:nvSpPr>
        <p:spPr bwMode="auto">
          <a:xfrm flipH="1" flipV="1">
            <a:off x="4444645" y="5607332"/>
            <a:ext cx="990600" cy="0"/>
          </a:xfrm>
          <a:prstGeom prst="line">
            <a:avLst/>
          </a:prstGeom>
          <a:noFill/>
          <a:ln w="12700">
            <a:solidFill>
              <a:schemeClr val="tx1"/>
            </a:solidFill>
            <a:round/>
            <a:headEnd/>
            <a:tailEnd/>
          </a:ln>
          <a:effectLst/>
        </p:spPr>
        <p:txBody>
          <a:bodyPr wrap="none" anchor="ctr"/>
          <a:lstStyle/>
          <a:p>
            <a:endParaRPr lang="en-US"/>
          </a:p>
        </p:txBody>
      </p:sp>
      <p:sp>
        <p:nvSpPr>
          <p:cNvPr id="10" name="Line 15">
            <a:extLst>
              <a:ext uri="{FF2B5EF4-FFF2-40B4-BE49-F238E27FC236}">
                <a16:creationId xmlns:a16="http://schemas.microsoft.com/office/drawing/2014/main" id="{E2BC7D93-F67C-2596-C513-275888CF6F41}"/>
              </a:ext>
            </a:extLst>
          </p:cNvPr>
          <p:cNvSpPr>
            <a:spLocks noChangeShapeType="1"/>
          </p:cNvSpPr>
          <p:nvPr/>
        </p:nvSpPr>
        <p:spPr bwMode="auto">
          <a:xfrm flipH="1" flipV="1">
            <a:off x="4444645" y="5912132"/>
            <a:ext cx="990600" cy="0"/>
          </a:xfrm>
          <a:prstGeom prst="line">
            <a:avLst/>
          </a:prstGeom>
          <a:noFill/>
          <a:ln w="12700">
            <a:solidFill>
              <a:schemeClr val="tx1"/>
            </a:solidFill>
            <a:round/>
            <a:headEnd/>
            <a:tailEnd/>
          </a:ln>
          <a:effectLst/>
        </p:spPr>
        <p:txBody>
          <a:bodyPr wrap="none" anchor="ctr"/>
          <a:lstStyle/>
          <a:p>
            <a:endParaRPr lang="en-US"/>
          </a:p>
        </p:txBody>
      </p:sp>
      <p:sp>
        <p:nvSpPr>
          <p:cNvPr id="46" name="Line 16">
            <a:extLst>
              <a:ext uri="{FF2B5EF4-FFF2-40B4-BE49-F238E27FC236}">
                <a16:creationId xmlns:a16="http://schemas.microsoft.com/office/drawing/2014/main" id="{E3646527-464D-9FB5-4597-EECBB5F52A77}"/>
              </a:ext>
            </a:extLst>
          </p:cNvPr>
          <p:cNvSpPr>
            <a:spLocks noChangeShapeType="1"/>
          </p:cNvSpPr>
          <p:nvPr/>
        </p:nvSpPr>
        <p:spPr bwMode="auto">
          <a:xfrm flipH="1" flipV="1">
            <a:off x="4444645" y="5302532"/>
            <a:ext cx="990600" cy="0"/>
          </a:xfrm>
          <a:prstGeom prst="line">
            <a:avLst/>
          </a:prstGeom>
          <a:noFill/>
          <a:ln w="12700">
            <a:solidFill>
              <a:schemeClr val="tx1"/>
            </a:solidFill>
            <a:round/>
            <a:headEnd/>
            <a:tailEnd/>
          </a:ln>
          <a:effectLst/>
        </p:spPr>
        <p:txBody>
          <a:bodyPr wrap="none" anchor="ctr"/>
          <a:lstStyle/>
          <a:p>
            <a:endParaRPr lang="en-US"/>
          </a:p>
        </p:txBody>
      </p:sp>
      <p:sp>
        <p:nvSpPr>
          <p:cNvPr id="77" name="Text Box 25">
            <a:extLst>
              <a:ext uri="{FF2B5EF4-FFF2-40B4-BE49-F238E27FC236}">
                <a16:creationId xmlns:a16="http://schemas.microsoft.com/office/drawing/2014/main" id="{2B0197C5-4FB2-6980-02B5-D100D362DA00}"/>
              </a:ext>
            </a:extLst>
          </p:cNvPr>
          <p:cNvSpPr txBox="1">
            <a:spLocks noChangeArrowheads="1"/>
          </p:cNvSpPr>
          <p:nvPr/>
        </p:nvSpPr>
        <p:spPr bwMode="auto">
          <a:xfrm>
            <a:off x="4172502" y="1022360"/>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79" name="Line 27">
            <a:extLst>
              <a:ext uri="{FF2B5EF4-FFF2-40B4-BE49-F238E27FC236}">
                <a16:creationId xmlns:a16="http://schemas.microsoft.com/office/drawing/2014/main" id="{C5369259-4808-11A0-A8A6-3FD8872F5CE7}"/>
              </a:ext>
            </a:extLst>
          </p:cNvPr>
          <p:cNvSpPr>
            <a:spLocks noChangeShapeType="1"/>
          </p:cNvSpPr>
          <p:nvPr/>
        </p:nvSpPr>
        <p:spPr bwMode="auto">
          <a:xfrm>
            <a:off x="4444645" y="2559332"/>
            <a:ext cx="990600" cy="0"/>
          </a:xfrm>
          <a:prstGeom prst="line">
            <a:avLst/>
          </a:prstGeom>
          <a:noFill/>
          <a:ln w="12700">
            <a:solidFill>
              <a:schemeClr val="tx1"/>
            </a:solidFill>
            <a:round/>
            <a:headEnd/>
            <a:tailEnd/>
          </a:ln>
          <a:effectLst/>
        </p:spPr>
        <p:txBody>
          <a:bodyPr wrap="none" anchor="ctr"/>
          <a:lstStyle/>
          <a:p>
            <a:endParaRPr lang="en-US"/>
          </a:p>
        </p:txBody>
      </p:sp>
      <p:sp>
        <p:nvSpPr>
          <p:cNvPr id="81" name="Line 28">
            <a:extLst>
              <a:ext uri="{FF2B5EF4-FFF2-40B4-BE49-F238E27FC236}">
                <a16:creationId xmlns:a16="http://schemas.microsoft.com/office/drawing/2014/main" id="{CB57F42B-DBF6-8C45-342A-0F524EBCFCF3}"/>
              </a:ext>
            </a:extLst>
          </p:cNvPr>
          <p:cNvSpPr>
            <a:spLocks noChangeShapeType="1"/>
          </p:cNvSpPr>
          <p:nvPr/>
        </p:nvSpPr>
        <p:spPr bwMode="auto">
          <a:xfrm>
            <a:off x="4444645" y="2864132"/>
            <a:ext cx="990600" cy="0"/>
          </a:xfrm>
          <a:prstGeom prst="line">
            <a:avLst/>
          </a:prstGeom>
          <a:noFill/>
          <a:ln w="12700">
            <a:solidFill>
              <a:schemeClr val="tx1"/>
            </a:solidFill>
            <a:round/>
            <a:headEnd/>
            <a:tailEnd/>
          </a:ln>
          <a:effectLst/>
        </p:spPr>
        <p:txBody>
          <a:bodyPr wrap="none" anchor="ctr"/>
          <a:lstStyle/>
          <a:p>
            <a:endParaRPr lang="en-US"/>
          </a:p>
        </p:txBody>
      </p:sp>
      <p:sp>
        <p:nvSpPr>
          <p:cNvPr id="83" name="Line 29">
            <a:extLst>
              <a:ext uri="{FF2B5EF4-FFF2-40B4-BE49-F238E27FC236}">
                <a16:creationId xmlns:a16="http://schemas.microsoft.com/office/drawing/2014/main" id="{16132E39-0D6E-CAC9-3E9E-699A24AE2E25}"/>
              </a:ext>
            </a:extLst>
          </p:cNvPr>
          <p:cNvSpPr>
            <a:spLocks noChangeShapeType="1"/>
          </p:cNvSpPr>
          <p:nvPr/>
        </p:nvSpPr>
        <p:spPr bwMode="auto">
          <a:xfrm>
            <a:off x="4444645" y="3168932"/>
            <a:ext cx="990600" cy="0"/>
          </a:xfrm>
          <a:prstGeom prst="line">
            <a:avLst/>
          </a:prstGeom>
          <a:noFill/>
          <a:ln w="12700">
            <a:solidFill>
              <a:schemeClr val="tx1"/>
            </a:solidFill>
            <a:round/>
            <a:headEnd/>
            <a:tailEnd/>
          </a:ln>
          <a:effectLst/>
        </p:spPr>
        <p:txBody>
          <a:bodyPr wrap="none" anchor="ctr"/>
          <a:lstStyle/>
          <a:p>
            <a:endParaRPr lang="en-US"/>
          </a:p>
        </p:txBody>
      </p:sp>
      <p:sp>
        <p:nvSpPr>
          <p:cNvPr id="84" name="Line 30">
            <a:extLst>
              <a:ext uri="{FF2B5EF4-FFF2-40B4-BE49-F238E27FC236}">
                <a16:creationId xmlns:a16="http://schemas.microsoft.com/office/drawing/2014/main" id="{657CE1DC-4D72-1573-A15C-D3B6A6E8378C}"/>
              </a:ext>
            </a:extLst>
          </p:cNvPr>
          <p:cNvSpPr>
            <a:spLocks noChangeShapeType="1"/>
          </p:cNvSpPr>
          <p:nvPr/>
        </p:nvSpPr>
        <p:spPr bwMode="auto">
          <a:xfrm>
            <a:off x="4444645" y="3473732"/>
            <a:ext cx="990600" cy="0"/>
          </a:xfrm>
          <a:prstGeom prst="line">
            <a:avLst/>
          </a:prstGeom>
          <a:noFill/>
          <a:ln w="12700">
            <a:solidFill>
              <a:schemeClr val="tx1"/>
            </a:solidFill>
            <a:round/>
            <a:headEnd/>
            <a:tailEnd/>
          </a:ln>
          <a:effectLst/>
        </p:spPr>
        <p:txBody>
          <a:bodyPr wrap="none" anchor="ctr"/>
          <a:lstStyle/>
          <a:p>
            <a:endParaRPr lang="en-US"/>
          </a:p>
        </p:txBody>
      </p:sp>
      <p:sp>
        <p:nvSpPr>
          <p:cNvPr id="86" name="Line 31">
            <a:extLst>
              <a:ext uri="{FF2B5EF4-FFF2-40B4-BE49-F238E27FC236}">
                <a16:creationId xmlns:a16="http://schemas.microsoft.com/office/drawing/2014/main" id="{95578D34-450B-4E6A-4A31-B3B01BB17CC8}"/>
              </a:ext>
            </a:extLst>
          </p:cNvPr>
          <p:cNvSpPr>
            <a:spLocks noChangeShapeType="1"/>
          </p:cNvSpPr>
          <p:nvPr/>
        </p:nvSpPr>
        <p:spPr bwMode="auto">
          <a:xfrm>
            <a:off x="4444645" y="3778532"/>
            <a:ext cx="990600" cy="0"/>
          </a:xfrm>
          <a:prstGeom prst="line">
            <a:avLst/>
          </a:prstGeom>
          <a:noFill/>
          <a:ln w="12700">
            <a:solidFill>
              <a:schemeClr val="tx1"/>
            </a:solidFill>
            <a:round/>
            <a:headEnd/>
            <a:tailEnd/>
          </a:ln>
          <a:effectLst/>
        </p:spPr>
        <p:txBody>
          <a:bodyPr wrap="none" anchor="ctr"/>
          <a:lstStyle/>
          <a:p>
            <a:endParaRPr lang="en-US"/>
          </a:p>
        </p:txBody>
      </p:sp>
      <p:sp>
        <p:nvSpPr>
          <p:cNvPr id="87" name="Line 32">
            <a:extLst>
              <a:ext uri="{FF2B5EF4-FFF2-40B4-BE49-F238E27FC236}">
                <a16:creationId xmlns:a16="http://schemas.microsoft.com/office/drawing/2014/main" id="{661C3F7F-0C77-3FAC-9D7F-BE6E74589EA6}"/>
              </a:ext>
            </a:extLst>
          </p:cNvPr>
          <p:cNvSpPr>
            <a:spLocks noChangeShapeType="1"/>
          </p:cNvSpPr>
          <p:nvPr/>
        </p:nvSpPr>
        <p:spPr bwMode="auto">
          <a:xfrm>
            <a:off x="4444645" y="4083332"/>
            <a:ext cx="990600" cy="0"/>
          </a:xfrm>
          <a:prstGeom prst="line">
            <a:avLst/>
          </a:prstGeom>
          <a:noFill/>
          <a:ln w="12700">
            <a:solidFill>
              <a:schemeClr val="tx1"/>
            </a:solidFill>
            <a:round/>
            <a:headEnd/>
            <a:tailEnd/>
          </a:ln>
          <a:effectLst/>
        </p:spPr>
        <p:txBody>
          <a:bodyPr wrap="none" anchor="ctr"/>
          <a:lstStyle/>
          <a:p>
            <a:endParaRPr lang="en-US"/>
          </a:p>
        </p:txBody>
      </p:sp>
      <p:sp>
        <p:nvSpPr>
          <p:cNvPr id="88" name="Line 33">
            <a:extLst>
              <a:ext uri="{FF2B5EF4-FFF2-40B4-BE49-F238E27FC236}">
                <a16:creationId xmlns:a16="http://schemas.microsoft.com/office/drawing/2014/main" id="{0D15EDFA-D9EB-DF4A-57C9-F46D8721856C}"/>
              </a:ext>
            </a:extLst>
          </p:cNvPr>
          <p:cNvSpPr>
            <a:spLocks noChangeShapeType="1"/>
          </p:cNvSpPr>
          <p:nvPr/>
        </p:nvSpPr>
        <p:spPr bwMode="auto">
          <a:xfrm>
            <a:off x="4444645" y="4997732"/>
            <a:ext cx="990600" cy="0"/>
          </a:xfrm>
          <a:prstGeom prst="line">
            <a:avLst/>
          </a:prstGeom>
          <a:noFill/>
          <a:ln w="12700">
            <a:solidFill>
              <a:schemeClr val="tx1"/>
            </a:solidFill>
            <a:round/>
            <a:headEnd/>
            <a:tailEnd/>
          </a:ln>
          <a:effectLst/>
        </p:spPr>
        <p:txBody>
          <a:bodyPr wrap="none" anchor="ctr"/>
          <a:lstStyle/>
          <a:p>
            <a:endParaRPr lang="en-US"/>
          </a:p>
        </p:txBody>
      </p:sp>
      <p:sp>
        <p:nvSpPr>
          <p:cNvPr id="89" name="Line 34">
            <a:extLst>
              <a:ext uri="{FF2B5EF4-FFF2-40B4-BE49-F238E27FC236}">
                <a16:creationId xmlns:a16="http://schemas.microsoft.com/office/drawing/2014/main" id="{3666FC1E-8AFC-5029-2F5F-61D6258DCC76}"/>
              </a:ext>
            </a:extLst>
          </p:cNvPr>
          <p:cNvSpPr>
            <a:spLocks noChangeShapeType="1"/>
          </p:cNvSpPr>
          <p:nvPr/>
        </p:nvSpPr>
        <p:spPr bwMode="auto">
          <a:xfrm>
            <a:off x="4444645" y="4388132"/>
            <a:ext cx="990600" cy="0"/>
          </a:xfrm>
          <a:prstGeom prst="line">
            <a:avLst/>
          </a:prstGeom>
          <a:noFill/>
          <a:ln w="12700">
            <a:solidFill>
              <a:schemeClr val="tx1"/>
            </a:solidFill>
            <a:round/>
            <a:headEnd/>
            <a:tailEnd/>
          </a:ln>
          <a:effectLst/>
        </p:spPr>
        <p:txBody>
          <a:bodyPr wrap="none" anchor="ctr"/>
          <a:lstStyle/>
          <a:p>
            <a:endParaRPr lang="en-US"/>
          </a:p>
        </p:txBody>
      </p:sp>
      <p:sp>
        <p:nvSpPr>
          <p:cNvPr id="90" name="Line 35">
            <a:extLst>
              <a:ext uri="{FF2B5EF4-FFF2-40B4-BE49-F238E27FC236}">
                <a16:creationId xmlns:a16="http://schemas.microsoft.com/office/drawing/2014/main" id="{26C85136-BFA8-DD9A-3ABF-87F01B3E8058}"/>
              </a:ext>
            </a:extLst>
          </p:cNvPr>
          <p:cNvSpPr>
            <a:spLocks noChangeShapeType="1"/>
          </p:cNvSpPr>
          <p:nvPr/>
        </p:nvSpPr>
        <p:spPr bwMode="auto">
          <a:xfrm>
            <a:off x="4444645" y="4692932"/>
            <a:ext cx="990600" cy="0"/>
          </a:xfrm>
          <a:prstGeom prst="line">
            <a:avLst/>
          </a:prstGeom>
          <a:noFill/>
          <a:ln w="12700">
            <a:solidFill>
              <a:schemeClr val="tx1"/>
            </a:solidFill>
            <a:round/>
            <a:headEnd/>
            <a:tailEnd/>
          </a:ln>
          <a:effectLst/>
        </p:spPr>
        <p:txBody>
          <a:bodyPr wrap="none" anchor="ctr"/>
          <a:lstStyle/>
          <a:p>
            <a:endParaRPr lang="en-US"/>
          </a:p>
        </p:txBody>
      </p:sp>
      <p:sp>
        <p:nvSpPr>
          <p:cNvPr id="91" name="Text Box 91">
            <a:extLst>
              <a:ext uri="{FF2B5EF4-FFF2-40B4-BE49-F238E27FC236}">
                <a16:creationId xmlns:a16="http://schemas.microsoft.com/office/drawing/2014/main" id="{2BB4D35D-7EB6-928C-1EBD-24F33C0EE2A8}"/>
              </a:ext>
            </a:extLst>
          </p:cNvPr>
          <p:cNvSpPr txBox="1">
            <a:spLocks noChangeArrowheads="1"/>
          </p:cNvSpPr>
          <p:nvPr/>
        </p:nvSpPr>
        <p:spPr bwMode="auto">
          <a:xfrm>
            <a:off x="5363635" y="1340132"/>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0000</a:t>
            </a:r>
            <a:r>
              <a:rPr lang="en-US" dirty="0"/>
              <a:t>xx</a:t>
            </a:r>
          </a:p>
          <a:p>
            <a:pPr>
              <a:lnSpc>
                <a:spcPct val="110000"/>
              </a:lnSpc>
            </a:pPr>
            <a:r>
              <a:rPr lang="en-US" dirty="0">
                <a:solidFill>
                  <a:srgbClr val="FF0000"/>
                </a:solidFill>
              </a:rPr>
              <a:t>0001</a:t>
            </a:r>
            <a:r>
              <a:rPr lang="en-US" dirty="0"/>
              <a:t>xx</a:t>
            </a:r>
          </a:p>
          <a:p>
            <a:pPr>
              <a:lnSpc>
                <a:spcPct val="110000"/>
              </a:lnSpc>
            </a:pPr>
            <a:r>
              <a:rPr lang="en-US" dirty="0">
                <a:solidFill>
                  <a:srgbClr val="FF0000"/>
                </a:solidFill>
              </a:rPr>
              <a:t>0010</a:t>
            </a:r>
            <a:r>
              <a:rPr lang="en-US" dirty="0"/>
              <a:t>xx</a:t>
            </a:r>
          </a:p>
          <a:p>
            <a:pPr>
              <a:lnSpc>
                <a:spcPct val="110000"/>
              </a:lnSpc>
            </a:pPr>
            <a:r>
              <a:rPr lang="en-US" dirty="0">
                <a:solidFill>
                  <a:srgbClr val="FF0000"/>
                </a:solidFill>
              </a:rPr>
              <a:t>0011</a:t>
            </a:r>
            <a:r>
              <a:rPr lang="en-US" dirty="0"/>
              <a:t>xx</a:t>
            </a:r>
          </a:p>
          <a:p>
            <a:pPr>
              <a:lnSpc>
                <a:spcPct val="110000"/>
              </a:lnSpc>
            </a:pPr>
            <a:r>
              <a:rPr lang="en-US" dirty="0">
                <a:solidFill>
                  <a:srgbClr val="FF0000"/>
                </a:solidFill>
              </a:rPr>
              <a:t>0100</a:t>
            </a:r>
            <a:r>
              <a:rPr lang="en-US" dirty="0"/>
              <a:t>xx</a:t>
            </a:r>
          </a:p>
          <a:p>
            <a:pPr>
              <a:lnSpc>
                <a:spcPct val="110000"/>
              </a:lnSpc>
            </a:pPr>
            <a:r>
              <a:rPr lang="en-US" dirty="0">
                <a:solidFill>
                  <a:srgbClr val="FF0000"/>
                </a:solidFill>
              </a:rPr>
              <a:t>0101</a:t>
            </a:r>
            <a:r>
              <a:rPr lang="en-US" dirty="0"/>
              <a:t>xx</a:t>
            </a:r>
          </a:p>
          <a:p>
            <a:pPr>
              <a:lnSpc>
                <a:spcPct val="110000"/>
              </a:lnSpc>
            </a:pPr>
            <a:r>
              <a:rPr lang="en-US" dirty="0">
                <a:solidFill>
                  <a:srgbClr val="FF0000"/>
                </a:solidFill>
              </a:rPr>
              <a:t>0110</a:t>
            </a:r>
            <a:r>
              <a:rPr lang="en-US" dirty="0"/>
              <a:t>xx</a:t>
            </a:r>
          </a:p>
          <a:p>
            <a:pPr>
              <a:lnSpc>
                <a:spcPct val="110000"/>
              </a:lnSpc>
            </a:pPr>
            <a:r>
              <a:rPr lang="en-US" dirty="0">
                <a:solidFill>
                  <a:srgbClr val="FF0000"/>
                </a:solidFill>
              </a:rPr>
              <a:t>0111</a:t>
            </a:r>
            <a:r>
              <a:rPr lang="en-US" dirty="0"/>
              <a:t>xx</a:t>
            </a:r>
          </a:p>
          <a:p>
            <a:pPr>
              <a:lnSpc>
                <a:spcPct val="110000"/>
              </a:lnSpc>
            </a:pPr>
            <a:r>
              <a:rPr lang="en-US" dirty="0">
                <a:solidFill>
                  <a:srgbClr val="FF0000"/>
                </a:solidFill>
              </a:rPr>
              <a:t>1000</a:t>
            </a:r>
            <a:r>
              <a:rPr lang="en-US" dirty="0"/>
              <a:t>xx</a:t>
            </a:r>
          </a:p>
          <a:p>
            <a:pPr>
              <a:lnSpc>
                <a:spcPct val="110000"/>
              </a:lnSpc>
            </a:pPr>
            <a:r>
              <a:rPr lang="en-US" dirty="0">
                <a:solidFill>
                  <a:srgbClr val="FF0000"/>
                </a:solidFill>
              </a:rPr>
              <a:t>1001</a:t>
            </a:r>
            <a:r>
              <a:rPr lang="en-US" dirty="0"/>
              <a:t>xx</a:t>
            </a:r>
          </a:p>
          <a:p>
            <a:pPr>
              <a:lnSpc>
                <a:spcPct val="110000"/>
              </a:lnSpc>
            </a:pPr>
            <a:r>
              <a:rPr lang="en-US" dirty="0">
                <a:solidFill>
                  <a:srgbClr val="FF0000"/>
                </a:solidFill>
              </a:rPr>
              <a:t>1010</a:t>
            </a:r>
            <a:r>
              <a:rPr lang="en-US" dirty="0"/>
              <a:t>xx</a:t>
            </a:r>
          </a:p>
          <a:p>
            <a:pPr>
              <a:lnSpc>
                <a:spcPct val="110000"/>
              </a:lnSpc>
            </a:pPr>
            <a:r>
              <a:rPr lang="en-US" dirty="0">
                <a:solidFill>
                  <a:srgbClr val="FF0000"/>
                </a:solidFill>
              </a:rPr>
              <a:t>1011</a:t>
            </a:r>
            <a:r>
              <a:rPr lang="en-US" dirty="0"/>
              <a:t>xx</a:t>
            </a:r>
          </a:p>
          <a:p>
            <a:pPr>
              <a:lnSpc>
                <a:spcPct val="110000"/>
              </a:lnSpc>
            </a:pPr>
            <a:r>
              <a:rPr lang="en-US" dirty="0">
                <a:solidFill>
                  <a:srgbClr val="FF0000"/>
                </a:solidFill>
              </a:rPr>
              <a:t>1100</a:t>
            </a:r>
            <a:r>
              <a:rPr lang="en-US" dirty="0"/>
              <a:t>xx</a:t>
            </a:r>
          </a:p>
          <a:p>
            <a:pPr>
              <a:lnSpc>
                <a:spcPct val="110000"/>
              </a:lnSpc>
            </a:pPr>
            <a:r>
              <a:rPr lang="en-US" dirty="0">
                <a:solidFill>
                  <a:srgbClr val="FF0000"/>
                </a:solidFill>
              </a:rPr>
              <a:t>1101</a:t>
            </a:r>
            <a:r>
              <a:rPr lang="en-US" dirty="0"/>
              <a:t>xx</a:t>
            </a:r>
          </a:p>
          <a:p>
            <a:pPr>
              <a:lnSpc>
                <a:spcPct val="110000"/>
              </a:lnSpc>
            </a:pPr>
            <a:r>
              <a:rPr lang="en-US" dirty="0">
                <a:solidFill>
                  <a:srgbClr val="FF0000"/>
                </a:solidFill>
              </a:rPr>
              <a:t>1110</a:t>
            </a:r>
            <a:r>
              <a:rPr lang="en-US" dirty="0"/>
              <a:t>xx</a:t>
            </a:r>
          </a:p>
          <a:p>
            <a:pPr>
              <a:lnSpc>
                <a:spcPct val="110000"/>
              </a:lnSpc>
            </a:pPr>
            <a:r>
              <a:rPr lang="en-US" dirty="0">
                <a:solidFill>
                  <a:srgbClr val="FF0000"/>
                </a:solidFill>
              </a:rPr>
              <a:t>1111</a:t>
            </a:r>
            <a:r>
              <a:rPr lang="en-US" dirty="0"/>
              <a:t>xx</a:t>
            </a:r>
          </a:p>
        </p:txBody>
      </p:sp>
      <p:sp>
        <p:nvSpPr>
          <p:cNvPr id="121" name="Rectangle 4">
            <a:extLst>
              <a:ext uri="{FF2B5EF4-FFF2-40B4-BE49-F238E27FC236}">
                <a16:creationId xmlns:a16="http://schemas.microsoft.com/office/drawing/2014/main" id="{4A7F48D5-76B1-D632-56E1-2E364A9E0F99}"/>
              </a:ext>
            </a:extLst>
          </p:cNvPr>
          <p:cNvSpPr>
            <a:spLocks noChangeArrowheads="1"/>
          </p:cNvSpPr>
          <p:nvPr/>
        </p:nvSpPr>
        <p:spPr bwMode="auto">
          <a:xfrm>
            <a:off x="2463840" y="2639075"/>
            <a:ext cx="990600" cy="1219200"/>
          </a:xfrm>
          <a:prstGeom prst="rect">
            <a:avLst/>
          </a:prstGeom>
          <a:noFill/>
          <a:ln w="12700">
            <a:solidFill>
              <a:schemeClr val="tx1"/>
            </a:solidFill>
            <a:miter lim="800000"/>
            <a:headEnd/>
            <a:tailEnd/>
          </a:ln>
          <a:effectLst/>
        </p:spPr>
        <p:txBody>
          <a:bodyPr wrap="none" anchor="ctr"/>
          <a:lstStyle/>
          <a:p>
            <a:endParaRPr lang="en-US"/>
          </a:p>
        </p:txBody>
      </p:sp>
      <p:sp>
        <p:nvSpPr>
          <p:cNvPr id="122" name="Line 5">
            <a:extLst>
              <a:ext uri="{FF2B5EF4-FFF2-40B4-BE49-F238E27FC236}">
                <a16:creationId xmlns:a16="http://schemas.microsoft.com/office/drawing/2014/main" id="{6E610534-1CAC-B4F4-6BFC-4C543F47528C}"/>
              </a:ext>
            </a:extLst>
          </p:cNvPr>
          <p:cNvSpPr>
            <a:spLocks noChangeShapeType="1"/>
          </p:cNvSpPr>
          <p:nvPr/>
        </p:nvSpPr>
        <p:spPr bwMode="auto">
          <a:xfrm>
            <a:off x="2463840" y="3248675"/>
            <a:ext cx="990600" cy="0"/>
          </a:xfrm>
          <a:prstGeom prst="line">
            <a:avLst/>
          </a:prstGeom>
          <a:noFill/>
          <a:ln w="12700">
            <a:solidFill>
              <a:schemeClr val="tx1"/>
            </a:solidFill>
            <a:round/>
            <a:headEnd/>
            <a:tailEnd/>
          </a:ln>
          <a:effectLst/>
        </p:spPr>
        <p:txBody>
          <a:bodyPr wrap="none" anchor="ctr"/>
          <a:lstStyle/>
          <a:p>
            <a:endParaRPr lang="en-US"/>
          </a:p>
        </p:txBody>
      </p:sp>
      <p:sp>
        <p:nvSpPr>
          <p:cNvPr id="123" name="Line 6">
            <a:extLst>
              <a:ext uri="{FF2B5EF4-FFF2-40B4-BE49-F238E27FC236}">
                <a16:creationId xmlns:a16="http://schemas.microsoft.com/office/drawing/2014/main" id="{7479FB2D-2F87-178B-9CBE-7043C6968E8F}"/>
              </a:ext>
            </a:extLst>
          </p:cNvPr>
          <p:cNvSpPr>
            <a:spLocks noChangeShapeType="1"/>
          </p:cNvSpPr>
          <p:nvPr/>
        </p:nvSpPr>
        <p:spPr bwMode="auto">
          <a:xfrm>
            <a:off x="2463840" y="2943875"/>
            <a:ext cx="990600" cy="0"/>
          </a:xfrm>
          <a:prstGeom prst="line">
            <a:avLst/>
          </a:prstGeom>
          <a:noFill/>
          <a:ln w="12700">
            <a:solidFill>
              <a:schemeClr val="tx1"/>
            </a:solidFill>
            <a:round/>
            <a:headEnd/>
            <a:tailEnd/>
          </a:ln>
          <a:effectLst/>
        </p:spPr>
        <p:txBody>
          <a:bodyPr wrap="none" anchor="ctr"/>
          <a:lstStyle/>
          <a:p>
            <a:endParaRPr lang="en-US"/>
          </a:p>
        </p:txBody>
      </p:sp>
      <p:sp>
        <p:nvSpPr>
          <p:cNvPr id="124" name="Line 7">
            <a:extLst>
              <a:ext uri="{FF2B5EF4-FFF2-40B4-BE49-F238E27FC236}">
                <a16:creationId xmlns:a16="http://schemas.microsoft.com/office/drawing/2014/main" id="{9AC11EAD-847F-0656-A3D9-C1EA329BEF47}"/>
              </a:ext>
            </a:extLst>
          </p:cNvPr>
          <p:cNvSpPr>
            <a:spLocks noChangeShapeType="1"/>
          </p:cNvSpPr>
          <p:nvPr/>
        </p:nvSpPr>
        <p:spPr bwMode="auto">
          <a:xfrm>
            <a:off x="2463840" y="3553475"/>
            <a:ext cx="990600" cy="0"/>
          </a:xfrm>
          <a:prstGeom prst="line">
            <a:avLst/>
          </a:prstGeom>
          <a:noFill/>
          <a:ln w="12700">
            <a:solidFill>
              <a:schemeClr val="tx1"/>
            </a:solidFill>
            <a:round/>
            <a:headEnd/>
            <a:tailEnd/>
          </a:ln>
          <a:effectLst/>
        </p:spPr>
        <p:txBody>
          <a:bodyPr wrap="none" anchor="ctr"/>
          <a:lstStyle/>
          <a:p>
            <a:endParaRPr lang="en-US"/>
          </a:p>
        </p:txBody>
      </p:sp>
      <p:sp>
        <p:nvSpPr>
          <p:cNvPr id="95" name="Text Box 23">
            <a:extLst>
              <a:ext uri="{FF2B5EF4-FFF2-40B4-BE49-F238E27FC236}">
                <a16:creationId xmlns:a16="http://schemas.microsoft.com/office/drawing/2014/main" id="{D304FB70-BBD0-0FFB-E2C8-1F3DC221F8EE}"/>
              </a:ext>
            </a:extLst>
          </p:cNvPr>
          <p:cNvSpPr txBox="1">
            <a:spLocks noChangeArrowheads="1"/>
          </p:cNvSpPr>
          <p:nvPr/>
        </p:nvSpPr>
        <p:spPr bwMode="auto">
          <a:xfrm>
            <a:off x="609643" y="1843206"/>
            <a:ext cx="755335" cy="369332"/>
          </a:xfrm>
          <a:prstGeom prst="rect">
            <a:avLst/>
          </a:prstGeom>
          <a:noFill/>
          <a:ln w="12700">
            <a:noFill/>
            <a:miter lim="800000"/>
            <a:headEnd/>
            <a:tailEnd/>
          </a:ln>
          <a:effectLst/>
        </p:spPr>
        <p:txBody>
          <a:bodyPr wrap="none">
            <a:spAutoFit/>
          </a:bodyPr>
          <a:lstStyle/>
          <a:p>
            <a:r>
              <a:rPr lang="en-US" b="1" dirty="0"/>
              <a:t>Cache</a:t>
            </a:r>
          </a:p>
        </p:txBody>
      </p:sp>
      <p:grpSp>
        <p:nvGrpSpPr>
          <p:cNvPr id="96" name="Group 36">
            <a:extLst>
              <a:ext uri="{FF2B5EF4-FFF2-40B4-BE49-F238E27FC236}">
                <a16:creationId xmlns:a16="http://schemas.microsoft.com/office/drawing/2014/main" id="{5363A9C1-35FF-240A-E1C3-558F56ECEA3B}"/>
              </a:ext>
            </a:extLst>
          </p:cNvPr>
          <p:cNvGrpSpPr>
            <a:grpSpLocks/>
          </p:cNvGrpSpPr>
          <p:nvPr/>
        </p:nvGrpSpPr>
        <p:grpSpPr bwMode="auto">
          <a:xfrm>
            <a:off x="1625640" y="2639075"/>
            <a:ext cx="838200" cy="1219200"/>
            <a:chOff x="1344" y="1056"/>
            <a:chExt cx="624" cy="768"/>
          </a:xfrm>
        </p:grpSpPr>
        <p:sp>
          <p:nvSpPr>
            <p:cNvPr id="117" name="Rectangle 37">
              <a:extLst>
                <a:ext uri="{FF2B5EF4-FFF2-40B4-BE49-F238E27FC236}">
                  <a16:creationId xmlns:a16="http://schemas.microsoft.com/office/drawing/2014/main" id="{5D88F330-3171-B7EA-7DD1-38BBBEF5BD39}"/>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18" name="Line 38">
              <a:extLst>
                <a:ext uri="{FF2B5EF4-FFF2-40B4-BE49-F238E27FC236}">
                  <a16:creationId xmlns:a16="http://schemas.microsoft.com/office/drawing/2014/main" id="{31282939-2F36-B69E-312B-0D400DA36B1D}"/>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19" name="Line 39">
              <a:extLst>
                <a:ext uri="{FF2B5EF4-FFF2-40B4-BE49-F238E27FC236}">
                  <a16:creationId xmlns:a16="http://schemas.microsoft.com/office/drawing/2014/main" id="{26CCE26A-A40F-63C6-3554-4BA00B576851}"/>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20" name="Line 40">
              <a:extLst>
                <a:ext uri="{FF2B5EF4-FFF2-40B4-BE49-F238E27FC236}">
                  <a16:creationId xmlns:a16="http://schemas.microsoft.com/office/drawing/2014/main" id="{D6C149FC-5020-CE83-403A-26BC67AB7FF1}"/>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98" name="Text Box 41">
            <a:extLst>
              <a:ext uri="{FF2B5EF4-FFF2-40B4-BE49-F238E27FC236}">
                <a16:creationId xmlns:a16="http://schemas.microsoft.com/office/drawing/2014/main" id="{33E621F5-78FE-35EA-7044-885484C68F5D}"/>
              </a:ext>
            </a:extLst>
          </p:cNvPr>
          <p:cNvSpPr txBox="1">
            <a:spLocks noChangeArrowheads="1"/>
          </p:cNvSpPr>
          <p:nvPr/>
        </p:nvSpPr>
        <p:spPr bwMode="auto">
          <a:xfrm>
            <a:off x="1854241" y="2218953"/>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99" name="Text Box 42">
            <a:extLst>
              <a:ext uri="{FF2B5EF4-FFF2-40B4-BE49-F238E27FC236}">
                <a16:creationId xmlns:a16="http://schemas.microsoft.com/office/drawing/2014/main" id="{3B6C536B-ADD0-8B57-0495-94328616D670}"/>
              </a:ext>
            </a:extLst>
          </p:cNvPr>
          <p:cNvSpPr txBox="1">
            <a:spLocks noChangeArrowheads="1"/>
          </p:cNvSpPr>
          <p:nvPr/>
        </p:nvSpPr>
        <p:spPr bwMode="auto">
          <a:xfrm>
            <a:off x="2616241" y="2218953"/>
            <a:ext cx="620683" cy="369332"/>
          </a:xfrm>
          <a:prstGeom prst="rect">
            <a:avLst/>
          </a:prstGeom>
          <a:noFill/>
          <a:ln w="12700">
            <a:noFill/>
            <a:miter lim="800000"/>
            <a:headEnd/>
            <a:tailEnd/>
          </a:ln>
          <a:effectLst/>
        </p:spPr>
        <p:txBody>
          <a:bodyPr wrap="none">
            <a:spAutoFit/>
          </a:bodyPr>
          <a:lstStyle/>
          <a:p>
            <a:r>
              <a:rPr lang="en-US"/>
              <a:t>Data</a:t>
            </a:r>
          </a:p>
        </p:txBody>
      </p:sp>
      <p:grpSp>
        <p:nvGrpSpPr>
          <p:cNvPr id="100" name="Group 64">
            <a:extLst>
              <a:ext uri="{FF2B5EF4-FFF2-40B4-BE49-F238E27FC236}">
                <a16:creationId xmlns:a16="http://schemas.microsoft.com/office/drawing/2014/main" id="{C1DD738E-21EE-68D0-F366-EE6DFD26D884}"/>
              </a:ext>
            </a:extLst>
          </p:cNvPr>
          <p:cNvGrpSpPr>
            <a:grpSpLocks/>
          </p:cNvGrpSpPr>
          <p:nvPr/>
        </p:nvGrpSpPr>
        <p:grpSpPr bwMode="auto">
          <a:xfrm>
            <a:off x="1244640" y="2639075"/>
            <a:ext cx="381000" cy="1219200"/>
            <a:chOff x="1344" y="1056"/>
            <a:chExt cx="624" cy="768"/>
          </a:xfrm>
        </p:grpSpPr>
        <p:sp>
          <p:nvSpPr>
            <p:cNvPr id="113" name="Rectangle 65">
              <a:extLst>
                <a:ext uri="{FF2B5EF4-FFF2-40B4-BE49-F238E27FC236}">
                  <a16:creationId xmlns:a16="http://schemas.microsoft.com/office/drawing/2014/main" id="{B2C862A3-2730-1920-CFE8-C13B05DB900B}"/>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14" name="Line 66">
              <a:extLst>
                <a:ext uri="{FF2B5EF4-FFF2-40B4-BE49-F238E27FC236}">
                  <a16:creationId xmlns:a16="http://schemas.microsoft.com/office/drawing/2014/main" id="{27AF9B42-3C25-FB7B-CEA0-3492103FED34}"/>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15" name="Line 67">
              <a:extLst>
                <a:ext uri="{FF2B5EF4-FFF2-40B4-BE49-F238E27FC236}">
                  <a16:creationId xmlns:a16="http://schemas.microsoft.com/office/drawing/2014/main" id="{6409F4A7-312C-3411-50EE-D5F63207D2A8}"/>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16" name="Line 68">
              <a:extLst>
                <a:ext uri="{FF2B5EF4-FFF2-40B4-BE49-F238E27FC236}">
                  <a16:creationId xmlns:a16="http://schemas.microsoft.com/office/drawing/2014/main" id="{BF0C1956-C9E1-D4A6-932A-90F444B5C04E}"/>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01" name="Text Box 69">
            <a:extLst>
              <a:ext uri="{FF2B5EF4-FFF2-40B4-BE49-F238E27FC236}">
                <a16:creationId xmlns:a16="http://schemas.microsoft.com/office/drawing/2014/main" id="{2CDD830C-F65F-51E1-C4BB-147BCE2600AA}"/>
              </a:ext>
            </a:extLst>
          </p:cNvPr>
          <p:cNvSpPr txBox="1">
            <a:spLocks noChangeArrowheads="1"/>
          </p:cNvSpPr>
          <p:nvPr/>
        </p:nvSpPr>
        <p:spPr bwMode="auto">
          <a:xfrm>
            <a:off x="1244641" y="2218953"/>
            <a:ext cx="641651" cy="369332"/>
          </a:xfrm>
          <a:prstGeom prst="rect">
            <a:avLst/>
          </a:prstGeom>
          <a:noFill/>
          <a:ln w="12700">
            <a:noFill/>
            <a:miter lim="800000"/>
            <a:headEnd/>
            <a:tailEnd/>
          </a:ln>
          <a:effectLst/>
        </p:spPr>
        <p:txBody>
          <a:bodyPr wrap="none">
            <a:spAutoFit/>
          </a:bodyPr>
          <a:lstStyle/>
          <a:p>
            <a:r>
              <a:rPr lang="en-US"/>
              <a:t>Valid</a:t>
            </a:r>
          </a:p>
        </p:txBody>
      </p:sp>
      <p:sp>
        <p:nvSpPr>
          <p:cNvPr id="102" name="Text Box 95">
            <a:extLst>
              <a:ext uri="{FF2B5EF4-FFF2-40B4-BE49-F238E27FC236}">
                <a16:creationId xmlns:a16="http://schemas.microsoft.com/office/drawing/2014/main" id="{71838AB9-5ACD-B4C8-312E-F52E9FF385AE}"/>
              </a:ext>
            </a:extLst>
          </p:cNvPr>
          <p:cNvSpPr txBox="1">
            <a:spLocks noChangeArrowheads="1"/>
          </p:cNvSpPr>
          <p:nvPr/>
        </p:nvSpPr>
        <p:spPr bwMode="auto">
          <a:xfrm>
            <a:off x="774083" y="2218953"/>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03" name="Text Box 109">
            <a:extLst>
              <a:ext uri="{FF2B5EF4-FFF2-40B4-BE49-F238E27FC236}">
                <a16:creationId xmlns:a16="http://schemas.microsoft.com/office/drawing/2014/main" id="{3BDB3F21-AA1D-A3FD-6CBA-2D1B71F44A40}"/>
              </a:ext>
            </a:extLst>
          </p:cNvPr>
          <p:cNvSpPr txBox="1">
            <a:spLocks noChangeArrowheads="1"/>
          </p:cNvSpPr>
          <p:nvPr/>
        </p:nvSpPr>
        <p:spPr bwMode="auto">
          <a:xfrm>
            <a:off x="210714" y="2218953"/>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04" name="Text Box 110">
            <a:extLst>
              <a:ext uri="{FF2B5EF4-FFF2-40B4-BE49-F238E27FC236}">
                <a16:creationId xmlns:a16="http://schemas.microsoft.com/office/drawing/2014/main" id="{11059AB3-8278-AAC5-B648-AEF9EF75B0F6}"/>
              </a:ext>
            </a:extLst>
          </p:cNvPr>
          <p:cNvSpPr txBox="1">
            <a:spLocks noChangeArrowheads="1"/>
          </p:cNvSpPr>
          <p:nvPr/>
        </p:nvSpPr>
        <p:spPr bwMode="auto">
          <a:xfrm>
            <a:off x="418379" y="2600343"/>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05" name="Text Box 111">
            <a:extLst>
              <a:ext uri="{FF2B5EF4-FFF2-40B4-BE49-F238E27FC236}">
                <a16:creationId xmlns:a16="http://schemas.microsoft.com/office/drawing/2014/main" id="{408B542A-1436-AC9A-5E32-254711D0E246}"/>
              </a:ext>
            </a:extLst>
          </p:cNvPr>
          <p:cNvSpPr txBox="1">
            <a:spLocks noChangeArrowheads="1"/>
          </p:cNvSpPr>
          <p:nvPr/>
        </p:nvSpPr>
        <p:spPr bwMode="auto">
          <a:xfrm>
            <a:off x="418379" y="2919047"/>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106" name="Text Box 19">
            <a:extLst>
              <a:ext uri="{FF2B5EF4-FFF2-40B4-BE49-F238E27FC236}">
                <a16:creationId xmlns:a16="http://schemas.microsoft.com/office/drawing/2014/main" id="{20C8056E-2A96-24C8-4334-E4E1138A11DE}"/>
              </a:ext>
            </a:extLst>
          </p:cNvPr>
          <p:cNvSpPr txBox="1">
            <a:spLocks noChangeArrowheads="1"/>
          </p:cNvSpPr>
          <p:nvPr/>
        </p:nvSpPr>
        <p:spPr bwMode="auto">
          <a:xfrm>
            <a:off x="909161" y="304572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07" name="Text Box 110">
            <a:extLst>
              <a:ext uri="{FF2B5EF4-FFF2-40B4-BE49-F238E27FC236}">
                <a16:creationId xmlns:a16="http://schemas.microsoft.com/office/drawing/2014/main" id="{C158F176-0FAC-693E-642D-900A8869A112}"/>
              </a:ext>
            </a:extLst>
          </p:cNvPr>
          <p:cNvSpPr txBox="1">
            <a:spLocks noChangeArrowheads="1"/>
          </p:cNvSpPr>
          <p:nvPr/>
        </p:nvSpPr>
        <p:spPr bwMode="auto">
          <a:xfrm>
            <a:off x="418379" y="3245775"/>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2</a:t>
            </a:r>
          </a:p>
        </p:txBody>
      </p:sp>
      <p:sp>
        <p:nvSpPr>
          <p:cNvPr id="108" name="Text Box 111">
            <a:extLst>
              <a:ext uri="{FF2B5EF4-FFF2-40B4-BE49-F238E27FC236}">
                <a16:creationId xmlns:a16="http://schemas.microsoft.com/office/drawing/2014/main" id="{2B93FC5B-73E0-89FB-D89B-DBAA51D75B09}"/>
              </a:ext>
            </a:extLst>
          </p:cNvPr>
          <p:cNvSpPr txBox="1">
            <a:spLocks noChangeArrowheads="1"/>
          </p:cNvSpPr>
          <p:nvPr/>
        </p:nvSpPr>
        <p:spPr bwMode="auto">
          <a:xfrm>
            <a:off x="418379" y="3572503"/>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3</a:t>
            </a:r>
          </a:p>
        </p:txBody>
      </p:sp>
      <p:grpSp>
        <p:nvGrpSpPr>
          <p:cNvPr id="137" name="Group 136">
            <a:extLst>
              <a:ext uri="{FF2B5EF4-FFF2-40B4-BE49-F238E27FC236}">
                <a16:creationId xmlns:a16="http://schemas.microsoft.com/office/drawing/2014/main" id="{5840B133-F00B-4029-E38E-7495ABC0CA49}"/>
              </a:ext>
            </a:extLst>
          </p:cNvPr>
          <p:cNvGrpSpPr/>
          <p:nvPr/>
        </p:nvGrpSpPr>
        <p:grpSpPr>
          <a:xfrm>
            <a:off x="1276659" y="1482407"/>
            <a:ext cx="3160796" cy="1508644"/>
            <a:chOff x="1172314" y="1397011"/>
            <a:chExt cx="3160796" cy="1508644"/>
          </a:xfrm>
        </p:grpSpPr>
        <p:sp>
          <p:nvSpPr>
            <p:cNvPr id="138" name="Rectangle 43" descr="5%">
              <a:extLst>
                <a:ext uri="{FF2B5EF4-FFF2-40B4-BE49-F238E27FC236}">
                  <a16:creationId xmlns:a16="http://schemas.microsoft.com/office/drawing/2014/main" id="{9577C9D6-756C-1FEE-3294-A973D978FA3E}"/>
                </a:ext>
              </a:extLst>
            </p:cNvPr>
            <p:cNvSpPr>
              <a:spLocks noChangeArrowheads="1"/>
            </p:cNvSpPr>
            <p:nvPr/>
          </p:nvSpPr>
          <p:spPr bwMode="auto">
            <a:xfrm>
              <a:off x="2363905" y="2555436"/>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39" name="Line 71">
              <a:extLst>
                <a:ext uri="{FF2B5EF4-FFF2-40B4-BE49-F238E27FC236}">
                  <a16:creationId xmlns:a16="http://schemas.microsoft.com/office/drawing/2014/main" id="{D9D3489E-86FA-7480-255C-2FC35C6DF4E4}"/>
                </a:ext>
              </a:extLst>
            </p:cNvPr>
            <p:cNvSpPr>
              <a:spLocks noChangeShapeType="1"/>
            </p:cNvSpPr>
            <p:nvPr/>
          </p:nvSpPr>
          <p:spPr bwMode="auto">
            <a:xfrm flipH="1">
              <a:off x="3357680" y="1397011"/>
              <a:ext cx="975430" cy="1314721"/>
            </a:xfrm>
            <a:prstGeom prst="line">
              <a:avLst/>
            </a:prstGeom>
            <a:noFill/>
            <a:ln w="12700">
              <a:solidFill>
                <a:schemeClr val="tx1"/>
              </a:solidFill>
              <a:round/>
              <a:headEnd type="none" w="med" len="med"/>
              <a:tailEnd type="none" w="med" len="med"/>
            </a:ln>
            <a:effectLst/>
          </p:spPr>
          <p:txBody>
            <a:bodyPr/>
            <a:lstStyle/>
            <a:p>
              <a:endParaRPr lang="en-US"/>
            </a:p>
          </p:txBody>
        </p:sp>
        <p:sp>
          <p:nvSpPr>
            <p:cNvPr id="140" name="TextBox 139">
              <a:extLst>
                <a:ext uri="{FF2B5EF4-FFF2-40B4-BE49-F238E27FC236}">
                  <a16:creationId xmlns:a16="http://schemas.microsoft.com/office/drawing/2014/main" id="{6815044F-A51A-2D57-15C7-495D5379C356}"/>
                </a:ext>
              </a:extLst>
            </p:cNvPr>
            <p:cNvSpPr txBox="1"/>
            <p:nvPr/>
          </p:nvSpPr>
          <p:spPr>
            <a:xfrm>
              <a:off x="1624978" y="2536323"/>
              <a:ext cx="652743" cy="369332"/>
            </a:xfrm>
            <a:prstGeom prst="rect">
              <a:avLst/>
            </a:prstGeom>
            <a:noFill/>
          </p:spPr>
          <p:txBody>
            <a:bodyPr wrap="none" rtlCol="0" anchor="ctr">
              <a:spAutoFit/>
            </a:bodyPr>
            <a:lstStyle/>
            <a:p>
              <a:r>
                <a:rPr lang="en-US" dirty="0">
                  <a:solidFill>
                    <a:srgbClr val="FF0000"/>
                  </a:solidFill>
                </a:rPr>
                <a:t>0000</a:t>
              </a:r>
            </a:p>
          </p:txBody>
        </p:sp>
        <p:sp>
          <p:nvSpPr>
            <p:cNvPr id="141" name="TextBox 140">
              <a:extLst>
                <a:ext uri="{FF2B5EF4-FFF2-40B4-BE49-F238E27FC236}">
                  <a16:creationId xmlns:a16="http://schemas.microsoft.com/office/drawing/2014/main" id="{30AB9EBE-5E6D-EF46-E82C-A4A3E8385A64}"/>
                </a:ext>
              </a:extLst>
            </p:cNvPr>
            <p:cNvSpPr txBox="1"/>
            <p:nvPr/>
          </p:nvSpPr>
          <p:spPr>
            <a:xfrm>
              <a:off x="1172314" y="2536323"/>
              <a:ext cx="301686" cy="369332"/>
            </a:xfrm>
            <a:prstGeom prst="rect">
              <a:avLst/>
            </a:prstGeom>
            <a:noFill/>
          </p:spPr>
          <p:txBody>
            <a:bodyPr wrap="none" rtlCol="0" anchor="ctr">
              <a:spAutoFit/>
            </a:bodyPr>
            <a:lstStyle/>
            <a:p>
              <a:r>
                <a:rPr lang="en-US" dirty="0"/>
                <a:t>1</a:t>
              </a:r>
            </a:p>
          </p:txBody>
        </p:sp>
      </p:grpSp>
      <p:grpSp>
        <p:nvGrpSpPr>
          <p:cNvPr id="142" name="Group 141">
            <a:extLst>
              <a:ext uri="{FF2B5EF4-FFF2-40B4-BE49-F238E27FC236}">
                <a16:creationId xmlns:a16="http://schemas.microsoft.com/office/drawing/2014/main" id="{817451AA-04D5-6F72-787F-8BED6C858099}"/>
              </a:ext>
            </a:extLst>
          </p:cNvPr>
          <p:cNvGrpSpPr/>
          <p:nvPr/>
        </p:nvGrpSpPr>
        <p:grpSpPr>
          <a:xfrm>
            <a:off x="1266818" y="2741270"/>
            <a:ext cx="3160796" cy="563255"/>
            <a:chOff x="1172314" y="2342400"/>
            <a:chExt cx="3160796" cy="563255"/>
          </a:xfrm>
        </p:grpSpPr>
        <p:sp>
          <p:nvSpPr>
            <p:cNvPr id="143" name="Rectangle 43" descr="5%">
              <a:extLst>
                <a:ext uri="{FF2B5EF4-FFF2-40B4-BE49-F238E27FC236}">
                  <a16:creationId xmlns:a16="http://schemas.microsoft.com/office/drawing/2014/main" id="{42F998DF-B7A6-52B1-816C-EC9E3C7B26B2}"/>
                </a:ext>
              </a:extLst>
            </p:cNvPr>
            <p:cNvSpPr>
              <a:spLocks noChangeArrowheads="1"/>
            </p:cNvSpPr>
            <p:nvPr/>
          </p:nvSpPr>
          <p:spPr bwMode="auto">
            <a:xfrm>
              <a:off x="2376097" y="2555436"/>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dirty="0"/>
            </a:p>
          </p:txBody>
        </p:sp>
        <p:sp>
          <p:nvSpPr>
            <p:cNvPr id="144" name="Line 71">
              <a:extLst>
                <a:ext uri="{FF2B5EF4-FFF2-40B4-BE49-F238E27FC236}">
                  <a16:creationId xmlns:a16="http://schemas.microsoft.com/office/drawing/2014/main" id="{53EDAC52-C76B-6629-C77A-FF5654566BCD}"/>
                </a:ext>
              </a:extLst>
            </p:cNvPr>
            <p:cNvSpPr>
              <a:spLocks noChangeShapeType="1"/>
            </p:cNvSpPr>
            <p:nvPr/>
          </p:nvSpPr>
          <p:spPr bwMode="auto">
            <a:xfrm flipH="1">
              <a:off x="3357680" y="2342400"/>
              <a:ext cx="975430" cy="369332"/>
            </a:xfrm>
            <a:prstGeom prst="line">
              <a:avLst/>
            </a:prstGeom>
            <a:noFill/>
            <a:ln w="12700">
              <a:solidFill>
                <a:schemeClr val="tx1"/>
              </a:solidFill>
              <a:round/>
              <a:headEnd type="none" w="med" len="med"/>
              <a:tailEnd type="none" w="med" len="med"/>
            </a:ln>
            <a:effectLst/>
          </p:spPr>
          <p:txBody>
            <a:bodyPr/>
            <a:lstStyle/>
            <a:p>
              <a:endParaRPr lang="en-US"/>
            </a:p>
          </p:txBody>
        </p:sp>
        <p:sp>
          <p:nvSpPr>
            <p:cNvPr id="145" name="TextBox 144">
              <a:extLst>
                <a:ext uri="{FF2B5EF4-FFF2-40B4-BE49-F238E27FC236}">
                  <a16:creationId xmlns:a16="http://schemas.microsoft.com/office/drawing/2014/main" id="{866D178F-1304-2CF6-6F97-3F6682507112}"/>
                </a:ext>
              </a:extLst>
            </p:cNvPr>
            <p:cNvSpPr txBox="1"/>
            <p:nvPr/>
          </p:nvSpPr>
          <p:spPr>
            <a:xfrm>
              <a:off x="1624978" y="2536323"/>
              <a:ext cx="652743" cy="369332"/>
            </a:xfrm>
            <a:prstGeom prst="rect">
              <a:avLst/>
            </a:prstGeom>
            <a:noFill/>
          </p:spPr>
          <p:txBody>
            <a:bodyPr wrap="none" rtlCol="0" anchor="ctr">
              <a:spAutoFit/>
            </a:bodyPr>
            <a:lstStyle/>
            <a:p>
              <a:r>
                <a:rPr lang="en-US" dirty="0">
                  <a:solidFill>
                    <a:srgbClr val="FF0000"/>
                  </a:solidFill>
                </a:rPr>
                <a:t>0100</a:t>
              </a:r>
            </a:p>
          </p:txBody>
        </p:sp>
        <p:sp>
          <p:nvSpPr>
            <p:cNvPr id="146" name="TextBox 145">
              <a:extLst>
                <a:ext uri="{FF2B5EF4-FFF2-40B4-BE49-F238E27FC236}">
                  <a16:creationId xmlns:a16="http://schemas.microsoft.com/office/drawing/2014/main" id="{0BD02848-DC64-9AD3-484B-53FFB6580BEE}"/>
                </a:ext>
              </a:extLst>
            </p:cNvPr>
            <p:cNvSpPr txBox="1"/>
            <p:nvPr/>
          </p:nvSpPr>
          <p:spPr>
            <a:xfrm>
              <a:off x="1172314" y="2536323"/>
              <a:ext cx="301686" cy="369332"/>
            </a:xfrm>
            <a:prstGeom prst="rect">
              <a:avLst/>
            </a:prstGeom>
            <a:noFill/>
          </p:spPr>
          <p:txBody>
            <a:bodyPr wrap="none" rtlCol="0" anchor="ctr">
              <a:spAutoFit/>
            </a:bodyPr>
            <a:lstStyle/>
            <a:p>
              <a:r>
                <a:rPr lang="en-US" dirty="0"/>
                <a:t>1</a:t>
              </a:r>
            </a:p>
          </p:txBody>
        </p:sp>
      </p:grpSp>
      <p:sp>
        <p:nvSpPr>
          <p:cNvPr id="11" name="Slide Number Placeholder 5">
            <a:extLst>
              <a:ext uri="{FF2B5EF4-FFF2-40B4-BE49-F238E27FC236}">
                <a16:creationId xmlns:a16="http://schemas.microsoft.com/office/drawing/2014/main" id="{044FDD6A-4154-9595-AEF7-868CAC0141B7}"/>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44</a:t>
            </a:fld>
            <a:endParaRPr lang="en-US" dirty="0"/>
          </a:p>
        </p:txBody>
      </p:sp>
    </p:spTree>
    <p:extLst>
      <p:ext uri="{BB962C8B-B14F-4D97-AF65-F5344CB8AC3E}">
        <p14:creationId xmlns:p14="http://schemas.microsoft.com/office/powerpoint/2010/main" val="2173905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animEffect transition="in" filter="wipe(right)">
                                      <p:cBhvr>
                                        <p:cTn id="7" dur="500"/>
                                        <p:tgtEl>
                                          <p:spTgt spid="13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142"/>
                                        </p:tgtEl>
                                        <p:attrNameLst>
                                          <p:attrName>style.visibility</p:attrName>
                                        </p:attrNameLst>
                                      </p:cBhvr>
                                      <p:to>
                                        <p:strVal val="visible"/>
                                      </p:to>
                                    </p:set>
                                    <p:animEffect transition="in" filter="wipe(right)">
                                      <p:cBhvr>
                                        <p:cTn id="12"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1EB170-8F3A-5D5A-AE3B-672EF7F75508}"/>
            </a:ext>
          </a:extLst>
        </p:cNvPr>
        <p:cNvGrpSpPr/>
        <p:nvPr/>
      </p:nvGrpSpPr>
      <p:grpSpPr>
        <a:xfrm>
          <a:off x="0" y="0"/>
          <a:ext cx="0" cy="0"/>
          <a:chOff x="0" y="0"/>
          <a:chExt cx="0" cy="0"/>
        </a:xfrm>
      </p:grpSpPr>
      <p:sp>
        <p:nvSpPr>
          <p:cNvPr id="49154" name="Rectangle 2">
            <a:extLst>
              <a:ext uri="{FF2B5EF4-FFF2-40B4-BE49-F238E27FC236}">
                <a16:creationId xmlns:a16="http://schemas.microsoft.com/office/drawing/2014/main" id="{C614B9E7-C1AF-DFE0-133C-E5201EDF0DCF}"/>
              </a:ext>
            </a:extLst>
          </p:cNvPr>
          <p:cNvSpPr>
            <a:spLocks noGrp="1" noChangeArrowheads="1"/>
          </p:cNvSpPr>
          <p:nvPr>
            <p:ph type="title"/>
          </p:nvPr>
        </p:nvSpPr>
        <p:spPr>
          <a:xfrm>
            <a:off x="1981200" y="173038"/>
            <a:ext cx="8229600" cy="1143000"/>
          </a:xfrm>
        </p:spPr>
        <p:txBody>
          <a:bodyPr>
            <a:normAutofit/>
          </a:bodyPr>
          <a:lstStyle/>
          <a:p>
            <a:pPr>
              <a:lnSpc>
                <a:spcPct val="85000"/>
              </a:lnSpc>
            </a:pPr>
            <a:r>
              <a:rPr lang="en-US" dirty="0"/>
              <a:t>FA Cache w/o Ping Pong Effect </a:t>
            </a:r>
          </a:p>
        </p:txBody>
      </p:sp>
      <p:sp>
        <p:nvSpPr>
          <p:cNvPr id="49155" name="Rectangle 3">
            <a:extLst>
              <a:ext uri="{FF2B5EF4-FFF2-40B4-BE49-F238E27FC236}">
                <a16:creationId xmlns:a16="http://schemas.microsoft.com/office/drawing/2014/main" id="{6418249E-F8D0-F0FE-E94A-265EE108F45B}"/>
              </a:ext>
            </a:extLst>
          </p:cNvPr>
          <p:cNvSpPr>
            <a:spLocks noChangeArrowheads="1"/>
          </p:cNvSpPr>
          <p:nvPr/>
        </p:nvSpPr>
        <p:spPr bwMode="auto">
          <a:xfrm>
            <a:off x="2819400" y="2811463"/>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56" name="Line 4">
            <a:extLst>
              <a:ext uri="{FF2B5EF4-FFF2-40B4-BE49-F238E27FC236}">
                <a16:creationId xmlns:a16="http://schemas.microsoft.com/office/drawing/2014/main" id="{D952C493-26B2-860B-D793-B9D62D57BD80}"/>
              </a:ext>
            </a:extLst>
          </p:cNvPr>
          <p:cNvSpPr>
            <a:spLocks noChangeShapeType="1"/>
          </p:cNvSpPr>
          <p:nvPr/>
        </p:nvSpPr>
        <p:spPr bwMode="auto">
          <a:xfrm>
            <a:off x="2819400" y="34210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57" name="Line 5">
            <a:extLst>
              <a:ext uri="{FF2B5EF4-FFF2-40B4-BE49-F238E27FC236}">
                <a16:creationId xmlns:a16="http://schemas.microsoft.com/office/drawing/2014/main" id="{9CFC780B-7561-2CF7-7E38-737ED1BEE60A}"/>
              </a:ext>
            </a:extLst>
          </p:cNvPr>
          <p:cNvSpPr>
            <a:spLocks noChangeShapeType="1"/>
          </p:cNvSpPr>
          <p:nvPr/>
        </p:nvSpPr>
        <p:spPr bwMode="auto">
          <a:xfrm>
            <a:off x="2819400" y="31162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58" name="Line 6">
            <a:extLst>
              <a:ext uri="{FF2B5EF4-FFF2-40B4-BE49-F238E27FC236}">
                <a16:creationId xmlns:a16="http://schemas.microsoft.com/office/drawing/2014/main" id="{5276A1DC-A22B-B017-F1FA-F98A668FF3DD}"/>
              </a:ext>
            </a:extLst>
          </p:cNvPr>
          <p:cNvSpPr>
            <a:spLocks noChangeShapeType="1"/>
          </p:cNvSpPr>
          <p:nvPr/>
        </p:nvSpPr>
        <p:spPr bwMode="auto">
          <a:xfrm>
            <a:off x="2819400" y="37258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59" name="Rectangle 7">
            <a:extLst>
              <a:ext uri="{FF2B5EF4-FFF2-40B4-BE49-F238E27FC236}">
                <a16:creationId xmlns:a16="http://schemas.microsoft.com/office/drawing/2014/main" id="{A8439660-1A29-DAF6-E02E-43C174A193B6}"/>
              </a:ext>
            </a:extLst>
          </p:cNvPr>
          <p:cNvSpPr>
            <a:spLocks noChangeArrowheads="1"/>
          </p:cNvSpPr>
          <p:nvPr/>
        </p:nvSpPr>
        <p:spPr bwMode="auto">
          <a:xfrm>
            <a:off x="4800600" y="2811463"/>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60" name="Line 8">
            <a:extLst>
              <a:ext uri="{FF2B5EF4-FFF2-40B4-BE49-F238E27FC236}">
                <a16:creationId xmlns:a16="http://schemas.microsoft.com/office/drawing/2014/main" id="{3C926FD6-D3F1-2EAA-49DA-1462A001105F}"/>
              </a:ext>
            </a:extLst>
          </p:cNvPr>
          <p:cNvSpPr>
            <a:spLocks noChangeShapeType="1"/>
          </p:cNvSpPr>
          <p:nvPr/>
        </p:nvSpPr>
        <p:spPr bwMode="auto">
          <a:xfrm>
            <a:off x="4800600" y="34210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1" name="Line 9">
            <a:extLst>
              <a:ext uri="{FF2B5EF4-FFF2-40B4-BE49-F238E27FC236}">
                <a16:creationId xmlns:a16="http://schemas.microsoft.com/office/drawing/2014/main" id="{9BC0018E-2F56-DCEC-DE95-637795A63B8E}"/>
              </a:ext>
            </a:extLst>
          </p:cNvPr>
          <p:cNvSpPr>
            <a:spLocks noChangeShapeType="1"/>
          </p:cNvSpPr>
          <p:nvPr/>
        </p:nvSpPr>
        <p:spPr bwMode="auto">
          <a:xfrm>
            <a:off x="4800600" y="31162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2" name="Line 10">
            <a:extLst>
              <a:ext uri="{FF2B5EF4-FFF2-40B4-BE49-F238E27FC236}">
                <a16:creationId xmlns:a16="http://schemas.microsoft.com/office/drawing/2014/main" id="{BA6F9931-9A67-2BDA-BB30-41E61559D19F}"/>
              </a:ext>
            </a:extLst>
          </p:cNvPr>
          <p:cNvSpPr>
            <a:spLocks noChangeShapeType="1"/>
          </p:cNvSpPr>
          <p:nvPr/>
        </p:nvSpPr>
        <p:spPr bwMode="auto">
          <a:xfrm>
            <a:off x="4800600" y="37258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3" name="Rectangle 11">
            <a:extLst>
              <a:ext uri="{FF2B5EF4-FFF2-40B4-BE49-F238E27FC236}">
                <a16:creationId xmlns:a16="http://schemas.microsoft.com/office/drawing/2014/main" id="{D9502D24-89D4-824E-171B-BA5E02134EFD}"/>
              </a:ext>
            </a:extLst>
          </p:cNvPr>
          <p:cNvSpPr>
            <a:spLocks noChangeArrowheads="1"/>
          </p:cNvSpPr>
          <p:nvPr/>
        </p:nvSpPr>
        <p:spPr bwMode="auto">
          <a:xfrm>
            <a:off x="6858000" y="2811463"/>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65" name="Line 13">
            <a:extLst>
              <a:ext uri="{FF2B5EF4-FFF2-40B4-BE49-F238E27FC236}">
                <a16:creationId xmlns:a16="http://schemas.microsoft.com/office/drawing/2014/main" id="{1503C671-DBE2-1AF3-A308-FC0332EA8AF3}"/>
              </a:ext>
            </a:extLst>
          </p:cNvPr>
          <p:cNvSpPr>
            <a:spLocks noChangeShapeType="1"/>
          </p:cNvSpPr>
          <p:nvPr/>
        </p:nvSpPr>
        <p:spPr bwMode="auto">
          <a:xfrm>
            <a:off x="6858000" y="31162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6" name="Line 14">
            <a:extLst>
              <a:ext uri="{FF2B5EF4-FFF2-40B4-BE49-F238E27FC236}">
                <a16:creationId xmlns:a16="http://schemas.microsoft.com/office/drawing/2014/main" id="{E3F45E38-B019-BD77-6CEB-874A527C9730}"/>
              </a:ext>
            </a:extLst>
          </p:cNvPr>
          <p:cNvSpPr>
            <a:spLocks noChangeShapeType="1"/>
          </p:cNvSpPr>
          <p:nvPr/>
        </p:nvSpPr>
        <p:spPr bwMode="auto">
          <a:xfrm>
            <a:off x="6858000" y="37258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67" name="Rectangle 15">
            <a:extLst>
              <a:ext uri="{FF2B5EF4-FFF2-40B4-BE49-F238E27FC236}">
                <a16:creationId xmlns:a16="http://schemas.microsoft.com/office/drawing/2014/main" id="{1D090A68-15CF-809F-C9D2-BC914187762B}"/>
              </a:ext>
            </a:extLst>
          </p:cNvPr>
          <p:cNvSpPr>
            <a:spLocks noChangeArrowheads="1"/>
          </p:cNvSpPr>
          <p:nvPr/>
        </p:nvSpPr>
        <p:spPr bwMode="auto">
          <a:xfrm>
            <a:off x="8915400" y="2811463"/>
            <a:ext cx="9906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69" name="Line 17">
            <a:extLst>
              <a:ext uri="{FF2B5EF4-FFF2-40B4-BE49-F238E27FC236}">
                <a16:creationId xmlns:a16="http://schemas.microsoft.com/office/drawing/2014/main" id="{750E94C4-D952-B1A3-3DDF-4ECCEFEFCAD5}"/>
              </a:ext>
            </a:extLst>
          </p:cNvPr>
          <p:cNvSpPr>
            <a:spLocks noChangeShapeType="1"/>
          </p:cNvSpPr>
          <p:nvPr/>
        </p:nvSpPr>
        <p:spPr bwMode="auto">
          <a:xfrm>
            <a:off x="8915400" y="31162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0" name="Line 18">
            <a:extLst>
              <a:ext uri="{FF2B5EF4-FFF2-40B4-BE49-F238E27FC236}">
                <a16:creationId xmlns:a16="http://schemas.microsoft.com/office/drawing/2014/main" id="{C64B98DF-90E9-EEFD-405C-7D2BE95D1CBB}"/>
              </a:ext>
            </a:extLst>
          </p:cNvPr>
          <p:cNvSpPr>
            <a:spLocks noChangeShapeType="1"/>
          </p:cNvSpPr>
          <p:nvPr/>
        </p:nvSpPr>
        <p:spPr bwMode="auto">
          <a:xfrm>
            <a:off x="8915400" y="372586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1" name="Text Box 35">
            <a:extLst>
              <a:ext uri="{FF2B5EF4-FFF2-40B4-BE49-F238E27FC236}">
                <a16:creationId xmlns:a16="http://schemas.microsoft.com/office/drawing/2014/main" id="{0AA2359E-0CBF-854F-EC35-ED0E417F4D7C}"/>
              </a:ext>
            </a:extLst>
          </p:cNvPr>
          <p:cNvSpPr txBox="1">
            <a:spLocks noChangeArrowheads="1"/>
          </p:cNvSpPr>
          <p:nvPr/>
        </p:nvSpPr>
        <p:spPr bwMode="auto">
          <a:xfrm>
            <a:off x="2425085" y="2390776"/>
            <a:ext cx="851515" cy="369332"/>
          </a:xfrm>
          <a:prstGeom prst="rect">
            <a:avLst/>
          </a:prstGeom>
          <a:noFill/>
          <a:ln w="12700">
            <a:noFill/>
            <a:miter lim="800000"/>
            <a:headEnd/>
            <a:tailEnd/>
          </a:ln>
        </p:spPr>
        <p:txBody>
          <a:bodyPr wrap="none">
            <a:prstTxWarp prst="textNoShape">
              <a:avLst/>
            </a:prstTxWarp>
            <a:spAutoFit/>
          </a:bodyPr>
          <a:lstStyle/>
          <a:p>
            <a:r>
              <a:rPr lang="en-US" dirty="0"/>
              <a:t>0000xx</a:t>
            </a:r>
            <a:endParaRPr lang="en-US" b="1" dirty="0">
              <a:latin typeface="Calibri" charset="0"/>
            </a:endParaRPr>
          </a:p>
        </p:txBody>
      </p:sp>
      <p:sp>
        <p:nvSpPr>
          <p:cNvPr id="49172" name="Text Box 36">
            <a:extLst>
              <a:ext uri="{FF2B5EF4-FFF2-40B4-BE49-F238E27FC236}">
                <a16:creationId xmlns:a16="http://schemas.microsoft.com/office/drawing/2014/main" id="{6E18EC26-6741-1CCF-6D64-AA46DBDB573E}"/>
              </a:ext>
            </a:extLst>
          </p:cNvPr>
          <p:cNvSpPr txBox="1">
            <a:spLocks noChangeArrowheads="1"/>
          </p:cNvSpPr>
          <p:nvPr/>
        </p:nvSpPr>
        <p:spPr bwMode="auto">
          <a:xfrm>
            <a:off x="4253885" y="2390776"/>
            <a:ext cx="851515" cy="369332"/>
          </a:xfrm>
          <a:prstGeom prst="rect">
            <a:avLst/>
          </a:prstGeom>
          <a:noFill/>
          <a:ln w="12700">
            <a:noFill/>
            <a:miter lim="800000"/>
            <a:headEnd/>
            <a:tailEnd/>
          </a:ln>
        </p:spPr>
        <p:txBody>
          <a:bodyPr wrap="none">
            <a:prstTxWarp prst="textNoShape">
              <a:avLst/>
            </a:prstTxWarp>
            <a:spAutoFit/>
          </a:bodyPr>
          <a:lstStyle/>
          <a:p>
            <a:r>
              <a:rPr lang="en-US" dirty="0"/>
              <a:t>0100xx</a:t>
            </a:r>
            <a:endParaRPr lang="en-US" b="1" dirty="0">
              <a:latin typeface="Calibri" charset="0"/>
            </a:endParaRPr>
          </a:p>
        </p:txBody>
      </p:sp>
      <p:sp>
        <p:nvSpPr>
          <p:cNvPr id="49173" name="Text Box 37">
            <a:extLst>
              <a:ext uri="{FF2B5EF4-FFF2-40B4-BE49-F238E27FC236}">
                <a16:creationId xmlns:a16="http://schemas.microsoft.com/office/drawing/2014/main" id="{52983C98-1637-CDA3-AB2D-A907A3F3A5F6}"/>
              </a:ext>
            </a:extLst>
          </p:cNvPr>
          <p:cNvSpPr txBox="1">
            <a:spLocks noChangeArrowheads="1"/>
          </p:cNvSpPr>
          <p:nvPr/>
        </p:nvSpPr>
        <p:spPr bwMode="auto">
          <a:xfrm>
            <a:off x="6311285" y="2390776"/>
            <a:ext cx="851515" cy="369332"/>
          </a:xfrm>
          <a:prstGeom prst="rect">
            <a:avLst/>
          </a:prstGeom>
          <a:noFill/>
          <a:ln w="12700">
            <a:noFill/>
            <a:miter lim="800000"/>
            <a:headEnd/>
            <a:tailEnd/>
          </a:ln>
        </p:spPr>
        <p:txBody>
          <a:bodyPr wrap="none">
            <a:prstTxWarp prst="textNoShape">
              <a:avLst/>
            </a:prstTxWarp>
            <a:spAutoFit/>
          </a:bodyPr>
          <a:lstStyle/>
          <a:p>
            <a:r>
              <a:rPr lang="en-US" dirty="0"/>
              <a:t>0000xx</a:t>
            </a:r>
            <a:endParaRPr lang="en-US" b="1" dirty="0">
              <a:latin typeface="Calibri" charset="0"/>
            </a:endParaRPr>
          </a:p>
        </p:txBody>
      </p:sp>
      <p:sp>
        <p:nvSpPr>
          <p:cNvPr id="49174" name="Text Box 38">
            <a:extLst>
              <a:ext uri="{FF2B5EF4-FFF2-40B4-BE49-F238E27FC236}">
                <a16:creationId xmlns:a16="http://schemas.microsoft.com/office/drawing/2014/main" id="{3E720E0C-CFFB-0B07-3B46-C578AE83AEAE}"/>
              </a:ext>
            </a:extLst>
          </p:cNvPr>
          <p:cNvSpPr txBox="1">
            <a:spLocks noChangeArrowheads="1"/>
          </p:cNvSpPr>
          <p:nvPr/>
        </p:nvSpPr>
        <p:spPr bwMode="auto">
          <a:xfrm>
            <a:off x="8444885" y="2390776"/>
            <a:ext cx="851515" cy="369332"/>
          </a:xfrm>
          <a:prstGeom prst="rect">
            <a:avLst/>
          </a:prstGeom>
          <a:noFill/>
          <a:ln w="12700">
            <a:noFill/>
            <a:miter lim="800000"/>
            <a:headEnd/>
            <a:tailEnd/>
          </a:ln>
        </p:spPr>
        <p:txBody>
          <a:bodyPr wrap="none">
            <a:prstTxWarp prst="textNoShape">
              <a:avLst/>
            </a:prstTxWarp>
            <a:spAutoFit/>
          </a:bodyPr>
          <a:lstStyle/>
          <a:p>
            <a:r>
              <a:rPr lang="en-US" dirty="0"/>
              <a:t>0100xx</a:t>
            </a:r>
            <a:endParaRPr lang="en-US" b="1" dirty="0">
              <a:latin typeface="Calibri" charset="0"/>
            </a:endParaRPr>
          </a:p>
        </p:txBody>
      </p:sp>
      <p:sp>
        <p:nvSpPr>
          <p:cNvPr id="49175" name="Rectangle 43">
            <a:extLst>
              <a:ext uri="{FF2B5EF4-FFF2-40B4-BE49-F238E27FC236}">
                <a16:creationId xmlns:a16="http://schemas.microsoft.com/office/drawing/2014/main" id="{97784F8A-38C1-CCFC-5ADB-6B6E483DCB7E}"/>
              </a:ext>
            </a:extLst>
          </p:cNvPr>
          <p:cNvSpPr>
            <a:spLocks noChangeArrowheads="1"/>
          </p:cNvSpPr>
          <p:nvPr/>
        </p:nvSpPr>
        <p:spPr bwMode="auto">
          <a:xfrm>
            <a:off x="2286000" y="2811463"/>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76" name="Line 44">
            <a:extLst>
              <a:ext uri="{FF2B5EF4-FFF2-40B4-BE49-F238E27FC236}">
                <a16:creationId xmlns:a16="http://schemas.microsoft.com/office/drawing/2014/main" id="{3033F916-4EC0-AF14-2B5D-80FB11674C1A}"/>
              </a:ext>
            </a:extLst>
          </p:cNvPr>
          <p:cNvSpPr>
            <a:spLocks noChangeShapeType="1"/>
          </p:cNvSpPr>
          <p:nvPr/>
        </p:nvSpPr>
        <p:spPr bwMode="auto">
          <a:xfrm>
            <a:off x="2286000" y="34210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7" name="Line 45">
            <a:extLst>
              <a:ext uri="{FF2B5EF4-FFF2-40B4-BE49-F238E27FC236}">
                <a16:creationId xmlns:a16="http://schemas.microsoft.com/office/drawing/2014/main" id="{99767077-5D48-9AF1-CF75-23932F6C5557}"/>
              </a:ext>
            </a:extLst>
          </p:cNvPr>
          <p:cNvSpPr>
            <a:spLocks noChangeShapeType="1"/>
          </p:cNvSpPr>
          <p:nvPr/>
        </p:nvSpPr>
        <p:spPr bwMode="auto">
          <a:xfrm>
            <a:off x="2286000" y="31162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8" name="Line 46">
            <a:extLst>
              <a:ext uri="{FF2B5EF4-FFF2-40B4-BE49-F238E27FC236}">
                <a16:creationId xmlns:a16="http://schemas.microsoft.com/office/drawing/2014/main" id="{ACA48C16-5B92-EE0D-AAF6-A9C3B85C2743}"/>
              </a:ext>
            </a:extLst>
          </p:cNvPr>
          <p:cNvSpPr>
            <a:spLocks noChangeShapeType="1"/>
          </p:cNvSpPr>
          <p:nvPr/>
        </p:nvSpPr>
        <p:spPr bwMode="auto">
          <a:xfrm>
            <a:off x="2286000" y="37258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79" name="Rectangle 47">
            <a:extLst>
              <a:ext uri="{FF2B5EF4-FFF2-40B4-BE49-F238E27FC236}">
                <a16:creationId xmlns:a16="http://schemas.microsoft.com/office/drawing/2014/main" id="{9C797AC1-DFED-5C98-02AA-FD6A7EF781A6}"/>
              </a:ext>
            </a:extLst>
          </p:cNvPr>
          <p:cNvSpPr>
            <a:spLocks noChangeArrowheads="1"/>
          </p:cNvSpPr>
          <p:nvPr/>
        </p:nvSpPr>
        <p:spPr bwMode="auto">
          <a:xfrm>
            <a:off x="4267200" y="2811463"/>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80" name="Line 48">
            <a:extLst>
              <a:ext uri="{FF2B5EF4-FFF2-40B4-BE49-F238E27FC236}">
                <a16:creationId xmlns:a16="http://schemas.microsoft.com/office/drawing/2014/main" id="{85FD65DF-177F-B922-CD3B-8B370887CFEF}"/>
              </a:ext>
            </a:extLst>
          </p:cNvPr>
          <p:cNvSpPr>
            <a:spLocks noChangeShapeType="1"/>
          </p:cNvSpPr>
          <p:nvPr/>
        </p:nvSpPr>
        <p:spPr bwMode="auto">
          <a:xfrm>
            <a:off x="4267200" y="34210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1" name="Line 49">
            <a:extLst>
              <a:ext uri="{FF2B5EF4-FFF2-40B4-BE49-F238E27FC236}">
                <a16:creationId xmlns:a16="http://schemas.microsoft.com/office/drawing/2014/main" id="{5D043925-9E1B-FB11-E781-98C3C48A99AF}"/>
              </a:ext>
            </a:extLst>
          </p:cNvPr>
          <p:cNvSpPr>
            <a:spLocks noChangeShapeType="1"/>
          </p:cNvSpPr>
          <p:nvPr/>
        </p:nvSpPr>
        <p:spPr bwMode="auto">
          <a:xfrm>
            <a:off x="4267200" y="31162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2" name="Line 50">
            <a:extLst>
              <a:ext uri="{FF2B5EF4-FFF2-40B4-BE49-F238E27FC236}">
                <a16:creationId xmlns:a16="http://schemas.microsoft.com/office/drawing/2014/main" id="{909F2011-FC3A-0D98-72F3-482459E9B60D}"/>
              </a:ext>
            </a:extLst>
          </p:cNvPr>
          <p:cNvSpPr>
            <a:spLocks noChangeShapeType="1"/>
          </p:cNvSpPr>
          <p:nvPr/>
        </p:nvSpPr>
        <p:spPr bwMode="auto">
          <a:xfrm>
            <a:off x="4267200" y="37258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3" name="Rectangle 51">
            <a:extLst>
              <a:ext uri="{FF2B5EF4-FFF2-40B4-BE49-F238E27FC236}">
                <a16:creationId xmlns:a16="http://schemas.microsoft.com/office/drawing/2014/main" id="{30ECC8DB-D5B2-541D-2630-4639C382D773}"/>
              </a:ext>
            </a:extLst>
          </p:cNvPr>
          <p:cNvSpPr>
            <a:spLocks noChangeArrowheads="1"/>
          </p:cNvSpPr>
          <p:nvPr/>
        </p:nvSpPr>
        <p:spPr bwMode="auto">
          <a:xfrm>
            <a:off x="6324600" y="2811463"/>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85" name="Line 53">
            <a:extLst>
              <a:ext uri="{FF2B5EF4-FFF2-40B4-BE49-F238E27FC236}">
                <a16:creationId xmlns:a16="http://schemas.microsoft.com/office/drawing/2014/main" id="{54131104-27C2-B023-34BB-E44156E9A785}"/>
              </a:ext>
            </a:extLst>
          </p:cNvPr>
          <p:cNvSpPr>
            <a:spLocks noChangeShapeType="1"/>
          </p:cNvSpPr>
          <p:nvPr/>
        </p:nvSpPr>
        <p:spPr bwMode="auto">
          <a:xfrm>
            <a:off x="6324600" y="31162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6" name="Line 54">
            <a:extLst>
              <a:ext uri="{FF2B5EF4-FFF2-40B4-BE49-F238E27FC236}">
                <a16:creationId xmlns:a16="http://schemas.microsoft.com/office/drawing/2014/main" id="{D53DD4EC-644C-76AE-DC8A-F9C5BB48078B}"/>
              </a:ext>
            </a:extLst>
          </p:cNvPr>
          <p:cNvSpPr>
            <a:spLocks noChangeShapeType="1"/>
          </p:cNvSpPr>
          <p:nvPr/>
        </p:nvSpPr>
        <p:spPr bwMode="auto">
          <a:xfrm>
            <a:off x="6324600" y="37258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87" name="Rectangle 55">
            <a:extLst>
              <a:ext uri="{FF2B5EF4-FFF2-40B4-BE49-F238E27FC236}">
                <a16:creationId xmlns:a16="http://schemas.microsoft.com/office/drawing/2014/main" id="{80B15C44-91D3-F41C-AC49-D5977C4CDB82}"/>
              </a:ext>
            </a:extLst>
          </p:cNvPr>
          <p:cNvSpPr>
            <a:spLocks noChangeArrowheads="1"/>
          </p:cNvSpPr>
          <p:nvPr/>
        </p:nvSpPr>
        <p:spPr bwMode="auto">
          <a:xfrm>
            <a:off x="8382000" y="2811463"/>
            <a:ext cx="533400" cy="1219200"/>
          </a:xfrm>
          <a:prstGeom prst="rect">
            <a:avLst/>
          </a:prstGeom>
          <a:noFill/>
          <a:ln w="12700">
            <a:solidFill>
              <a:schemeClr val="tx1"/>
            </a:solidFill>
            <a:miter lim="800000"/>
            <a:headEnd/>
            <a:tailEnd/>
          </a:ln>
        </p:spPr>
        <p:txBody>
          <a:bodyPr wrap="none" anchor="ctr">
            <a:prstTxWarp prst="textNoShape">
              <a:avLst/>
            </a:prstTxWarp>
          </a:bodyPr>
          <a:lstStyle/>
          <a:p>
            <a:endParaRPr lang="en-US">
              <a:latin typeface="Calibri" charset="0"/>
            </a:endParaRPr>
          </a:p>
        </p:txBody>
      </p:sp>
      <p:sp>
        <p:nvSpPr>
          <p:cNvPr id="49189" name="Line 57">
            <a:extLst>
              <a:ext uri="{FF2B5EF4-FFF2-40B4-BE49-F238E27FC236}">
                <a16:creationId xmlns:a16="http://schemas.microsoft.com/office/drawing/2014/main" id="{2D4F17DA-434B-B392-027B-A1A02B9C62B6}"/>
              </a:ext>
            </a:extLst>
          </p:cNvPr>
          <p:cNvSpPr>
            <a:spLocks noChangeShapeType="1"/>
          </p:cNvSpPr>
          <p:nvPr/>
        </p:nvSpPr>
        <p:spPr bwMode="auto">
          <a:xfrm>
            <a:off x="8382000" y="31162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9190" name="Line 58">
            <a:extLst>
              <a:ext uri="{FF2B5EF4-FFF2-40B4-BE49-F238E27FC236}">
                <a16:creationId xmlns:a16="http://schemas.microsoft.com/office/drawing/2014/main" id="{5A6C3BB6-F330-CE1F-354D-3E886C803B70}"/>
              </a:ext>
            </a:extLst>
          </p:cNvPr>
          <p:cNvSpPr>
            <a:spLocks noChangeShapeType="1"/>
          </p:cNvSpPr>
          <p:nvPr/>
        </p:nvSpPr>
        <p:spPr bwMode="auto">
          <a:xfrm>
            <a:off x="8382000" y="372586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1683532" name="Text Box 76">
            <a:extLst>
              <a:ext uri="{FF2B5EF4-FFF2-40B4-BE49-F238E27FC236}">
                <a16:creationId xmlns:a16="http://schemas.microsoft.com/office/drawing/2014/main" id="{67432F1D-281D-C19E-6998-FD5F1869E78C}"/>
              </a:ext>
            </a:extLst>
          </p:cNvPr>
          <p:cNvSpPr txBox="1">
            <a:spLocks noChangeArrowheads="1"/>
          </p:cNvSpPr>
          <p:nvPr/>
        </p:nvSpPr>
        <p:spPr bwMode="auto">
          <a:xfrm>
            <a:off x="3124201" y="2354263"/>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83533" name="Text Box 77">
            <a:extLst>
              <a:ext uri="{FF2B5EF4-FFF2-40B4-BE49-F238E27FC236}">
                <a16:creationId xmlns:a16="http://schemas.microsoft.com/office/drawing/2014/main" id="{3D803151-E5DD-EEBF-650B-3929D9D265A2}"/>
              </a:ext>
            </a:extLst>
          </p:cNvPr>
          <p:cNvSpPr txBox="1">
            <a:spLocks noChangeArrowheads="1"/>
          </p:cNvSpPr>
          <p:nvPr/>
        </p:nvSpPr>
        <p:spPr bwMode="auto">
          <a:xfrm>
            <a:off x="5029201" y="2354263"/>
            <a:ext cx="601447"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miss</a:t>
            </a:r>
          </a:p>
        </p:txBody>
      </p:sp>
      <p:sp>
        <p:nvSpPr>
          <p:cNvPr id="1683534" name="Text Box 78">
            <a:extLst>
              <a:ext uri="{FF2B5EF4-FFF2-40B4-BE49-F238E27FC236}">
                <a16:creationId xmlns:a16="http://schemas.microsoft.com/office/drawing/2014/main" id="{94FFD90F-095B-7123-5B1E-2FB07361DD0D}"/>
              </a:ext>
            </a:extLst>
          </p:cNvPr>
          <p:cNvSpPr txBox="1">
            <a:spLocks noChangeArrowheads="1"/>
          </p:cNvSpPr>
          <p:nvPr/>
        </p:nvSpPr>
        <p:spPr bwMode="auto">
          <a:xfrm>
            <a:off x="7010400" y="2354263"/>
            <a:ext cx="436338"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hit</a:t>
            </a:r>
          </a:p>
        </p:txBody>
      </p:sp>
      <p:sp>
        <p:nvSpPr>
          <p:cNvPr id="1683535" name="Text Box 79">
            <a:extLst>
              <a:ext uri="{FF2B5EF4-FFF2-40B4-BE49-F238E27FC236}">
                <a16:creationId xmlns:a16="http://schemas.microsoft.com/office/drawing/2014/main" id="{7D0AF0A7-A7AD-6653-A767-B5FA2A050041}"/>
              </a:ext>
            </a:extLst>
          </p:cNvPr>
          <p:cNvSpPr txBox="1">
            <a:spLocks noChangeArrowheads="1"/>
          </p:cNvSpPr>
          <p:nvPr/>
        </p:nvSpPr>
        <p:spPr bwMode="auto">
          <a:xfrm>
            <a:off x="9144000" y="2354263"/>
            <a:ext cx="436338"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hit</a:t>
            </a:r>
          </a:p>
        </p:txBody>
      </p:sp>
      <p:sp>
        <p:nvSpPr>
          <p:cNvPr id="1683540" name="Text Box 84">
            <a:extLst>
              <a:ext uri="{FF2B5EF4-FFF2-40B4-BE49-F238E27FC236}">
                <a16:creationId xmlns:a16="http://schemas.microsoft.com/office/drawing/2014/main" id="{EFBC01BC-D1A8-688B-C8C1-EF4EAEAC2A3E}"/>
              </a:ext>
            </a:extLst>
          </p:cNvPr>
          <p:cNvSpPr txBox="1">
            <a:spLocks noChangeArrowheads="1"/>
          </p:cNvSpPr>
          <p:nvPr/>
        </p:nvSpPr>
        <p:spPr bwMode="auto">
          <a:xfrm>
            <a:off x="2286000" y="2765425"/>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000    Mem(0)</a:t>
            </a:r>
          </a:p>
        </p:txBody>
      </p:sp>
      <p:sp>
        <p:nvSpPr>
          <p:cNvPr id="1683541" name="Text Box 85">
            <a:extLst>
              <a:ext uri="{FF2B5EF4-FFF2-40B4-BE49-F238E27FC236}">
                <a16:creationId xmlns:a16="http://schemas.microsoft.com/office/drawing/2014/main" id="{E501134B-074C-5E83-E875-87FF7590314F}"/>
              </a:ext>
            </a:extLst>
          </p:cNvPr>
          <p:cNvSpPr txBox="1">
            <a:spLocks noChangeArrowheads="1"/>
          </p:cNvSpPr>
          <p:nvPr/>
        </p:nvSpPr>
        <p:spPr bwMode="auto">
          <a:xfrm>
            <a:off x="4267200" y="2765425"/>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000    Mem(0)</a:t>
            </a:r>
          </a:p>
        </p:txBody>
      </p:sp>
      <p:sp>
        <p:nvSpPr>
          <p:cNvPr id="49198" name="Text Box 127">
            <a:extLst>
              <a:ext uri="{FF2B5EF4-FFF2-40B4-BE49-F238E27FC236}">
                <a16:creationId xmlns:a16="http://schemas.microsoft.com/office/drawing/2014/main" id="{E0FE97DB-B64B-B4D2-91C6-4B2CE9545E6E}"/>
              </a:ext>
            </a:extLst>
          </p:cNvPr>
          <p:cNvSpPr txBox="1">
            <a:spLocks noChangeArrowheads="1"/>
          </p:cNvSpPr>
          <p:nvPr/>
        </p:nvSpPr>
        <p:spPr bwMode="auto">
          <a:xfrm>
            <a:off x="1981200" y="1905000"/>
            <a:ext cx="3429000" cy="581025"/>
          </a:xfrm>
          <a:prstGeom prst="rect">
            <a:avLst/>
          </a:prstGeom>
          <a:noFill/>
          <a:ln w="12700">
            <a:noFill/>
            <a:miter lim="800000"/>
            <a:headEnd/>
            <a:tailEnd/>
          </a:ln>
        </p:spPr>
        <p:txBody>
          <a:bodyPr>
            <a:prstTxWarp prst="textNoShape">
              <a:avLst/>
            </a:prstTxWarp>
            <a:spAutoFit/>
          </a:bodyPr>
          <a:lstStyle/>
          <a:p>
            <a:r>
              <a:rPr lang="en-US" sz="1600">
                <a:latin typeface="Calibri" charset="0"/>
              </a:rPr>
              <a:t>Start with an empty cache - all blocks initially marked as not valid</a:t>
            </a:r>
          </a:p>
        </p:txBody>
      </p:sp>
      <p:sp>
        <p:nvSpPr>
          <p:cNvPr id="1683592" name="Text Box 136">
            <a:extLst>
              <a:ext uri="{FF2B5EF4-FFF2-40B4-BE49-F238E27FC236}">
                <a16:creationId xmlns:a16="http://schemas.microsoft.com/office/drawing/2014/main" id="{165818F2-E4FB-3AE8-C0B3-34CB81E5E06E}"/>
              </a:ext>
            </a:extLst>
          </p:cNvPr>
          <p:cNvSpPr txBox="1">
            <a:spLocks noChangeArrowheads="1"/>
          </p:cNvSpPr>
          <p:nvPr/>
        </p:nvSpPr>
        <p:spPr bwMode="auto">
          <a:xfrm>
            <a:off x="4278034" y="3100204"/>
            <a:ext cx="1502334"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010    Mem(1)</a:t>
            </a:r>
          </a:p>
        </p:txBody>
      </p:sp>
      <p:sp>
        <p:nvSpPr>
          <p:cNvPr id="1683593" name="Text Box 137">
            <a:extLst>
              <a:ext uri="{FF2B5EF4-FFF2-40B4-BE49-F238E27FC236}">
                <a16:creationId xmlns:a16="http://schemas.microsoft.com/office/drawing/2014/main" id="{FD1DAA60-F4AA-7EA8-6681-DEFF19FEA06D}"/>
              </a:ext>
            </a:extLst>
          </p:cNvPr>
          <p:cNvSpPr txBox="1">
            <a:spLocks noChangeArrowheads="1"/>
          </p:cNvSpPr>
          <p:nvPr/>
        </p:nvSpPr>
        <p:spPr bwMode="auto">
          <a:xfrm>
            <a:off x="6330200" y="3120507"/>
            <a:ext cx="1502334"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010    Mem(1)</a:t>
            </a:r>
          </a:p>
        </p:txBody>
      </p:sp>
      <p:sp>
        <p:nvSpPr>
          <p:cNvPr id="1683594" name="Text Box 138">
            <a:extLst>
              <a:ext uri="{FF2B5EF4-FFF2-40B4-BE49-F238E27FC236}">
                <a16:creationId xmlns:a16="http://schemas.microsoft.com/office/drawing/2014/main" id="{CA5D4B9E-159E-D9E4-E9B2-06ABBD9E006E}"/>
              </a:ext>
            </a:extLst>
          </p:cNvPr>
          <p:cNvSpPr txBox="1">
            <a:spLocks noChangeArrowheads="1"/>
          </p:cNvSpPr>
          <p:nvPr/>
        </p:nvSpPr>
        <p:spPr bwMode="auto">
          <a:xfrm>
            <a:off x="6318250" y="2765425"/>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000    Mem(0)</a:t>
            </a:r>
          </a:p>
        </p:txBody>
      </p:sp>
      <p:sp>
        <p:nvSpPr>
          <p:cNvPr id="1683595" name="Text Box 139">
            <a:extLst>
              <a:ext uri="{FF2B5EF4-FFF2-40B4-BE49-F238E27FC236}">
                <a16:creationId xmlns:a16="http://schemas.microsoft.com/office/drawing/2014/main" id="{91C5B36A-70ED-E842-4AC9-915542CB5483}"/>
              </a:ext>
            </a:extLst>
          </p:cNvPr>
          <p:cNvSpPr txBox="1">
            <a:spLocks noChangeArrowheads="1"/>
          </p:cNvSpPr>
          <p:nvPr/>
        </p:nvSpPr>
        <p:spPr bwMode="auto">
          <a:xfrm>
            <a:off x="8375650" y="2779713"/>
            <a:ext cx="1502334" cy="369332"/>
          </a:xfrm>
          <a:prstGeom prst="rect">
            <a:avLst/>
          </a:prstGeom>
          <a:noFill/>
          <a:ln w="12700">
            <a:noFill/>
            <a:miter lim="800000"/>
            <a:headEnd/>
            <a:tailEnd/>
          </a:ln>
        </p:spPr>
        <p:txBody>
          <a:bodyPr wrap="none">
            <a:prstTxWarp prst="textNoShape">
              <a:avLst/>
            </a:prstTxWarp>
            <a:spAutoFit/>
          </a:bodyPr>
          <a:lstStyle/>
          <a:p>
            <a:r>
              <a:rPr lang="en-US">
                <a:latin typeface="Calibri" charset="0"/>
              </a:rPr>
              <a:t>000    Mem(0)</a:t>
            </a:r>
          </a:p>
        </p:txBody>
      </p:sp>
      <p:sp>
        <p:nvSpPr>
          <p:cNvPr id="1683596" name="Text Box 140">
            <a:extLst>
              <a:ext uri="{FF2B5EF4-FFF2-40B4-BE49-F238E27FC236}">
                <a16:creationId xmlns:a16="http://schemas.microsoft.com/office/drawing/2014/main" id="{62B54B6B-6D2E-EB9E-EA8D-6F665B06AE6C}"/>
              </a:ext>
            </a:extLst>
          </p:cNvPr>
          <p:cNvSpPr txBox="1">
            <a:spLocks noChangeArrowheads="1"/>
          </p:cNvSpPr>
          <p:nvPr/>
        </p:nvSpPr>
        <p:spPr bwMode="auto">
          <a:xfrm>
            <a:off x="8382000" y="3088535"/>
            <a:ext cx="1502334"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010    Mem(1)</a:t>
            </a:r>
          </a:p>
        </p:txBody>
      </p:sp>
      <p:sp>
        <p:nvSpPr>
          <p:cNvPr id="1683605" name="Rectangle 149">
            <a:extLst>
              <a:ext uri="{FF2B5EF4-FFF2-40B4-BE49-F238E27FC236}">
                <a16:creationId xmlns:a16="http://schemas.microsoft.com/office/drawing/2014/main" id="{31DBA599-310C-024C-3BD5-783F16FE19FC}"/>
              </a:ext>
            </a:extLst>
          </p:cNvPr>
          <p:cNvSpPr>
            <a:spLocks noChangeArrowheads="1"/>
          </p:cNvSpPr>
          <p:nvPr/>
        </p:nvSpPr>
        <p:spPr bwMode="auto">
          <a:xfrm>
            <a:off x="1676400" y="4800601"/>
            <a:ext cx="8839200" cy="789960"/>
          </a:xfrm>
          <a:prstGeom prst="rect">
            <a:avLst/>
          </a:prstGeom>
          <a:noFill/>
          <a:ln w="12700">
            <a:noFill/>
            <a:miter lim="800000"/>
            <a:headEnd/>
            <a:tailEnd/>
          </a:ln>
        </p:spPr>
        <p:txBody>
          <a:bodyPr wrap="square" lIns="63500" tIns="25400" rIns="63500" bIns="25400">
            <a:prstTxWarp prst="textNoShape">
              <a:avLst/>
            </a:prstTxWarp>
            <a:spAutoFit/>
          </a:bodyPr>
          <a:lstStyle/>
          <a:p>
            <a:pPr marL="287338" indent="-287338">
              <a:spcBef>
                <a:spcPct val="30000"/>
              </a:spcBef>
              <a:buSzPct val="100000"/>
              <a:buFont typeface="Arial" charset="0"/>
              <a:buChar char="•"/>
            </a:pPr>
            <a:r>
              <a:rPr lang="en-US" altLang="zh-CN" sz="2400" dirty="0">
                <a:latin typeface="Calibri" charset="0"/>
              </a:rPr>
              <a:t>T</a:t>
            </a:r>
            <a:r>
              <a:rPr lang="en-US" sz="2400" dirty="0">
                <a:latin typeface="Calibri" charset="0"/>
              </a:rPr>
              <a:t>wo memory addresses that map into the same cache set can co-exist in the FA cache, removes the Ping-Pong effect of DM cache</a:t>
            </a:r>
          </a:p>
        </p:txBody>
      </p:sp>
      <p:sp>
        <p:nvSpPr>
          <p:cNvPr id="1683606" name="Rectangle 150">
            <a:extLst>
              <a:ext uri="{FF2B5EF4-FFF2-40B4-BE49-F238E27FC236}">
                <a16:creationId xmlns:a16="http://schemas.microsoft.com/office/drawing/2014/main" id="{206DDDEF-E130-1A66-563B-CCF1CC37EBC4}"/>
              </a:ext>
            </a:extLst>
          </p:cNvPr>
          <p:cNvSpPr>
            <a:spLocks noChangeArrowheads="1"/>
          </p:cNvSpPr>
          <p:nvPr/>
        </p:nvSpPr>
        <p:spPr bwMode="auto">
          <a:xfrm>
            <a:off x="2057400" y="4411663"/>
            <a:ext cx="8153400" cy="355600"/>
          </a:xfrm>
          <a:prstGeom prst="rect">
            <a:avLst/>
          </a:prstGeom>
          <a:noFill/>
          <a:ln w="12700">
            <a:noFill/>
            <a:miter lim="800000"/>
            <a:headEnd/>
            <a:tailEnd/>
          </a:ln>
        </p:spPr>
        <p:txBody>
          <a:bodyPr lIns="63500" tIns="25400" rIns="63500" bIns="25400">
            <a:prstTxWarp prst="textNoShape">
              <a:avLst/>
            </a:prstTxWarp>
            <a:spAutoFit/>
          </a:bodyPr>
          <a:lstStyle/>
          <a:p>
            <a:pPr marL="741363" lvl="1" indent="-246063">
              <a:spcBef>
                <a:spcPct val="30000"/>
              </a:spcBef>
              <a:buSzPct val="100000"/>
              <a:buFont typeface="Arial" charset="0"/>
              <a:buChar char="•"/>
            </a:pPr>
            <a:r>
              <a:rPr lang="en-US" sz="2000" dirty="0">
                <a:latin typeface="Calibri" charset="0"/>
              </a:rPr>
              <a:t>8 requests, 2 misses</a:t>
            </a:r>
          </a:p>
        </p:txBody>
      </p:sp>
      <p:sp>
        <p:nvSpPr>
          <p:cNvPr id="59" name="Date Placeholder 3">
            <a:extLst>
              <a:ext uri="{FF2B5EF4-FFF2-40B4-BE49-F238E27FC236}">
                <a16:creationId xmlns:a16="http://schemas.microsoft.com/office/drawing/2014/main" id="{BF22E81A-88CB-E919-B6A4-7990054BC720}"/>
              </a:ext>
            </a:extLst>
          </p:cNvPr>
          <p:cNvSpPr txBox="1">
            <a:spLocks/>
          </p:cNvSpPr>
          <p:nvPr/>
        </p:nvSpPr>
        <p:spPr>
          <a:xfrm>
            <a:off x="794085" y="6356353"/>
            <a:ext cx="2133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6FCE6CE-22EA-C947-BA59-D740F91D2B06}" type="datetime1">
              <a:rPr lang="en-US"/>
              <a:pPr/>
              <a:t>5/14/2025</a:t>
            </a:fld>
            <a:endParaRPr lang="en-US"/>
          </a:p>
        </p:txBody>
      </p:sp>
      <p:sp>
        <p:nvSpPr>
          <p:cNvPr id="60" name="Footer Placeholder 4">
            <a:extLst>
              <a:ext uri="{FF2B5EF4-FFF2-40B4-BE49-F238E27FC236}">
                <a16:creationId xmlns:a16="http://schemas.microsoft.com/office/drawing/2014/main" id="{5D896B80-FEBF-B5FC-EA71-2BDB36D5854C}"/>
              </a:ext>
            </a:extLst>
          </p:cNvPr>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2" name="TextBox 1">
            <a:extLst>
              <a:ext uri="{FF2B5EF4-FFF2-40B4-BE49-F238E27FC236}">
                <a16:creationId xmlns:a16="http://schemas.microsoft.com/office/drawing/2014/main" id="{94DDEAFF-F0E2-16D5-4957-A45C3EB7473A}"/>
              </a:ext>
            </a:extLst>
          </p:cNvPr>
          <p:cNvSpPr txBox="1"/>
          <p:nvPr/>
        </p:nvSpPr>
        <p:spPr>
          <a:xfrm>
            <a:off x="2207657" y="3906770"/>
            <a:ext cx="468398" cy="584775"/>
          </a:xfrm>
          <a:prstGeom prst="rect">
            <a:avLst/>
          </a:prstGeom>
          <a:noFill/>
        </p:spPr>
        <p:txBody>
          <a:bodyPr wrap="none" rtlCol="0">
            <a:spAutoFit/>
          </a:bodyPr>
          <a:lstStyle/>
          <a:p>
            <a:r>
              <a:rPr lang="en-US" sz="3200" dirty="0"/>
              <a:t>…</a:t>
            </a:r>
          </a:p>
        </p:txBody>
      </p:sp>
      <p:sp>
        <p:nvSpPr>
          <p:cNvPr id="62" name="TextBox 61">
            <a:extLst>
              <a:ext uri="{FF2B5EF4-FFF2-40B4-BE49-F238E27FC236}">
                <a16:creationId xmlns:a16="http://schemas.microsoft.com/office/drawing/2014/main" id="{C206FB6F-61B6-7D6A-F58E-5C42EE62A8CD}"/>
              </a:ext>
            </a:extLst>
          </p:cNvPr>
          <p:cNvSpPr txBox="1"/>
          <p:nvPr/>
        </p:nvSpPr>
        <p:spPr>
          <a:xfrm>
            <a:off x="2645526" y="3914759"/>
            <a:ext cx="468398" cy="584775"/>
          </a:xfrm>
          <a:prstGeom prst="rect">
            <a:avLst/>
          </a:prstGeom>
          <a:noFill/>
        </p:spPr>
        <p:txBody>
          <a:bodyPr wrap="none" rtlCol="0">
            <a:spAutoFit/>
          </a:bodyPr>
          <a:lstStyle/>
          <a:p>
            <a:r>
              <a:rPr lang="en-US" sz="3200" dirty="0"/>
              <a:t>…</a:t>
            </a:r>
          </a:p>
        </p:txBody>
      </p:sp>
      <p:sp>
        <p:nvSpPr>
          <p:cNvPr id="64" name="Rectangle 91">
            <a:extLst>
              <a:ext uri="{FF2B5EF4-FFF2-40B4-BE49-F238E27FC236}">
                <a16:creationId xmlns:a16="http://schemas.microsoft.com/office/drawing/2014/main" id="{4DB1856C-F878-B6AA-91C1-E131245E927A}"/>
              </a:ext>
            </a:extLst>
          </p:cNvPr>
          <p:cNvSpPr txBox="1">
            <a:spLocks noChangeArrowheads="1"/>
          </p:cNvSpPr>
          <p:nvPr/>
        </p:nvSpPr>
        <p:spPr>
          <a:xfrm>
            <a:off x="1399756" y="1219200"/>
            <a:ext cx="9316370" cy="1009393"/>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altLang="zh-CN" sz="2400" dirty="0"/>
              <a:t>Consider the sequence of memory addresses referenced at runtime: </a:t>
            </a:r>
            <a:r>
              <a:rPr lang="en-US" sz="2400" dirty="0"/>
              <a:t>0000xx, 0100xx, 0000xx, 0100xx, 0000xx, 0100xx, 0000xx, 0100xx. All mapped to Set 0. </a:t>
            </a:r>
          </a:p>
          <a:p>
            <a:pPr lvl="1" algn="ctr">
              <a:buFont typeface="Monotype Sorts" pitchFamily="2" charset="2"/>
              <a:buNone/>
              <a:defRPr/>
            </a:pPr>
            <a:endParaRPr lang="en-US" sz="2000" dirty="0"/>
          </a:p>
        </p:txBody>
      </p:sp>
      <p:sp>
        <p:nvSpPr>
          <p:cNvPr id="3" name="Line 14">
            <a:extLst>
              <a:ext uri="{FF2B5EF4-FFF2-40B4-BE49-F238E27FC236}">
                <a16:creationId xmlns:a16="http://schemas.microsoft.com/office/drawing/2014/main" id="{3E983EB4-BF67-BA4B-94F6-73D5C7BF4B5B}"/>
              </a:ext>
            </a:extLst>
          </p:cNvPr>
          <p:cNvSpPr>
            <a:spLocks noChangeShapeType="1"/>
          </p:cNvSpPr>
          <p:nvPr/>
        </p:nvSpPr>
        <p:spPr bwMode="auto">
          <a:xfrm>
            <a:off x="6858000" y="3443475"/>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4" name="Line 54">
            <a:extLst>
              <a:ext uri="{FF2B5EF4-FFF2-40B4-BE49-F238E27FC236}">
                <a16:creationId xmlns:a16="http://schemas.microsoft.com/office/drawing/2014/main" id="{870FB45D-77F8-C07D-B711-8EC295615D79}"/>
              </a:ext>
            </a:extLst>
          </p:cNvPr>
          <p:cNvSpPr>
            <a:spLocks noChangeShapeType="1"/>
          </p:cNvSpPr>
          <p:nvPr/>
        </p:nvSpPr>
        <p:spPr bwMode="auto">
          <a:xfrm>
            <a:off x="6324600" y="3443475"/>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5" name="Line 18">
            <a:extLst>
              <a:ext uri="{FF2B5EF4-FFF2-40B4-BE49-F238E27FC236}">
                <a16:creationId xmlns:a16="http://schemas.microsoft.com/office/drawing/2014/main" id="{DFECEFC4-B0B0-FEA0-8A9B-214B474E6149}"/>
              </a:ext>
            </a:extLst>
          </p:cNvPr>
          <p:cNvSpPr>
            <a:spLocks noChangeShapeType="1"/>
          </p:cNvSpPr>
          <p:nvPr/>
        </p:nvSpPr>
        <p:spPr bwMode="auto">
          <a:xfrm>
            <a:off x="8915400" y="3473253"/>
            <a:ext cx="9906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6" name="Line 58">
            <a:extLst>
              <a:ext uri="{FF2B5EF4-FFF2-40B4-BE49-F238E27FC236}">
                <a16:creationId xmlns:a16="http://schemas.microsoft.com/office/drawing/2014/main" id="{40B4B7FF-4CBC-1324-9F55-FCE29B6749C0}"/>
              </a:ext>
            </a:extLst>
          </p:cNvPr>
          <p:cNvSpPr>
            <a:spLocks noChangeShapeType="1"/>
          </p:cNvSpPr>
          <p:nvPr/>
        </p:nvSpPr>
        <p:spPr bwMode="auto">
          <a:xfrm>
            <a:off x="8382000" y="3473253"/>
            <a:ext cx="533400" cy="0"/>
          </a:xfrm>
          <a:prstGeom prst="line">
            <a:avLst/>
          </a:prstGeom>
          <a:noFill/>
          <a:ln w="12700">
            <a:solidFill>
              <a:schemeClr val="tx1"/>
            </a:solidFill>
            <a:round/>
            <a:headEnd/>
            <a:tailEnd/>
          </a:ln>
        </p:spPr>
        <p:txBody>
          <a:bodyPr wrap="none" anchor="ctr">
            <a:prstTxWarp prst="textNoShape">
              <a:avLst/>
            </a:prstTxWarp>
          </a:bodyPr>
          <a:lstStyle/>
          <a:p>
            <a:endParaRPr lang="en-US"/>
          </a:p>
        </p:txBody>
      </p:sp>
      <p:sp>
        <p:nvSpPr>
          <p:cNvPr id="7" name="Slide Number Placeholder 5">
            <a:extLst>
              <a:ext uri="{FF2B5EF4-FFF2-40B4-BE49-F238E27FC236}">
                <a16:creationId xmlns:a16="http://schemas.microsoft.com/office/drawing/2014/main" id="{3BACC188-0AD2-CBD7-FED6-9A3FEFFBE78C}"/>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45</a:t>
            </a:fld>
            <a:endParaRPr lang="en-US" dirty="0"/>
          </a:p>
        </p:txBody>
      </p:sp>
    </p:spTree>
    <p:extLst>
      <p:ext uri="{BB962C8B-B14F-4D97-AF65-F5344CB8AC3E}">
        <p14:creationId xmlns:p14="http://schemas.microsoft.com/office/powerpoint/2010/main" val="33643781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6835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6835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835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6835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8359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8359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8359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499"/>
                                          </p:stCondLst>
                                        </p:cTn>
                                        <p:tgtEl>
                                          <p:spTgt spid="168353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68359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68359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68353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8360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6836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3532" grpId="0" autoUpdateAnimBg="0"/>
      <p:bldP spid="1683533" grpId="0" autoUpdateAnimBg="0"/>
      <p:bldP spid="1683534" grpId="0" autoUpdateAnimBg="0"/>
      <p:bldP spid="1683535" grpId="0"/>
      <p:bldP spid="1683540" grpId="0" autoUpdateAnimBg="0"/>
      <p:bldP spid="1683541" grpId="0"/>
      <p:bldP spid="1683592" grpId="0"/>
      <p:bldP spid="1683593" grpId="0"/>
      <p:bldP spid="1683594" grpId="0"/>
      <p:bldP spid="1683595" grpId="0"/>
      <p:bldP spid="1683596" grpId="0"/>
      <p:bldP spid="1683605" grpId="0"/>
      <p:bldP spid="168360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Calculate Number of Cache Misses</a:t>
            </a:r>
          </a:p>
        </p:txBody>
      </p:sp>
      <p:sp>
        <p:nvSpPr>
          <p:cNvPr id="3" name="Content Placeholder 2"/>
          <p:cNvSpPr>
            <a:spLocks noGrp="1"/>
          </p:cNvSpPr>
          <p:nvPr>
            <p:ph idx="1"/>
          </p:nvPr>
        </p:nvSpPr>
        <p:spPr>
          <a:xfrm>
            <a:off x="609600" y="1148372"/>
            <a:ext cx="10972800" cy="5769952"/>
          </a:xfrm>
        </p:spPr>
        <p:txBody>
          <a:bodyPr>
            <a:normAutofit lnSpcReduction="10000"/>
          </a:bodyPr>
          <a:lstStyle/>
          <a:p>
            <a:r>
              <a:rPr lang="en-US" dirty="0"/>
              <a:t>Consider the following program that repeatedly accesses an array A of four words (4 bytes each):</a:t>
            </a:r>
          </a:p>
          <a:p>
            <a:pPr marL="457200" lvl="1" indent="0">
              <a:buNone/>
            </a:pPr>
            <a:r>
              <a:rPr lang="en-US" dirty="0"/>
              <a:t>   for (int i=0; i++, i&lt;10000) {sum += A[0]</a:t>
            </a:r>
            <a:r>
              <a:rPr lang="en-US" altLang="zh-CN" dirty="0"/>
              <a:t>+</a:t>
            </a:r>
            <a:r>
              <a:rPr lang="en-US" dirty="0"/>
              <a:t>A[1]</a:t>
            </a:r>
            <a:r>
              <a:rPr lang="en-US" altLang="zh-CN" dirty="0"/>
              <a:t>+</a:t>
            </a:r>
            <a:r>
              <a:rPr lang="en-US" dirty="0"/>
              <a:t>A[2]</a:t>
            </a:r>
            <a:r>
              <a:rPr lang="en-US" altLang="zh-CN" b="1" dirty="0"/>
              <a:t>+</a:t>
            </a:r>
            <a:r>
              <a:rPr lang="en-US" dirty="0"/>
              <a:t>A[3];}</a:t>
            </a:r>
          </a:p>
          <a:p>
            <a:r>
              <a:rPr lang="en-US" dirty="0"/>
              <a:t>Suppose A[0] starts at memory address 000000, then A[0], A[1], A[2], A[3] start at memory addresses 000000, 000100, 001000, 001100, respectively, and this sequence of memory addresses are visited repeatedly in a cyclic manner. </a:t>
            </a:r>
          </a:p>
          <a:p>
            <a:r>
              <a:rPr lang="en-US" dirty="0"/>
              <a:t>1) How many cache misses occur due to reading array A[] for a </a:t>
            </a:r>
            <a:r>
              <a:rPr lang="en-US" dirty="0">
                <a:solidFill>
                  <a:srgbClr val="FF0000"/>
                </a:solidFill>
              </a:rPr>
              <a:t>DM cache</a:t>
            </a:r>
            <a:r>
              <a:rPr lang="en-US" dirty="0"/>
              <a:t>?</a:t>
            </a:r>
          </a:p>
          <a:p>
            <a:r>
              <a:rPr lang="en-US" dirty="0"/>
              <a:t>2) Answer the same questions for a two-way </a:t>
            </a:r>
            <a:r>
              <a:rPr lang="en-US" dirty="0">
                <a:solidFill>
                  <a:srgbClr val="FF0000"/>
                </a:solidFill>
              </a:rPr>
              <a:t>SA cache</a:t>
            </a:r>
            <a:r>
              <a:rPr lang="en-US" dirty="0"/>
              <a:t>.</a:t>
            </a:r>
          </a:p>
          <a:p>
            <a:r>
              <a:rPr lang="en-US" dirty="0"/>
              <a:t>3) Answer the same questions for a </a:t>
            </a:r>
            <a:r>
              <a:rPr lang="en-US" dirty="0">
                <a:solidFill>
                  <a:srgbClr val="FF0000"/>
                </a:solidFill>
              </a:rPr>
              <a:t>FA cache</a:t>
            </a:r>
            <a:r>
              <a:rPr lang="en-US" dirty="0"/>
              <a:t>.</a:t>
            </a:r>
          </a:p>
        </p:txBody>
      </p:sp>
      <p:sp>
        <p:nvSpPr>
          <p:cNvPr id="5" name="Content Placeholder 2"/>
          <p:cNvSpPr txBox="1">
            <a:spLocks/>
          </p:cNvSpPr>
          <p:nvPr/>
        </p:nvSpPr>
        <p:spPr>
          <a:xfrm>
            <a:off x="514857" y="69642"/>
            <a:ext cx="5462324"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dirty="0"/>
          </a:p>
        </p:txBody>
      </p:sp>
      <p:sp>
        <p:nvSpPr>
          <p:cNvPr id="6" name="Slide Number Placeholder 5">
            <a:extLst>
              <a:ext uri="{FF2B5EF4-FFF2-40B4-BE49-F238E27FC236}">
                <a16:creationId xmlns:a16="http://schemas.microsoft.com/office/drawing/2014/main" id="{8E9A1CED-DAA3-F98E-15D2-5F42BAC2B7D2}"/>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46</a:t>
            </a:fld>
            <a:endParaRPr lang="en-US" dirty="0"/>
          </a:p>
        </p:txBody>
      </p:sp>
    </p:spTree>
    <p:extLst>
      <p:ext uri="{BB962C8B-B14F-4D97-AF65-F5344CB8AC3E}">
        <p14:creationId xmlns:p14="http://schemas.microsoft.com/office/powerpoint/2010/main" val="16192679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D8342-284E-E9EA-84FA-600A5365AC44}"/>
              </a:ext>
            </a:extLst>
          </p:cNvPr>
          <p:cNvSpPr>
            <a:spLocks noGrp="1"/>
          </p:cNvSpPr>
          <p:nvPr>
            <p:ph type="title"/>
          </p:nvPr>
        </p:nvSpPr>
        <p:spPr/>
        <p:txBody>
          <a:bodyPr>
            <a:normAutofit/>
          </a:bodyPr>
          <a:lstStyle/>
          <a:p>
            <a:r>
              <a:rPr lang="en-US" dirty="0"/>
              <a:t>Example: </a:t>
            </a:r>
            <a:r>
              <a:rPr lang="en-GB" dirty="0"/>
              <a:t>DM Cache</a:t>
            </a:r>
            <a:endParaRPr lang="en-SE" dirty="0"/>
          </a:p>
        </p:txBody>
      </p:sp>
      <p:grpSp>
        <p:nvGrpSpPr>
          <p:cNvPr id="5" name="Group 3">
            <a:extLst>
              <a:ext uri="{FF2B5EF4-FFF2-40B4-BE49-F238E27FC236}">
                <a16:creationId xmlns:a16="http://schemas.microsoft.com/office/drawing/2014/main" id="{B98EB528-3BC7-FEEC-2AEC-34754CAA0A08}"/>
              </a:ext>
            </a:extLst>
          </p:cNvPr>
          <p:cNvGrpSpPr>
            <a:grpSpLocks/>
          </p:cNvGrpSpPr>
          <p:nvPr/>
        </p:nvGrpSpPr>
        <p:grpSpPr bwMode="auto">
          <a:xfrm>
            <a:off x="2220686" y="2954610"/>
            <a:ext cx="990600" cy="1219200"/>
            <a:chOff x="1344" y="1056"/>
            <a:chExt cx="624" cy="768"/>
          </a:xfrm>
        </p:grpSpPr>
        <p:sp>
          <p:nvSpPr>
            <p:cNvPr id="6" name="Rectangle 4">
              <a:extLst>
                <a:ext uri="{FF2B5EF4-FFF2-40B4-BE49-F238E27FC236}">
                  <a16:creationId xmlns:a16="http://schemas.microsoft.com/office/drawing/2014/main" id="{1365656E-221F-FB1C-CC31-A75F3975A4D5}"/>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7" name="Line 5">
              <a:extLst>
                <a:ext uri="{FF2B5EF4-FFF2-40B4-BE49-F238E27FC236}">
                  <a16:creationId xmlns:a16="http://schemas.microsoft.com/office/drawing/2014/main" id="{8180728D-6BBF-E057-BBB1-8E5934BCF1B9}"/>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8" name="Line 6">
              <a:extLst>
                <a:ext uri="{FF2B5EF4-FFF2-40B4-BE49-F238E27FC236}">
                  <a16:creationId xmlns:a16="http://schemas.microsoft.com/office/drawing/2014/main" id="{F65ACFDC-592F-3DEA-E517-35CE8FDE58DC}"/>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9" name="Line 7">
              <a:extLst>
                <a:ext uri="{FF2B5EF4-FFF2-40B4-BE49-F238E27FC236}">
                  <a16:creationId xmlns:a16="http://schemas.microsoft.com/office/drawing/2014/main" id="{5B07F427-99EA-ADF7-217C-2FF209BC5114}"/>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0" name="Line 8">
            <a:extLst>
              <a:ext uri="{FF2B5EF4-FFF2-40B4-BE49-F238E27FC236}">
                <a16:creationId xmlns:a16="http://schemas.microsoft.com/office/drawing/2014/main" id="{5C200FD9-5A0D-C5D9-628C-AAA3D339EEC8}"/>
              </a:ext>
            </a:extLst>
          </p:cNvPr>
          <p:cNvSpPr>
            <a:spLocks noChangeShapeType="1"/>
          </p:cNvSpPr>
          <p:nvPr/>
        </p:nvSpPr>
        <p:spPr bwMode="auto">
          <a:xfrm>
            <a:off x="4278086" y="2345010"/>
            <a:ext cx="990600" cy="0"/>
          </a:xfrm>
          <a:prstGeom prst="line">
            <a:avLst/>
          </a:prstGeom>
          <a:noFill/>
          <a:ln w="12700">
            <a:solidFill>
              <a:schemeClr val="tx1"/>
            </a:solidFill>
            <a:round/>
            <a:headEnd/>
            <a:tailEnd/>
          </a:ln>
          <a:effectLst/>
        </p:spPr>
        <p:txBody>
          <a:bodyPr wrap="none" anchor="ctr"/>
          <a:lstStyle/>
          <a:p>
            <a:endParaRPr lang="en-US"/>
          </a:p>
        </p:txBody>
      </p:sp>
      <p:sp>
        <p:nvSpPr>
          <p:cNvPr id="11" name="Line 9">
            <a:extLst>
              <a:ext uri="{FF2B5EF4-FFF2-40B4-BE49-F238E27FC236}">
                <a16:creationId xmlns:a16="http://schemas.microsoft.com/office/drawing/2014/main" id="{3B20689D-A907-F132-31B8-8DD16249C380}"/>
              </a:ext>
            </a:extLst>
          </p:cNvPr>
          <p:cNvSpPr>
            <a:spLocks noChangeShapeType="1"/>
          </p:cNvSpPr>
          <p:nvPr/>
        </p:nvSpPr>
        <p:spPr bwMode="auto">
          <a:xfrm>
            <a:off x="4278086" y="2040210"/>
            <a:ext cx="990600" cy="0"/>
          </a:xfrm>
          <a:prstGeom prst="line">
            <a:avLst/>
          </a:prstGeom>
          <a:noFill/>
          <a:ln w="12700">
            <a:solidFill>
              <a:schemeClr val="tx1"/>
            </a:solidFill>
            <a:round/>
            <a:headEnd/>
            <a:tailEnd/>
          </a:ln>
          <a:effectLst/>
        </p:spPr>
        <p:txBody>
          <a:bodyPr wrap="none" anchor="ctr"/>
          <a:lstStyle/>
          <a:p>
            <a:endParaRPr lang="en-US"/>
          </a:p>
        </p:txBody>
      </p:sp>
      <p:sp>
        <p:nvSpPr>
          <p:cNvPr id="12" name="Line 10">
            <a:extLst>
              <a:ext uri="{FF2B5EF4-FFF2-40B4-BE49-F238E27FC236}">
                <a16:creationId xmlns:a16="http://schemas.microsoft.com/office/drawing/2014/main" id="{B21CB0B6-46EC-5556-599B-FCEB27B78ED4}"/>
              </a:ext>
            </a:extLst>
          </p:cNvPr>
          <p:cNvSpPr>
            <a:spLocks noChangeShapeType="1"/>
          </p:cNvSpPr>
          <p:nvPr/>
        </p:nvSpPr>
        <p:spPr bwMode="auto">
          <a:xfrm>
            <a:off x="4278086" y="2649810"/>
            <a:ext cx="990600" cy="0"/>
          </a:xfrm>
          <a:prstGeom prst="line">
            <a:avLst/>
          </a:prstGeom>
          <a:noFill/>
          <a:ln w="12700">
            <a:solidFill>
              <a:schemeClr val="tx1"/>
            </a:solidFill>
            <a:round/>
            <a:headEnd/>
            <a:tailEnd/>
          </a:ln>
          <a:effectLst/>
        </p:spPr>
        <p:txBody>
          <a:bodyPr wrap="none" anchor="ctr"/>
          <a:lstStyle/>
          <a:p>
            <a:endParaRPr lang="en-US"/>
          </a:p>
        </p:txBody>
      </p:sp>
      <p:sp>
        <p:nvSpPr>
          <p:cNvPr id="13" name="Line 11">
            <a:extLst>
              <a:ext uri="{FF2B5EF4-FFF2-40B4-BE49-F238E27FC236}">
                <a16:creationId xmlns:a16="http://schemas.microsoft.com/office/drawing/2014/main" id="{1398F2BD-EA3C-9852-E1E8-7D02BB1249F3}"/>
              </a:ext>
            </a:extLst>
          </p:cNvPr>
          <p:cNvSpPr>
            <a:spLocks noChangeShapeType="1"/>
          </p:cNvSpPr>
          <p:nvPr/>
        </p:nvSpPr>
        <p:spPr bwMode="auto">
          <a:xfrm>
            <a:off x="4278086" y="1735410"/>
            <a:ext cx="990600" cy="0"/>
          </a:xfrm>
          <a:prstGeom prst="line">
            <a:avLst/>
          </a:prstGeom>
          <a:noFill/>
          <a:ln w="12700">
            <a:solidFill>
              <a:schemeClr val="tx1"/>
            </a:solidFill>
            <a:round/>
            <a:headEnd/>
            <a:tailEnd/>
          </a:ln>
          <a:effectLst/>
        </p:spPr>
        <p:txBody>
          <a:bodyPr wrap="none" anchor="ctr"/>
          <a:lstStyle/>
          <a:p>
            <a:endParaRPr lang="en-US"/>
          </a:p>
        </p:txBody>
      </p:sp>
      <p:sp>
        <p:nvSpPr>
          <p:cNvPr id="14" name="Line 14">
            <a:extLst>
              <a:ext uri="{FF2B5EF4-FFF2-40B4-BE49-F238E27FC236}">
                <a16:creationId xmlns:a16="http://schemas.microsoft.com/office/drawing/2014/main" id="{C67A0937-370E-D70B-404A-5B57C118C5A3}"/>
              </a:ext>
            </a:extLst>
          </p:cNvPr>
          <p:cNvSpPr>
            <a:spLocks noChangeShapeType="1"/>
          </p:cNvSpPr>
          <p:nvPr/>
        </p:nvSpPr>
        <p:spPr bwMode="auto">
          <a:xfrm flipH="1" flipV="1">
            <a:off x="4278086" y="6002610"/>
            <a:ext cx="990600" cy="0"/>
          </a:xfrm>
          <a:prstGeom prst="line">
            <a:avLst/>
          </a:prstGeom>
          <a:noFill/>
          <a:ln w="12700">
            <a:solidFill>
              <a:schemeClr val="tx1"/>
            </a:solidFill>
            <a:round/>
            <a:headEnd/>
            <a:tailEnd/>
          </a:ln>
          <a:effectLst/>
        </p:spPr>
        <p:txBody>
          <a:bodyPr wrap="none" anchor="ctr"/>
          <a:lstStyle/>
          <a:p>
            <a:endParaRPr lang="en-US"/>
          </a:p>
        </p:txBody>
      </p:sp>
      <p:sp>
        <p:nvSpPr>
          <p:cNvPr id="15" name="Line 15">
            <a:extLst>
              <a:ext uri="{FF2B5EF4-FFF2-40B4-BE49-F238E27FC236}">
                <a16:creationId xmlns:a16="http://schemas.microsoft.com/office/drawing/2014/main" id="{E08A1048-C781-351E-6473-B6730A49FBCB}"/>
              </a:ext>
            </a:extLst>
          </p:cNvPr>
          <p:cNvSpPr>
            <a:spLocks noChangeShapeType="1"/>
          </p:cNvSpPr>
          <p:nvPr/>
        </p:nvSpPr>
        <p:spPr bwMode="auto">
          <a:xfrm flipH="1" flipV="1">
            <a:off x="4278086" y="6307410"/>
            <a:ext cx="990600" cy="0"/>
          </a:xfrm>
          <a:prstGeom prst="line">
            <a:avLst/>
          </a:prstGeom>
          <a:noFill/>
          <a:ln w="12700">
            <a:solidFill>
              <a:schemeClr val="tx1"/>
            </a:solidFill>
            <a:round/>
            <a:headEnd/>
            <a:tailEnd/>
          </a:ln>
          <a:effectLst/>
        </p:spPr>
        <p:txBody>
          <a:bodyPr wrap="none" anchor="ctr"/>
          <a:lstStyle/>
          <a:p>
            <a:endParaRPr lang="en-US"/>
          </a:p>
        </p:txBody>
      </p:sp>
      <p:sp>
        <p:nvSpPr>
          <p:cNvPr id="16" name="Line 16">
            <a:extLst>
              <a:ext uri="{FF2B5EF4-FFF2-40B4-BE49-F238E27FC236}">
                <a16:creationId xmlns:a16="http://schemas.microsoft.com/office/drawing/2014/main" id="{6BAE396C-48F4-B95E-2287-380A0721DB00}"/>
              </a:ext>
            </a:extLst>
          </p:cNvPr>
          <p:cNvSpPr>
            <a:spLocks noChangeShapeType="1"/>
          </p:cNvSpPr>
          <p:nvPr/>
        </p:nvSpPr>
        <p:spPr bwMode="auto">
          <a:xfrm flipH="1" flipV="1">
            <a:off x="4278086" y="5697810"/>
            <a:ext cx="990600" cy="0"/>
          </a:xfrm>
          <a:prstGeom prst="line">
            <a:avLst/>
          </a:prstGeom>
          <a:noFill/>
          <a:ln w="12700">
            <a:solidFill>
              <a:schemeClr val="tx1"/>
            </a:solidFill>
            <a:round/>
            <a:headEnd/>
            <a:tailEnd/>
          </a:ln>
          <a:effectLst/>
        </p:spPr>
        <p:txBody>
          <a:bodyPr wrap="none" anchor="ctr"/>
          <a:lstStyle/>
          <a:p>
            <a:endParaRPr lang="en-US"/>
          </a:p>
        </p:txBody>
      </p:sp>
      <p:sp>
        <p:nvSpPr>
          <p:cNvPr id="17" name="Text Box 23">
            <a:extLst>
              <a:ext uri="{FF2B5EF4-FFF2-40B4-BE49-F238E27FC236}">
                <a16:creationId xmlns:a16="http://schemas.microsoft.com/office/drawing/2014/main" id="{B1503050-6F2C-CE73-8B4B-87296778D0D4}"/>
              </a:ext>
            </a:extLst>
          </p:cNvPr>
          <p:cNvSpPr txBox="1">
            <a:spLocks noChangeArrowheads="1"/>
          </p:cNvSpPr>
          <p:nvPr/>
        </p:nvSpPr>
        <p:spPr bwMode="auto">
          <a:xfrm>
            <a:off x="366489" y="2158741"/>
            <a:ext cx="755335" cy="369332"/>
          </a:xfrm>
          <a:prstGeom prst="rect">
            <a:avLst/>
          </a:prstGeom>
          <a:noFill/>
          <a:ln w="12700">
            <a:noFill/>
            <a:miter lim="800000"/>
            <a:headEnd/>
            <a:tailEnd/>
          </a:ln>
          <a:effectLst/>
        </p:spPr>
        <p:txBody>
          <a:bodyPr wrap="none">
            <a:spAutoFit/>
          </a:bodyPr>
          <a:lstStyle/>
          <a:p>
            <a:r>
              <a:rPr lang="en-US" b="1" dirty="0"/>
              <a:t>Cache</a:t>
            </a:r>
          </a:p>
        </p:txBody>
      </p:sp>
      <p:sp>
        <p:nvSpPr>
          <p:cNvPr id="18" name="Text Box 25">
            <a:extLst>
              <a:ext uri="{FF2B5EF4-FFF2-40B4-BE49-F238E27FC236}">
                <a16:creationId xmlns:a16="http://schemas.microsoft.com/office/drawing/2014/main" id="{F154AAD2-B3B4-9757-0EC0-438394FDF952}"/>
              </a:ext>
            </a:extLst>
          </p:cNvPr>
          <p:cNvSpPr txBox="1">
            <a:spLocks noChangeArrowheads="1"/>
          </p:cNvSpPr>
          <p:nvPr/>
        </p:nvSpPr>
        <p:spPr bwMode="auto">
          <a:xfrm>
            <a:off x="4001353" y="1417638"/>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9" name="Line 27">
            <a:extLst>
              <a:ext uri="{FF2B5EF4-FFF2-40B4-BE49-F238E27FC236}">
                <a16:creationId xmlns:a16="http://schemas.microsoft.com/office/drawing/2014/main" id="{249C1C58-2EBC-BF9B-FF93-48F966D6685C}"/>
              </a:ext>
            </a:extLst>
          </p:cNvPr>
          <p:cNvSpPr>
            <a:spLocks noChangeShapeType="1"/>
          </p:cNvSpPr>
          <p:nvPr/>
        </p:nvSpPr>
        <p:spPr bwMode="auto">
          <a:xfrm>
            <a:off x="4278086" y="2954610"/>
            <a:ext cx="990600" cy="0"/>
          </a:xfrm>
          <a:prstGeom prst="line">
            <a:avLst/>
          </a:prstGeom>
          <a:noFill/>
          <a:ln w="12700">
            <a:solidFill>
              <a:schemeClr val="tx1"/>
            </a:solidFill>
            <a:round/>
            <a:headEnd/>
            <a:tailEnd/>
          </a:ln>
          <a:effectLst/>
        </p:spPr>
        <p:txBody>
          <a:bodyPr wrap="none" anchor="ctr"/>
          <a:lstStyle/>
          <a:p>
            <a:endParaRPr lang="en-US"/>
          </a:p>
        </p:txBody>
      </p:sp>
      <p:sp>
        <p:nvSpPr>
          <p:cNvPr id="20" name="Line 28">
            <a:extLst>
              <a:ext uri="{FF2B5EF4-FFF2-40B4-BE49-F238E27FC236}">
                <a16:creationId xmlns:a16="http://schemas.microsoft.com/office/drawing/2014/main" id="{279A4502-98DE-EC81-2D49-45F3903C9EFB}"/>
              </a:ext>
            </a:extLst>
          </p:cNvPr>
          <p:cNvSpPr>
            <a:spLocks noChangeShapeType="1"/>
          </p:cNvSpPr>
          <p:nvPr/>
        </p:nvSpPr>
        <p:spPr bwMode="auto">
          <a:xfrm>
            <a:off x="4278086" y="3259410"/>
            <a:ext cx="990600" cy="0"/>
          </a:xfrm>
          <a:prstGeom prst="line">
            <a:avLst/>
          </a:prstGeom>
          <a:noFill/>
          <a:ln w="12700">
            <a:solidFill>
              <a:schemeClr val="tx1"/>
            </a:solidFill>
            <a:round/>
            <a:headEnd/>
            <a:tailEnd/>
          </a:ln>
          <a:effectLst/>
        </p:spPr>
        <p:txBody>
          <a:bodyPr wrap="none" anchor="ctr"/>
          <a:lstStyle/>
          <a:p>
            <a:endParaRPr lang="en-US"/>
          </a:p>
        </p:txBody>
      </p:sp>
      <p:sp>
        <p:nvSpPr>
          <p:cNvPr id="21" name="Line 29">
            <a:extLst>
              <a:ext uri="{FF2B5EF4-FFF2-40B4-BE49-F238E27FC236}">
                <a16:creationId xmlns:a16="http://schemas.microsoft.com/office/drawing/2014/main" id="{B1BE5AC6-59C2-AEA1-1158-0BED1FC84EFF}"/>
              </a:ext>
            </a:extLst>
          </p:cNvPr>
          <p:cNvSpPr>
            <a:spLocks noChangeShapeType="1"/>
          </p:cNvSpPr>
          <p:nvPr/>
        </p:nvSpPr>
        <p:spPr bwMode="auto">
          <a:xfrm>
            <a:off x="4278086" y="3564210"/>
            <a:ext cx="990600" cy="0"/>
          </a:xfrm>
          <a:prstGeom prst="line">
            <a:avLst/>
          </a:prstGeom>
          <a:noFill/>
          <a:ln w="12700">
            <a:solidFill>
              <a:schemeClr val="tx1"/>
            </a:solidFill>
            <a:round/>
            <a:headEnd/>
            <a:tailEnd/>
          </a:ln>
          <a:effectLst/>
        </p:spPr>
        <p:txBody>
          <a:bodyPr wrap="none" anchor="ctr"/>
          <a:lstStyle/>
          <a:p>
            <a:endParaRPr lang="en-US"/>
          </a:p>
        </p:txBody>
      </p:sp>
      <p:sp>
        <p:nvSpPr>
          <p:cNvPr id="22" name="Line 30">
            <a:extLst>
              <a:ext uri="{FF2B5EF4-FFF2-40B4-BE49-F238E27FC236}">
                <a16:creationId xmlns:a16="http://schemas.microsoft.com/office/drawing/2014/main" id="{C1D4AD8B-DD1E-26C3-6E25-A7BA887045EB}"/>
              </a:ext>
            </a:extLst>
          </p:cNvPr>
          <p:cNvSpPr>
            <a:spLocks noChangeShapeType="1"/>
          </p:cNvSpPr>
          <p:nvPr/>
        </p:nvSpPr>
        <p:spPr bwMode="auto">
          <a:xfrm>
            <a:off x="4278086" y="3869010"/>
            <a:ext cx="990600" cy="0"/>
          </a:xfrm>
          <a:prstGeom prst="line">
            <a:avLst/>
          </a:prstGeom>
          <a:noFill/>
          <a:ln w="12700">
            <a:solidFill>
              <a:schemeClr val="tx1"/>
            </a:solidFill>
            <a:round/>
            <a:headEnd/>
            <a:tailEnd/>
          </a:ln>
          <a:effectLst/>
        </p:spPr>
        <p:txBody>
          <a:bodyPr wrap="none" anchor="ctr"/>
          <a:lstStyle/>
          <a:p>
            <a:endParaRPr lang="en-US"/>
          </a:p>
        </p:txBody>
      </p:sp>
      <p:sp>
        <p:nvSpPr>
          <p:cNvPr id="23" name="Line 31">
            <a:extLst>
              <a:ext uri="{FF2B5EF4-FFF2-40B4-BE49-F238E27FC236}">
                <a16:creationId xmlns:a16="http://schemas.microsoft.com/office/drawing/2014/main" id="{EEF9EC98-1E94-430D-9C11-96C60A1B3113}"/>
              </a:ext>
            </a:extLst>
          </p:cNvPr>
          <p:cNvSpPr>
            <a:spLocks noChangeShapeType="1"/>
          </p:cNvSpPr>
          <p:nvPr/>
        </p:nvSpPr>
        <p:spPr bwMode="auto">
          <a:xfrm>
            <a:off x="4278086" y="4173810"/>
            <a:ext cx="990600" cy="0"/>
          </a:xfrm>
          <a:prstGeom prst="line">
            <a:avLst/>
          </a:prstGeom>
          <a:noFill/>
          <a:ln w="12700">
            <a:solidFill>
              <a:schemeClr val="tx1"/>
            </a:solidFill>
            <a:round/>
            <a:headEnd/>
            <a:tailEnd/>
          </a:ln>
          <a:effectLst/>
        </p:spPr>
        <p:txBody>
          <a:bodyPr wrap="none" anchor="ctr"/>
          <a:lstStyle/>
          <a:p>
            <a:endParaRPr lang="en-US"/>
          </a:p>
        </p:txBody>
      </p:sp>
      <p:sp>
        <p:nvSpPr>
          <p:cNvPr id="24" name="Line 32">
            <a:extLst>
              <a:ext uri="{FF2B5EF4-FFF2-40B4-BE49-F238E27FC236}">
                <a16:creationId xmlns:a16="http://schemas.microsoft.com/office/drawing/2014/main" id="{E6F4F733-7F45-B0FF-3266-47E2F352483A}"/>
              </a:ext>
            </a:extLst>
          </p:cNvPr>
          <p:cNvSpPr>
            <a:spLocks noChangeShapeType="1"/>
          </p:cNvSpPr>
          <p:nvPr/>
        </p:nvSpPr>
        <p:spPr bwMode="auto">
          <a:xfrm>
            <a:off x="4278086" y="4478610"/>
            <a:ext cx="990600" cy="0"/>
          </a:xfrm>
          <a:prstGeom prst="line">
            <a:avLst/>
          </a:prstGeom>
          <a:noFill/>
          <a:ln w="12700">
            <a:solidFill>
              <a:schemeClr val="tx1"/>
            </a:solidFill>
            <a:round/>
            <a:headEnd/>
            <a:tailEnd/>
          </a:ln>
          <a:effectLst/>
        </p:spPr>
        <p:txBody>
          <a:bodyPr wrap="none" anchor="ctr"/>
          <a:lstStyle/>
          <a:p>
            <a:endParaRPr lang="en-US"/>
          </a:p>
        </p:txBody>
      </p:sp>
      <p:sp>
        <p:nvSpPr>
          <p:cNvPr id="25" name="Line 33">
            <a:extLst>
              <a:ext uri="{FF2B5EF4-FFF2-40B4-BE49-F238E27FC236}">
                <a16:creationId xmlns:a16="http://schemas.microsoft.com/office/drawing/2014/main" id="{E9308784-2253-2CAA-DA8D-CAC97B7C365D}"/>
              </a:ext>
            </a:extLst>
          </p:cNvPr>
          <p:cNvSpPr>
            <a:spLocks noChangeShapeType="1"/>
          </p:cNvSpPr>
          <p:nvPr/>
        </p:nvSpPr>
        <p:spPr bwMode="auto">
          <a:xfrm>
            <a:off x="4278086" y="5393010"/>
            <a:ext cx="990600" cy="0"/>
          </a:xfrm>
          <a:prstGeom prst="line">
            <a:avLst/>
          </a:prstGeom>
          <a:noFill/>
          <a:ln w="12700">
            <a:solidFill>
              <a:schemeClr val="tx1"/>
            </a:solidFill>
            <a:round/>
            <a:headEnd/>
            <a:tailEnd/>
          </a:ln>
          <a:effectLst/>
        </p:spPr>
        <p:txBody>
          <a:bodyPr wrap="none" anchor="ctr"/>
          <a:lstStyle/>
          <a:p>
            <a:endParaRPr lang="en-US"/>
          </a:p>
        </p:txBody>
      </p:sp>
      <p:sp>
        <p:nvSpPr>
          <p:cNvPr id="26" name="Line 34">
            <a:extLst>
              <a:ext uri="{FF2B5EF4-FFF2-40B4-BE49-F238E27FC236}">
                <a16:creationId xmlns:a16="http://schemas.microsoft.com/office/drawing/2014/main" id="{89D862DB-2255-002E-9EFC-125B7D4958C1}"/>
              </a:ext>
            </a:extLst>
          </p:cNvPr>
          <p:cNvSpPr>
            <a:spLocks noChangeShapeType="1"/>
          </p:cNvSpPr>
          <p:nvPr/>
        </p:nvSpPr>
        <p:spPr bwMode="auto">
          <a:xfrm>
            <a:off x="4278086" y="4783410"/>
            <a:ext cx="990600" cy="0"/>
          </a:xfrm>
          <a:prstGeom prst="line">
            <a:avLst/>
          </a:prstGeom>
          <a:noFill/>
          <a:ln w="12700">
            <a:solidFill>
              <a:schemeClr val="tx1"/>
            </a:solidFill>
            <a:round/>
            <a:headEnd/>
            <a:tailEnd/>
          </a:ln>
          <a:effectLst/>
        </p:spPr>
        <p:txBody>
          <a:bodyPr wrap="none" anchor="ctr"/>
          <a:lstStyle/>
          <a:p>
            <a:endParaRPr lang="en-US"/>
          </a:p>
        </p:txBody>
      </p:sp>
      <p:sp>
        <p:nvSpPr>
          <p:cNvPr id="27" name="Line 35">
            <a:extLst>
              <a:ext uri="{FF2B5EF4-FFF2-40B4-BE49-F238E27FC236}">
                <a16:creationId xmlns:a16="http://schemas.microsoft.com/office/drawing/2014/main" id="{E647CDB6-DEE0-A2AD-2AF0-E00656B40DFD}"/>
              </a:ext>
            </a:extLst>
          </p:cNvPr>
          <p:cNvSpPr>
            <a:spLocks noChangeShapeType="1"/>
          </p:cNvSpPr>
          <p:nvPr/>
        </p:nvSpPr>
        <p:spPr bwMode="auto">
          <a:xfrm>
            <a:off x="4278086" y="5088210"/>
            <a:ext cx="990600" cy="0"/>
          </a:xfrm>
          <a:prstGeom prst="line">
            <a:avLst/>
          </a:prstGeom>
          <a:noFill/>
          <a:ln w="12700">
            <a:solidFill>
              <a:schemeClr val="tx1"/>
            </a:solidFill>
            <a:round/>
            <a:headEnd/>
            <a:tailEnd/>
          </a:ln>
          <a:effectLst/>
        </p:spPr>
        <p:txBody>
          <a:bodyPr wrap="none" anchor="ctr"/>
          <a:lstStyle/>
          <a:p>
            <a:endParaRPr lang="en-US"/>
          </a:p>
        </p:txBody>
      </p:sp>
      <p:grpSp>
        <p:nvGrpSpPr>
          <p:cNvPr id="28" name="Group 36">
            <a:extLst>
              <a:ext uri="{FF2B5EF4-FFF2-40B4-BE49-F238E27FC236}">
                <a16:creationId xmlns:a16="http://schemas.microsoft.com/office/drawing/2014/main" id="{263CB100-9519-9B17-4F83-BF89CFAE3EB8}"/>
              </a:ext>
            </a:extLst>
          </p:cNvPr>
          <p:cNvGrpSpPr>
            <a:grpSpLocks/>
          </p:cNvGrpSpPr>
          <p:nvPr/>
        </p:nvGrpSpPr>
        <p:grpSpPr bwMode="auto">
          <a:xfrm>
            <a:off x="1611086" y="2954610"/>
            <a:ext cx="609600" cy="1219200"/>
            <a:chOff x="1344" y="1056"/>
            <a:chExt cx="624" cy="768"/>
          </a:xfrm>
        </p:grpSpPr>
        <p:sp>
          <p:nvSpPr>
            <p:cNvPr id="29" name="Rectangle 37">
              <a:extLst>
                <a:ext uri="{FF2B5EF4-FFF2-40B4-BE49-F238E27FC236}">
                  <a16:creationId xmlns:a16="http://schemas.microsoft.com/office/drawing/2014/main" id="{6D2E5499-8EFB-696F-AF40-F901815D7C95}"/>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30" name="Line 38">
              <a:extLst>
                <a:ext uri="{FF2B5EF4-FFF2-40B4-BE49-F238E27FC236}">
                  <a16:creationId xmlns:a16="http://schemas.microsoft.com/office/drawing/2014/main" id="{4E2F1E41-BD26-034E-4482-55071BEFFA04}"/>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31" name="Line 39">
              <a:extLst>
                <a:ext uri="{FF2B5EF4-FFF2-40B4-BE49-F238E27FC236}">
                  <a16:creationId xmlns:a16="http://schemas.microsoft.com/office/drawing/2014/main" id="{C02AEB38-704D-F26F-3DD8-5FAEA99953AA}"/>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32" name="Line 40">
              <a:extLst>
                <a:ext uri="{FF2B5EF4-FFF2-40B4-BE49-F238E27FC236}">
                  <a16:creationId xmlns:a16="http://schemas.microsoft.com/office/drawing/2014/main" id="{0486ED9E-E9CD-B8F1-FB95-82BA2F07CFA8}"/>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33" name="Text Box 41">
            <a:extLst>
              <a:ext uri="{FF2B5EF4-FFF2-40B4-BE49-F238E27FC236}">
                <a16:creationId xmlns:a16="http://schemas.microsoft.com/office/drawing/2014/main" id="{5164F868-201B-2156-18F0-133C3C6644BB}"/>
              </a:ext>
            </a:extLst>
          </p:cNvPr>
          <p:cNvSpPr txBox="1">
            <a:spLocks noChangeArrowheads="1"/>
          </p:cNvSpPr>
          <p:nvPr/>
        </p:nvSpPr>
        <p:spPr bwMode="auto">
          <a:xfrm>
            <a:off x="1611087" y="2534488"/>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34" name="Text Box 42">
            <a:extLst>
              <a:ext uri="{FF2B5EF4-FFF2-40B4-BE49-F238E27FC236}">
                <a16:creationId xmlns:a16="http://schemas.microsoft.com/office/drawing/2014/main" id="{560A5E91-1353-6F09-614B-B54120A0945C}"/>
              </a:ext>
            </a:extLst>
          </p:cNvPr>
          <p:cNvSpPr txBox="1">
            <a:spLocks noChangeArrowheads="1"/>
          </p:cNvSpPr>
          <p:nvPr/>
        </p:nvSpPr>
        <p:spPr bwMode="auto">
          <a:xfrm>
            <a:off x="2373087" y="2534488"/>
            <a:ext cx="620683" cy="369332"/>
          </a:xfrm>
          <a:prstGeom prst="rect">
            <a:avLst/>
          </a:prstGeom>
          <a:noFill/>
          <a:ln w="12700">
            <a:noFill/>
            <a:miter lim="800000"/>
            <a:headEnd/>
            <a:tailEnd/>
          </a:ln>
          <a:effectLst/>
        </p:spPr>
        <p:txBody>
          <a:bodyPr wrap="none">
            <a:spAutoFit/>
          </a:bodyPr>
          <a:lstStyle/>
          <a:p>
            <a:r>
              <a:rPr lang="en-US"/>
              <a:t>Data</a:t>
            </a:r>
          </a:p>
        </p:txBody>
      </p:sp>
      <p:sp>
        <p:nvSpPr>
          <p:cNvPr id="35" name="Rectangle 43" descr="5%">
            <a:extLst>
              <a:ext uri="{FF2B5EF4-FFF2-40B4-BE49-F238E27FC236}">
                <a16:creationId xmlns:a16="http://schemas.microsoft.com/office/drawing/2014/main" id="{BF15D816-B62E-CE10-EEF6-3CF946DAAB56}"/>
              </a:ext>
            </a:extLst>
          </p:cNvPr>
          <p:cNvSpPr>
            <a:spLocks noChangeArrowheads="1"/>
          </p:cNvSpPr>
          <p:nvPr/>
        </p:nvSpPr>
        <p:spPr bwMode="auto">
          <a:xfrm>
            <a:off x="4278086" y="173541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A[0]</a:t>
            </a:r>
          </a:p>
        </p:txBody>
      </p:sp>
      <p:sp>
        <p:nvSpPr>
          <p:cNvPr id="36" name="Rectangle 45" descr="5%">
            <a:extLst>
              <a:ext uri="{FF2B5EF4-FFF2-40B4-BE49-F238E27FC236}">
                <a16:creationId xmlns:a16="http://schemas.microsoft.com/office/drawing/2014/main" id="{E846415D-6611-10F0-3E4F-52B462EE0981}"/>
              </a:ext>
            </a:extLst>
          </p:cNvPr>
          <p:cNvSpPr>
            <a:spLocks noChangeArrowheads="1"/>
          </p:cNvSpPr>
          <p:nvPr/>
        </p:nvSpPr>
        <p:spPr bwMode="auto">
          <a:xfrm>
            <a:off x="4278086" y="295461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37" name="Rectangle 46" descr="5%">
            <a:extLst>
              <a:ext uri="{FF2B5EF4-FFF2-40B4-BE49-F238E27FC236}">
                <a16:creationId xmlns:a16="http://schemas.microsoft.com/office/drawing/2014/main" id="{FAC5DE2C-727D-D503-C1FD-F0002CFCD544}"/>
              </a:ext>
            </a:extLst>
          </p:cNvPr>
          <p:cNvSpPr>
            <a:spLocks noChangeArrowheads="1"/>
          </p:cNvSpPr>
          <p:nvPr/>
        </p:nvSpPr>
        <p:spPr bwMode="auto">
          <a:xfrm>
            <a:off x="4278086" y="417381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38" name="Rectangle 47" descr="5%">
            <a:extLst>
              <a:ext uri="{FF2B5EF4-FFF2-40B4-BE49-F238E27FC236}">
                <a16:creationId xmlns:a16="http://schemas.microsoft.com/office/drawing/2014/main" id="{18743E65-8CD6-FD26-24A9-4707491507ED}"/>
              </a:ext>
            </a:extLst>
          </p:cNvPr>
          <p:cNvSpPr>
            <a:spLocks noChangeArrowheads="1"/>
          </p:cNvSpPr>
          <p:nvPr/>
        </p:nvSpPr>
        <p:spPr bwMode="auto">
          <a:xfrm>
            <a:off x="4278086" y="539301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39" name="Rectangle 48" descr="5%">
            <a:extLst>
              <a:ext uri="{FF2B5EF4-FFF2-40B4-BE49-F238E27FC236}">
                <a16:creationId xmlns:a16="http://schemas.microsoft.com/office/drawing/2014/main" id="{1215D286-5EF9-5A11-0536-F543909C3879}"/>
              </a:ext>
            </a:extLst>
          </p:cNvPr>
          <p:cNvSpPr>
            <a:spLocks noChangeArrowheads="1"/>
          </p:cNvSpPr>
          <p:nvPr/>
        </p:nvSpPr>
        <p:spPr bwMode="auto">
          <a:xfrm>
            <a:off x="4278086" y="630741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40" name="Rectangle 49" descr="5%">
            <a:extLst>
              <a:ext uri="{FF2B5EF4-FFF2-40B4-BE49-F238E27FC236}">
                <a16:creationId xmlns:a16="http://schemas.microsoft.com/office/drawing/2014/main" id="{CA18C2CE-3B4F-46BB-74D3-24B0F8D5DE2A}"/>
              </a:ext>
            </a:extLst>
          </p:cNvPr>
          <p:cNvSpPr>
            <a:spLocks noChangeArrowheads="1"/>
          </p:cNvSpPr>
          <p:nvPr/>
        </p:nvSpPr>
        <p:spPr bwMode="auto">
          <a:xfrm>
            <a:off x="4278086" y="508821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41" name="Rectangle 50" descr="5%">
            <a:extLst>
              <a:ext uri="{FF2B5EF4-FFF2-40B4-BE49-F238E27FC236}">
                <a16:creationId xmlns:a16="http://schemas.microsoft.com/office/drawing/2014/main" id="{BBC33DC8-8A1C-C9EB-BACA-1E6F73D19680}"/>
              </a:ext>
            </a:extLst>
          </p:cNvPr>
          <p:cNvSpPr>
            <a:spLocks noChangeArrowheads="1"/>
          </p:cNvSpPr>
          <p:nvPr/>
        </p:nvSpPr>
        <p:spPr bwMode="auto">
          <a:xfrm>
            <a:off x="4278086" y="386901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endParaRPr lang="en-US"/>
          </a:p>
        </p:txBody>
      </p:sp>
      <p:sp>
        <p:nvSpPr>
          <p:cNvPr id="42" name="Rectangle 51" descr="5%">
            <a:extLst>
              <a:ext uri="{FF2B5EF4-FFF2-40B4-BE49-F238E27FC236}">
                <a16:creationId xmlns:a16="http://schemas.microsoft.com/office/drawing/2014/main" id="{6C14025D-4DD6-B339-388E-4D8B439BE153}"/>
              </a:ext>
            </a:extLst>
          </p:cNvPr>
          <p:cNvSpPr>
            <a:spLocks noChangeArrowheads="1"/>
          </p:cNvSpPr>
          <p:nvPr/>
        </p:nvSpPr>
        <p:spPr bwMode="auto">
          <a:xfrm>
            <a:off x="4278086" y="264981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pPr algn="ctr"/>
            <a:r>
              <a:rPr lang="en-US" dirty="0"/>
              <a:t>A[3]</a:t>
            </a:r>
          </a:p>
        </p:txBody>
      </p:sp>
      <p:sp>
        <p:nvSpPr>
          <p:cNvPr id="43" name="Rectangle 53" descr="5%">
            <a:extLst>
              <a:ext uri="{FF2B5EF4-FFF2-40B4-BE49-F238E27FC236}">
                <a16:creationId xmlns:a16="http://schemas.microsoft.com/office/drawing/2014/main" id="{2FF74AD3-44E1-F492-8A78-80A976DE5F83}"/>
              </a:ext>
            </a:extLst>
          </p:cNvPr>
          <p:cNvSpPr>
            <a:spLocks noChangeArrowheads="1"/>
          </p:cNvSpPr>
          <p:nvPr/>
        </p:nvSpPr>
        <p:spPr bwMode="auto">
          <a:xfrm>
            <a:off x="4278086" y="2040210"/>
            <a:ext cx="990600" cy="304800"/>
          </a:xfrm>
          <a:prstGeom prst="rect">
            <a:avLst/>
          </a:prstGeom>
          <a:solidFill>
            <a:srgbClr val="00B050"/>
          </a:solidFill>
          <a:ln w="12700">
            <a:solidFill>
              <a:schemeClr val="accent2"/>
            </a:solidFill>
            <a:miter lim="800000"/>
            <a:headEnd/>
            <a:tailEnd/>
          </a:ln>
          <a:effectLst/>
        </p:spPr>
        <p:txBody>
          <a:bodyPr wrap="none" anchor="ctr"/>
          <a:lstStyle/>
          <a:p>
            <a:pPr algn="ctr"/>
            <a:r>
              <a:rPr lang="en-US" dirty="0"/>
              <a:t>A[1]</a:t>
            </a:r>
          </a:p>
        </p:txBody>
      </p:sp>
      <p:sp>
        <p:nvSpPr>
          <p:cNvPr id="44" name="Rectangle 55" descr="5%">
            <a:extLst>
              <a:ext uri="{FF2B5EF4-FFF2-40B4-BE49-F238E27FC236}">
                <a16:creationId xmlns:a16="http://schemas.microsoft.com/office/drawing/2014/main" id="{9C4957CA-8B1E-A562-2873-65761417B7D8}"/>
              </a:ext>
            </a:extLst>
          </p:cNvPr>
          <p:cNvSpPr>
            <a:spLocks noChangeArrowheads="1"/>
          </p:cNvSpPr>
          <p:nvPr/>
        </p:nvSpPr>
        <p:spPr bwMode="auto">
          <a:xfrm>
            <a:off x="4278086" y="325941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45" name="Rectangle 56" descr="5%">
            <a:extLst>
              <a:ext uri="{FF2B5EF4-FFF2-40B4-BE49-F238E27FC236}">
                <a16:creationId xmlns:a16="http://schemas.microsoft.com/office/drawing/2014/main" id="{8BCD8670-0F65-2EA9-CB79-EC5A696716B0}"/>
              </a:ext>
            </a:extLst>
          </p:cNvPr>
          <p:cNvSpPr>
            <a:spLocks noChangeArrowheads="1"/>
          </p:cNvSpPr>
          <p:nvPr/>
        </p:nvSpPr>
        <p:spPr bwMode="auto">
          <a:xfrm>
            <a:off x="4278086" y="447861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46" name="Rectangle 57" descr="5%">
            <a:extLst>
              <a:ext uri="{FF2B5EF4-FFF2-40B4-BE49-F238E27FC236}">
                <a16:creationId xmlns:a16="http://schemas.microsoft.com/office/drawing/2014/main" id="{FB16E2B1-40A6-ECFD-CE7F-D36CDECE3B77}"/>
              </a:ext>
            </a:extLst>
          </p:cNvPr>
          <p:cNvSpPr>
            <a:spLocks noChangeArrowheads="1"/>
          </p:cNvSpPr>
          <p:nvPr/>
        </p:nvSpPr>
        <p:spPr bwMode="auto">
          <a:xfrm>
            <a:off x="4278086" y="5697810"/>
            <a:ext cx="990600" cy="304800"/>
          </a:xfrm>
          <a:prstGeom prst="rect">
            <a:avLst/>
          </a:prstGeom>
          <a:solidFill>
            <a:srgbClr val="00B050"/>
          </a:solidFill>
          <a:ln w="12700">
            <a:solidFill>
              <a:schemeClr val="accent2"/>
            </a:solidFill>
            <a:miter lim="800000"/>
            <a:headEnd/>
            <a:tailEnd/>
          </a:ln>
          <a:effectLst/>
        </p:spPr>
        <p:txBody>
          <a:bodyPr wrap="none" anchor="ctr"/>
          <a:lstStyle/>
          <a:p>
            <a:endParaRPr lang="en-US"/>
          </a:p>
        </p:txBody>
      </p:sp>
      <p:sp>
        <p:nvSpPr>
          <p:cNvPr id="47" name="Rectangle 58" descr="5%">
            <a:extLst>
              <a:ext uri="{FF2B5EF4-FFF2-40B4-BE49-F238E27FC236}">
                <a16:creationId xmlns:a16="http://schemas.microsoft.com/office/drawing/2014/main" id="{7A94B49A-E9C1-624E-9CD3-074A999E2EB8}"/>
              </a:ext>
            </a:extLst>
          </p:cNvPr>
          <p:cNvSpPr>
            <a:spLocks noChangeArrowheads="1"/>
          </p:cNvSpPr>
          <p:nvPr/>
        </p:nvSpPr>
        <p:spPr bwMode="auto">
          <a:xfrm>
            <a:off x="4278086" y="600261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solidFill>
                <a:schemeClr val="dk1"/>
              </a:solidFill>
            </a:endParaRPr>
          </a:p>
        </p:txBody>
      </p:sp>
      <p:sp>
        <p:nvSpPr>
          <p:cNvPr id="48" name="Rectangle 59" descr="5%">
            <a:extLst>
              <a:ext uri="{FF2B5EF4-FFF2-40B4-BE49-F238E27FC236}">
                <a16:creationId xmlns:a16="http://schemas.microsoft.com/office/drawing/2014/main" id="{63368916-603F-0863-EE39-C5CC927644EB}"/>
              </a:ext>
            </a:extLst>
          </p:cNvPr>
          <p:cNvSpPr>
            <a:spLocks noChangeArrowheads="1"/>
          </p:cNvSpPr>
          <p:nvPr/>
        </p:nvSpPr>
        <p:spPr bwMode="auto">
          <a:xfrm>
            <a:off x="4278086" y="478341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49" name="Rectangle 60" descr="5%">
            <a:extLst>
              <a:ext uri="{FF2B5EF4-FFF2-40B4-BE49-F238E27FC236}">
                <a16:creationId xmlns:a16="http://schemas.microsoft.com/office/drawing/2014/main" id="{6D779408-F1AC-5959-6D61-D4D137BA893A}"/>
              </a:ext>
            </a:extLst>
          </p:cNvPr>
          <p:cNvSpPr>
            <a:spLocks noChangeArrowheads="1"/>
          </p:cNvSpPr>
          <p:nvPr/>
        </p:nvSpPr>
        <p:spPr bwMode="auto">
          <a:xfrm>
            <a:off x="4278086" y="356421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50" name="Rectangle 61" descr="5%">
            <a:extLst>
              <a:ext uri="{FF2B5EF4-FFF2-40B4-BE49-F238E27FC236}">
                <a16:creationId xmlns:a16="http://schemas.microsoft.com/office/drawing/2014/main" id="{68EF3481-71AE-DE5D-42D4-EF9D144FC16F}"/>
              </a:ext>
            </a:extLst>
          </p:cNvPr>
          <p:cNvSpPr>
            <a:spLocks noChangeArrowheads="1"/>
          </p:cNvSpPr>
          <p:nvPr/>
        </p:nvSpPr>
        <p:spPr bwMode="auto">
          <a:xfrm>
            <a:off x="4278086" y="234501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t>A[2]</a:t>
            </a:r>
          </a:p>
        </p:txBody>
      </p:sp>
      <p:grpSp>
        <p:nvGrpSpPr>
          <p:cNvPr id="51" name="Group 64">
            <a:extLst>
              <a:ext uri="{FF2B5EF4-FFF2-40B4-BE49-F238E27FC236}">
                <a16:creationId xmlns:a16="http://schemas.microsoft.com/office/drawing/2014/main" id="{BDDAC821-57EF-E944-AACE-6808EF4AB733}"/>
              </a:ext>
            </a:extLst>
          </p:cNvPr>
          <p:cNvGrpSpPr>
            <a:grpSpLocks/>
          </p:cNvGrpSpPr>
          <p:nvPr/>
        </p:nvGrpSpPr>
        <p:grpSpPr bwMode="auto">
          <a:xfrm>
            <a:off x="1230086" y="2954610"/>
            <a:ext cx="381000" cy="1219200"/>
            <a:chOff x="1344" y="1056"/>
            <a:chExt cx="624" cy="768"/>
          </a:xfrm>
        </p:grpSpPr>
        <p:sp>
          <p:nvSpPr>
            <p:cNvPr id="52" name="Rectangle 65">
              <a:extLst>
                <a:ext uri="{FF2B5EF4-FFF2-40B4-BE49-F238E27FC236}">
                  <a16:creationId xmlns:a16="http://schemas.microsoft.com/office/drawing/2014/main" id="{2C0F361E-05C0-01B4-AAE8-3AB9A8B77E92}"/>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53" name="Line 66">
              <a:extLst>
                <a:ext uri="{FF2B5EF4-FFF2-40B4-BE49-F238E27FC236}">
                  <a16:creationId xmlns:a16="http://schemas.microsoft.com/office/drawing/2014/main" id="{F3D5A529-EC51-D988-E0D8-6E8556D2534F}"/>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54" name="Line 67">
              <a:extLst>
                <a:ext uri="{FF2B5EF4-FFF2-40B4-BE49-F238E27FC236}">
                  <a16:creationId xmlns:a16="http://schemas.microsoft.com/office/drawing/2014/main" id="{37DF3F5A-5E57-803A-CB67-9D57B85B0F36}"/>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55" name="Line 68">
              <a:extLst>
                <a:ext uri="{FF2B5EF4-FFF2-40B4-BE49-F238E27FC236}">
                  <a16:creationId xmlns:a16="http://schemas.microsoft.com/office/drawing/2014/main" id="{CEF9A4C8-2C5E-B5B8-77F6-E239898981F9}"/>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56" name="Text Box 69">
            <a:extLst>
              <a:ext uri="{FF2B5EF4-FFF2-40B4-BE49-F238E27FC236}">
                <a16:creationId xmlns:a16="http://schemas.microsoft.com/office/drawing/2014/main" id="{AD141BFA-2819-00E3-D6F7-EEBD171EF1CF}"/>
              </a:ext>
            </a:extLst>
          </p:cNvPr>
          <p:cNvSpPr txBox="1">
            <a:spLocks noChangeArrowheads="1"/>
          </p:cNvSpPr>
          <p:nvPr/>
        </p:nvSpPr>
        <p:spPr bwMode="auto">
          <a:xfrm>
            <a:off x="1091562" y="2534488"/>
            <a:ext cx="641651" cy="369332"/>
          </a:xfrm>
          <a:prstGeom prst="rect">
            <a:avLst/>
          </a:prstGeom>
          <a:noFill/>
          <a:ln w="12700">
            <a:noFill/>
            <a:miter lim="800000"/>
            <a:headEnd/>
            <a:tailEnd/>
          </a:ln>
          <a:effectLst/>
        </p:spPr>
        <p:txBody>
          <a:bodyPr wrap="none">
            <a:spAutoFit/>
          </a:bodyPr>
          <a:lstStyle/>
          <a:p>
            <a:r>
              <a:rPr lang="en-US" dirty="0"/>
              <a:t>Valid</a:t>
            </a:r>
          </a:p>
        </p:txBody>
      </p:sp>
      <p:sp>
        <p:nvSpPr>
          <p:cNvPr id="76" name="Line 12">
            <a:extLst>
              <a:ext uri="{FF2B5EF4-FFF2-40B4-BE49-F238E27FC236}">
                <a16:creationId xmlns:a16="http://schemas.microsoft.com/office/drawing/2014/main" id="{BB8C8398-DF2C-9E72-C738-A92AB5A36561}"/>
              </a:ext>
            </a:extLst>
          </p:cNvPr>
          <p:cNvSpPr>
            <a:spLocks noChangeShapeType="1"/>
          </p:cNvSpPr>
          <p:nvPr/>
        </p:nvSpPr>
        <p:spPr bwMode="auto">
          <a:xfrm>
            <a:off x="4278086" y="1735410"/>
            <a:ext cx="0" cy="3657600"/>
          </a:xfrm>
          <a:prstGeom prst="line">
            <a:avLst/>
          </a:prstGeom>
          <a:noFill/>
          <a:ln w="12700">
            <a:solidFill>
              <a:schemeClr val="tx1"/>
            </a:solidFill>
            <a:round/>
            <a:headEnd type="none" w="med" len="med"/>
            <a:tailEnd type="none" w="med" len="med"/>
          </a:ln>
          <a:effectLst/>
        </p:spPr>
        <p:txBody>
          <a:bodyPr wrap="none" anchor="ctr"/>
          <a:lstStyle/>
          <a:p>
            <a:endParaRPr lang="en-US"/>
          </a:p>
        </p:txBody>
      </p:sp>
      <p:sp>
        <p:nvSpPr>
          <p:cNvPr id="82" name="Text Box 91">
            <a:extLst>
              <a:ext uri="{FF2B5EF4-FFF2-40B4-BE49-F238E27FC236}">
                <a16:creationId xmlns:a16="http://schemas.microsoft.com/office/drawing/2014/main" id="{6812D421-A289-77D1-7229-DABD38C9A630}"/>
              </a:ext>
            </a:extLst>
          </p:cNvPr>
          <p:cNvSpPr txBox="1">
            <a:spLocks noChangeArrowheads="1"/>
          </p:cNvSpPr>
          <p:nvPr/>
        </p:nvSpPr>
        <p:spPr bwMode="auto">
          <a:xfrm>
            <a:off x="5192486" y="1735410"/>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a:t>
            </a:r>
            <a:r>
              <a:rPr lang="en-US" dirty="0"/>
              <a:t>00xx</a:t>
            </a:r>
          </a:p>
          <a:p>
            <a:pPr>
              <a:lnSpc>
                <a:spcPct val="110000"/>
              </a:lnSpc>
            </a:pPr>
            <a:r>
              <a:rPr lang="en-US" dirty="0">
                <a:solidFill>
                  <a:srgbClr val="FF0000"/>
                </a:solidFill>
              </a:rPr>
              <a:t>00</a:t>
            </a:r>
            <a:r>
              <a:rPr lang="en-US" dirty="0"/>
              <a:t>01xx</a:t>
            </a:r>
          </a:p>
          <a:p>
            <a:pPr>
              <a:lnSpc>
                <a:spcPct val="110000"/>
              </a:lnSpc>
            </a:pPr>
            <a:r>
              <a:rPr lang="en-US" dirty="0">
                <a:solidFill>
                  <a:srgbClr val="FF0000"/>
                </a:solidFill>
              </a:rPr>
              <a:t>00</a:t>
            </a:r>
            <a:r>
              <a:rPr lang="en-US" dirty="0"/>
              <a:t>10xx</a:t>
            </a:r>
          </a:p>
          <a:p>
            <a:pPr>
              <a:lnSpc>
                <a:spcPct val="110000"/>
              </a:lnSpc>
            </a:pPr>
            <a:r>
              <a:rPr lang="en-US" dirty="0">
                <a:solidFill>
                  <a:srgbClr val="FF0000"/>
                </a:solidFill>
              </a:rPr>
              <a:t>00</a:t>
            </a:r>
            <a:r>
              <a:rPr lang="en-US" dirty="0"/>
              <a:t>11xx</a:t>
            </a:r>
          </a:p>
          <a:p>
            <a:pPr>
              <a:lnSpc>
                <a:spcPct val="110000"/>
              </a:lnSpc>
            </a:pPr>
            <a:r>
              <a:rPr lang="en-US" dirty="0">
                <a:solidFill>
                  <a:srgbClr val="FF0000"/>
                </a:solidFill>
              </a:rPr>
              <a:t>01</a:t>
            </a:r>
            <a:r>
              <a:rPr lang="en-US" dirty="0"/>
              <a:t>00xx</a:t>
            </a:r>
          </a:p>
          <a:p>
            <a:pPr>
              <a:lnSpc>
                <a:spcPct val="110000"/>
              </a:lnSpc>
            </a:pPr>
            <a:r>
              <a:rPr lang="en-US" dirty="0">
                <a:solidFill>
                  <a:srgbClr val="FF0000"/>
                </a:solidFill>
              </a:rPr>
              <a:t>01</a:t>
            </a:r>
            <a:r>
              <a:rPr lang="en-US" dirty="0"/>
              <a:t>01xx</a:t>
            </a:r>
          </a:p>
          <a:p>
            <a:pPr>
              <a:lnSpc>
                <a:spcPct val="110000"/>
              </a:lnSpc>
            </a:pPr>
            <a:r>
              <a:rPr lang="en-US" dirty="0">
                <a:solidFill>
                  <a:srgbClr val="FF0000"/>
                </a:solidFill>
              </a:rPr>
              <a:t>01</a:t>
            </a:r>
            <a:r>
              <a:rPr lang="en-US" dirty="0"/>
              <a:t>10xx</a:t>
            </a:r>
          </a:p>
          <a:p>
            <a:pPr>
              <a:lnSpc>
                <a:spcPct val="110000"/>
              </a:lnSpc>
            </a:pPr>
            <a:r>
              <a:rPr lang="en-US" dirty="0">
                <a:solidFill>
                  <a:srgbClr val="FF0000"/>
                </a:solidFill>
              </a:rPr>
              <a:t>01</a:t>
            </a:r>
            <a:r>
              <a:rPr lang="en-US" dirty="0"/>
              <a:t>11xx</a:t>
            </a:r>
          </a:p>
          <a:p>
            <a:pPr>
              <a:lnSpc>
                <a:spcPct val="110000"/>
              </a:lnSpc>
            </a:pPr>
            <a:r>
              <a:rPr lang="en-US" dirty="0">
                <a:solidFill>
                  <a:srgbClr val="FF0000"/>
                </a:solidFill>
              </a:rPr>
              <a:t>10</a:t>
            </a:r>
            <a:r>
              <a:rPr lang="en-US" dirty="0"/>
              <a:t>00xx</a:t>
            </a:r>
          </a:p>
          <a:p>
            <a:pPr>
              <a:lnSpc>
                <a:spcPct val="110000"/>
              </a:lnSpc>
            </a:pPr>
            <a:r>
              <a:rPr lang="en-US" dirty="0">
                <a:solidFill>
                  <a:srgbClr val="FF0000"/>
                </a:solidFill>
              </a:rPr>
              <a:t>10</a:t>
            </a:r>
            <a:r>
              <a:rPr lang="en-US" dirty="0"/>
              <a:t>01xx</a:t>
            </a:r>
          </a:p>
          <a:p>
            <a:pPr>
              <a:lnSpc>
                <a:spcPct val="110000"/>
              </a:lnSpc>
            </a:pPr>
            <a:r>
              <a:rPr lang="en-US" dirty="0">
                <a:solidFill>
                  <a:srgbClr val="FF0000"/>
                </a:solidFill>
              </a:rPr>
              <a:t>10</a:t>
            </a:r>
            <a:r>
              <a:rPr lang="en-US" dirty="0"/>
              <a:t>10xx</a:t>
            </a:r>
          </a:p>
          <a:p>
            <a:pPr>
              <a:lnSpc>
                <a:spcPct val="110000"/>
              </a:lnSpc>
            </a:pPr>
            <a:r>
              <a:rPr lang="en-US" dirty="0">
                <a:solidFill>
                  <a:srgbClr val="FF0000"/>
                </a:solidFill>
              </a:rPr>
              <a:t>10</a:t>
            </a:r>
            <a:r>
              <a:rPr lang="en-US" dirty="0"/>
              <a:t>11xx</a:t>
            </a:r>
          </a:p>
          <a:p>
            <a:pPr>
              <a:lnSpc>
                <a:spcPct val="110000"/>
              </a:lnSpc>
            </a:pPr>
            <a:r>
              <a:rPr lang="en-US" dirty="0">
                <a:solidFill>
                  <a:srgbClr val="FF0000"/>
                </a:solidFill>
              </a:rPr>
              <a:t>11</a:t>
            </a:r>
            <a:r>
              <a:rPr lang="en-US" dirty="0"/>
              <a:t>00xx</a:t>
            </a:r>
          </a:p>
          <a:p>
            <a:pPr>
              <a:lnSpc>
                <a:spcPct val="110000"/>
              </a:lnSpc>
            </a:pPr>
            <a:r>
              <a:rPr lang="en-US" dirty="0">
                <a:solidFill>
                  <a:srgbClr val="FF0000"/>
                </a:solidFill>
              </a:rPr>
              <a:t>11</a:t>
            </a:r>
            <a:r>
              <a:rPr lang="en-US" dirty="0"/>
              <a:t>01xx</a:t>
            </a:r>
          </a:p>
          <a:p>
            <a:pPr>
              <a:lnSpc>
                <a:spcPct val="110000"/>
              </a:lnSpc>
            </a:pPr>
            <a:r>
              <a:rPr lang="en-US" dirty="0">
                <a:solidFill>
                  <a:srgbClr val="FF0000"/>
                </a:solidFill>
              </a:rPr>
              <a:t>11</a:t>
            </a:r>
            <a:r>
              <a:rPr lang="en-US" dirty="0"/>
              <a:t>10xx</a:t>
            </a:r>
          </a:p>
          <a:p>
            <a:pPr>
              <a:lnSpc>
                <a:spcPct val="110000"/>
              </a:lnSpc>
            </a:pPr>
            <a:r>
              <a:rPr lang="en-US" dirty="0">
                <a:solidFill>
                  <a:srgbClr val="FF0000"/>
                </a:solidFill>
              </a:rPr>
              <a:t>11</a:t>
            </a:r>
            <a:r>
              <a:rPr lang="en-US" dirty="0"/>
              <a:t>11xx</a:t>
            </a:r>
          </a:p>
        </p:txBody>
      </p:sp>
      <p:grpSp>
        <p:nvGrpSpPr>
          <p:cNvPr id="83" name="Group 82">
            <a:extLst>
              <a:ext uri="{FF2B5EF4-FFF2-40B4-BE49-F238E27FC236}">
                <a16:creationId xmlns:a16="http://schemas.microsoft.com/office/drawing/2014/main" id="{C2233500-F180-88CB-56FC-0E4954FFEA79}"/>
              </a:ext>
            </a:extLst>
          </p:cNvPr>
          <p:cNvGrpSpPr/>
          <p:nvPr/>
        </p:nvGrpSpPr>
        <p:grpSpPr>
          <a:xfrm>
            <a:off x="5268686" y="1713638"/>
            <a:ext cx="0" cy="4876800"/>
            <a:chOff x="6781800" y="1324418"/>
            <a:chExt cx="0" cy="4876800"/>
          </a:xfrm>
        </p:grpSpPr>
        <p:sp>
          <p:nvSpPr>
            <p:cNvPr id="84" name="Line 13">
              <a:extLst>
                <a:ext uri="{FF2B5EF4-FFF2-40B4-BE49-F238E27FC236}">
                  <a16:creationId xmlns:a16="http://schemas.microsoft.com/office/drawing/2014/main" id="{0AAECFB3-B127-D8EF-B74D-29522A142743}"/>
                </a:ext>
              </a:extLst>
            </p:cNvPr>
            <p:cNvSpPr>
              <a:spLocks noChangeShapeType="1"/>
            </p:cNvSpPr>
            <p:nvPr/>
          </p:nvSpPr>
          <p:spPr bwMode="auto">
            <a:xfrm>
              <a:off x="6781800" y="1324418"/>
              <a:ext cx="0" cy="3657600"/>
            </a:xfrm>
            <a:prstGeom prst="line">
              <a:avLst/>
            </a:prstGeom>
            <a:noFill/>
            <a:ln w="12700">
              <a:solidFill>
                <a:schemeClr val="tx1"/>
              </a:solidFill>
              <a:round/>
              <a:headEnd/>
              <a:tailEnd/>
            </a:ln>
            <a:effectLst/>
          </p:spPr>
          <p:txBody>
            <a:bodyPr wrap="none" anchor="ctr"/>
            <a:lstStyle/>
            <a:p>
              <a:endParaRPr lang="en-US"/>
            </a:p>
          </p:txBody>
        </p:sp>
        <p:sp>
          <p:nvSpPr>
            <p:cNvPr id="85" name="Line 18">
              <a:extLst>
                <a:ext uri="{FF2B5EF4-FFF2-40B4-BE49-F238E27FC236}">
                  <a16:creationId xmlns:a16="http://schemas.microsoft.com/office/drawing/2014/main" id="{CE11ED36-91FD-4A89-D4FF-8CBBE465723C}"/>
                </a:ext>
              </a:extLst>
            </p:cNvPr>
            <p:cNvSpPr>
              <a:spLocks noChangeShapeType="1"/>
            </p:cNvSpPr>
            <p:nvPr/>
          </p:nvSpPr>
          <p:spPr bwMode="auto">
            <a:xfrm flipH="1" flipV="1">
              <a:off x="6781800" y="4982018"/>
              <a:ext cx="0" cy="1219200"/>
            </a:xfrm>
            <a:prstGeom prst="line">
              <a:avLst/>
            </a:prstGeom>
            <a:noFill/>
            <a:ln w="12700">
              <a:solidFill>
                <a:schemeClr val="tx1"/>
              </a:solidFill>
              <a:round/>
              <a:headEnd/>
              <a:tailEnd/>
            </a:ln>
            <a:effectLst/>
          </p:spPr>
          <p:txBody>
            <a:bodyPr wrap="none" anchor="ctr"/>
            <a:lstStyle/>
            <a:p>
              <a:endParaRPr lang="en-US"/>
            </a:p>
          </p:txBody>
        </p:sp>
      </p:grpSp>
      <p:sp>
        <p:nvSpPr>
          <p:cNvPr id="91" name="Text Box 95">
            <a:extLst>
              <a:ext uri="{FF2B5EF4-FFF2-40B4-BE49-F238E27FC236}">
                <a16:creationId xmlns:a16="http://schemas.microsoft.com/office/drawing/2014/main" id="{23C39D45-9578-648A-AD2D-F2C59A8B45B2}"/>
              </a:ext>
            </a:extLst>
          </p:cNvPr>
          <p:cNvSpPr txBox="1">
            <a:spLocks noChangeArrowheads="1"/>
          </p:cNvSpPr>
          <p:nvPr/>
        </p:nvSpPr>
        <p:spPr bwMode="auto">
          <a:xfrm>
            <a:off x="741698" y="2534488"/>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92" name="Text Box 109">
            <a:extLst>
              <a:ext uri="{FF2B5EF4-FFF2-40B4-BE49-F238E27FC236}">
                <a16:creationId xmlns:a16="http://schemas.microsoft.com/office/drawing/2014/main" id="{BA5EAA65-6920-F46C-B83E-65C317794497}"/>
              </a:ext>
            </a:extLst>
          </p:cNvPr>
          <p:cNvSpPr txBox="1">
            <a:spLocks noChangeArrowheads="1"/>
          </p:cNvSpPr>
          <p:nvPr/>
        </p:nvSpPr>
        <p:spPr bwMode="auto">
          <a:xfrm>
            <a:off x="178329" y="2534488"/>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93" name="Text Box 110">
            <a:extLst>
              <a:ext uri="{FF2B5EF4-FFF2-40B4-BE49-F238E27FC236}">
                <a16:creationId xmlns:a16="http://schemas.microsoft.com/office/drawing/2014/main" id="{6032E2FE-3E61-A60E-83FF-1671E5121DCB}"/>
              </a:ext>
            </a:extLst>
          </p:cNvPr>
          <p:cNvSpPr txBox="1">
            <a:spLocks noChangeArrowheads="1"/>
          </p:cNvSpPr>
          <p:nvPr/>
        </p:nvSpPr>
        <p:spPr bwMode="auto">
          <a:xfrm>
            <a:off x="406655" y="334191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94" name="Text Box 19">
            <a:extLst>
              <a:ext uri="{FF2B5EF4-FFF2-40B4-BE49-F238E27FC236}">
                <a16:creationId xmlns:a16="http://schemas.microsoft.com/office/drawing/2014/main" id="{DFEBAE1A-B1C4-3FA3-17CF-9879D55A8684}"/>
              </a:ext>
            </a:extLst>
          </p:cNvPr>
          <p:cNvSpPr txBox="1">
            <a:spLocks noChangeArrowheads="1"/>
          </p:cNvSpPr>
          <p:nvPr/>
        </p:nvSpPr>
        <p:spPr bwMode="auto">
          <a:xfrm>
            <a:off x="806716" y="2903820"/>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00</a:t>
            </a:r>
          </a:p>
        </p:txBody>
      </p:sp>
      <p:sp>
        <p:nvSpPr>
          <p:cNvPr id="95" name="Text Box 106">
            <a:extLst>
              <a:ext uri="{FF2B5EF4-FFF2-40B4-BE49-F238E27FC236}">
                <a16:creationId xmlns:a16="http://schemas.microsoft.com/office/drawing/2014/main" id="{9DD0AE9B-1C3A-9275-7767-C110A6BC592C}"/>
              </a:ext>
            </a:extLst>
          </p:cNvPr>
          <p:cNvSpPr txBox="1">
            <a:spLocks noChangeArrowheads="1"/>
          </p:cNvSpPr>
          <p:nvPr/>
        </p:nvSpPr>
        <p:spPr bwMode="auto">
          <a:xfrm>
            <a:off x="806716" y="3194414"/>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B050"/>
                </a:solidFill>
              </a:rPr>
              <a:t>01</a:t>
            </a:r>
          </a:p>
        </p:txBody>
      </p:sp>
      <p:sp>
        <p:nvSpPr>
          <p:cNvPr id="96" name="Text Box 107">
            <a:extLst>
              <a:ext uri="{FF2B5EF4-FFF2-40B4-BE49-F238E27FC236}">
                <a16:creationId xmlns:a16="http://schemas.microsoft.com/office/drawing/2014/main" id="{00E0C42F-F1A9-9235-440B-0599F156F268}"/>
              </a:ext>
            </a:extLst>
          </p:cNvPr>
          <p:cNvSpPr txBox="1">
            <a:spLocks noChangeArrowheads="1"/>
          </p:cNvSpPr>
          <p:nvPr/>
        </p:nvSpPr>
        <p:spPr bwMode="auto">
          <a:xfrm>
            <a:off x="806716" y="3513420"/>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10</a:t>
            </a:r>
          </a:p>
        </p:txBody>
      </p:sp>
      <p:sp>
        <p:nvSpPr>
          <p:cNvPr id="97" name="Text Box 108">
            <a:extLst>
              <a:ext uri="{FF2B5EF4-FFF2-40B4-BE49-F238E27FC236}">
                <a16:creationId xmlns:a16="http://schemas.microsoft.com/office/drawing/2014/main" id="{4FAE9B84-7BFA-3CF1-CE3E-C5F05371FA6F}"/>
              </a:ext>
            </a:extLst>
          </p:cNvPr>
          <p:cNvSpPr txBox="1">
            <a:spLocks noChangeArrowheads="1"/>
          </p:cNvSpPr>
          <p:nvPr/>
        </p:nvSpPr>
        <p:spPr bwMode="auto">
          <a:xfrm>
            <a:off x="806716" y="3841229"/>
            <a:ext cx="444352"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bg1">
                    <a:lumMod val="50000"/>
                  </a:schemeClr>
                </a:solidFill>
              </a:rPr>
              <a:t>11</a:t>
            </a:r>
          </a:p>
        </p:txBody>
      </p:sp>
      <p:sp>
        <p:nvSpPr>
          <p:cNvPr id="103" name="Rectangle 102">
            <a:extLst>
              <a:ext uri="{FF2B5EF4-FFF2-40B4-BE49-F238E27FC236}">
                <a16:creationId xmlns:a16="http://schemas.microsoft.com/office/drawing/2014/main" id="{3FAA7570-1D44-2F1F-A8CC-5757B1D4927E}"/>
              </a:ext>
            </a:extLst>
          </p:cNvPr>
          <p:cNvSpPr/>
          <p:nvPr/>
        </p:nvSpPr>
        <p:spPr>
          <a:xfrm>
            <a:off x="6096000" y="1320383"/>
            <a:ext cx="5960384" cy="4893647"/>
          </a:xfrm>
          <a:prstGeom prst="rect">
            <a:avLst/>
          </a:prstGeom>
        </p:spPr>
        <p:txBody>
          <a:bodyPr wrap="square">
            <a:spAutoFit/>
          </a:bodyPr>
          <a:lstStyle/>
          <a:p>
            <a:r>
              <a:rPr lang="en-US" sz="2400" dirty="0">
                <a:solidFill>
                  <a:srgbClr val="FF0000"/>
                </a:solidFill>
              </a:rPr>
              <a:t>DM cache: 4 miss</a:t>
            </a:r>
            <a:r>
              <a:rPr lang="en-US" altLang="zh-CN" sz="2400" dirty="0">
                <a:solidFill>
                  <a:srgbClr val="FF0000"/>
                </a:solidFill>
              </a:rPr>
              <a:t>es</a:t>
            </a:r>
            <a:endParaRPr lang="en-US" sz="2400" dirty="0">
              <a:solidFill>
                <a:srgbClr val="FF0000"/>
              </a:solidFill>
            </a:endParaRPr>
          </a:p>
          <a:p>
            <a:pPr marL="285750" indent="-285750">
              <a:buFont typeface="Arial" panose="020B0604020202020204" pitchFamily="34" charset="0"/>
              <a:buChar char="•"/>
            </a:pPr>
            <a:r>
              <a:rPr lang="en-US" sz="2400" dirty="0"/>
              <a:t>1</a:t>
            </a:r>
            <a:r>
              <a:rPr lang="en-US" sz="2400" baseline="30000" dirty="0"/>
              <a:t>st</a:t>
            </a:r>
            <a:r>
              <a:rPr lang="en-US" sz="2400" dirty="0"/>
              <a:t> cache miss brings a block with address 0000xx into cache Set 0, which contains A[0]</a:t>
            </a:r>
          </a:p>
          <a:p>
            <a:pPr marL="285750" indent="-285750">
              <a:buFont typeface="Arial" panose="020B0604020202020204" pitchFamily="34" charset="0"/>
              <a:buChar char="•"/>
            </a:pPr>
            <a:r>
              <a:rPr lang="en-US" sz="2400" dirty="0"/>
              <a:t>2</a:t>
            </a:r>
            <a:r>
              <a:rPr lang="en-US" sz="2400" baseline="30000" dirty="0"/>
              <a:t>nd</a:t>
            </a:r>
            <a:r>
              <a:rPr lang="en-US" sz="2400" dirty="0"/>
              <a:t> cache miss brings a block with address 0001xx into cache Set 1, which contains A[1]</a:t>
            </a:r>
          </a:p>
          <a:p>
            <a:pPr marL="285750" indent="-285750">
              <a:buFont typeface="Arial" panose="020B0604020202020204" pitchFamily="34" charset="0"/>
              <a:buChar char="•"/>
            </a:pPr>
            <a:r>
              <a:rPr lang="en-US" sz="2400" dirty="0"/>
              <a:t>3</a:t>
            </a:r>
            <a:r>
              <a:rPr lang="en-US" sz="2400" baseline="30000" dirty="0"/>
              <a:t>rd</a:t>
            </a:r>
            <a:r>
              <a:rPr lang="en-US" sz="2400" dirty="0"/>
              <a:t> cache miss brings a block with address 0010xx into cache Set 2, which contains A[2]</a:t>
            </a:r>
          </a:p>
          <a:p>
            <a:pPr marL="285750" indent="-285750">
              <a:buFont typeface="Arial" panose="020B0604020202020204" pitchFamily="34" charset="0"/>
              <a:buChar char="•"/>
            </a:pPr>
            <a:r>
              <a:rPr lang="en-US" sz="2400" dirty="0"/>
              <a:t>4</a:t>
            </a:r>
            <a:r>
              <a:rPr lang="en-US" sz="2400" baseline="30000" dirty="0"/>
              <a:t>th</a:t>
            </a:r>
            <a:r>
              <a:rPr lang="en-US" sz="2400" dirty="0"/>
              <a:t> cache miss brings a block with address 0011xx into cache Set 3, which contains A[3]</a:t>
            </a:r>
          </a:p>
          <a:p>
            <a:pPr marL="285750" indent="-285750">
              <a:buFont typeface="Arial" panose="020B0604020202020204" pitchFamily="34" charset="0"/>
              <a:buChar char="•"/>
            </a:pPr>
            <a:r>
              <a:rPr lang="en-US" sz="2400" dirty="0"/>
              <a:t>All subsequent cache accesses are cache hits</a:t>
            </a:r>
          </a:p>
          <a:p>
            <a:pPr marL="285750" indent="-285750">
              <a:buFont typeface="Arial" panose="020B0604020202020204" pitchFamily="34" charset="0"/>
              <a:buChar char="•"/>
            </a:pPr>
            <a:r>
              <a:rPr lang="en-US" sz="2400" dirty="0"/>
              <a:t>After 10000 iterations, 4 cache misses, 9996 cache hits.</a:t>
            </a:r>
          </a:p>
        </p:txBody>
      </p:sp>
      <p:sp>
        <p:nvSpPr>
          <p:cNvPr id="128" name="TextBox 127">
            <a:extLst>
              <a:ext uri="{FF2B5EF4-FFF2-40B4-BE49-F238E27FC236}">
                <a16:creationId xmlns:a16="http://schemas.microsoft.com/office/drawing/2014/main" id="{D505C209-182A-0179-D357-C1DCC4AA639A}"/>
              </a:ext>
            </a:extLst>
          </p:cNvPr>
          <p:cNvSpPr txBox="1"/>
          <p:nvPr/>
        </p:nvSpPr>
        <p:spPr>
          <a:xfrm>
            <a:off x="742236" y="5476857"/>
            <a:ext cx="259315" cy="374306"/>
          </a:xfrm>
          <a:prstGeom prst="rect">
            <a:avLst/>
          </a:prstGeom>
          <a:noFill/>
        </p:spPr>
        <p:txBody>
          <a:bodyPr wrap="none" rtlCol="0">
            <a:spAutoFit/>
          </a:bodyPr>
          <a:lstStyle/>
          <a:p>
            <a:r>
              <a:rPr lang="en-US" sz="1600" dirty="0"/>
              <a:t>5</a:t>
            </a:r>
          </a:p>
        </p:txBody>
      </p:sp>
      <p:sp>
        <p:nvSpPr>
          <p:cNvPr id="129" name="TextBox 128">
            <a:extLst>
              <a:ext uri="{FF2B5EF4-FFF2-40B4-BE49-F238E27FC236}">
                <a16:creationId xmlns:a16="http://schemas.microsoft.com/office/drawing/2014/main" id="{977485B4-A5C4-51FE-5D18-3B16E68AE3E9}"/>
              </a:ext>
            </a:extLst>
          </p:cNvPr>
          <p:cNvSpPr txBox="1"/>
          <p:nvPr/>
        </p:nvSpPr>
        <p:spPr>
          <a:xfrm>
            <a:off x="1224970" y="5476857"/>
            <a:ext cx="259315" cy="338554"/>
          </a:xfrm>
          <a:prstGeom prst="rect">
            <a:avLst/>
          </a:prstGeom>
          <a:noFill/>
        </p:spPr>
        <p:txBody>
          <a:bodyPr wrap="square" rtlCol="0">
            <a:spAutoFit/>
          </a:bodyPr>
          <a:lstStyle/>
          <a:p>
            <a:r>
              <a:rPr lang="en-US" sz="1600" dirty="0"/>
              <a:t>4</a:t>
            </a:r>
          </a:p>
        </p:txBody>
      </p:sp>
      <p:graphicFrame>
        <p:nvGraphicFramePr>
          <p:cNvPr id="130" name="Table 129">
            <a:extLst>
              <a:ext uri="{FF2B5EF4-FFF2-40B4-BE49-F238E27FC236}">
                <a16:creationId xmlns:a16="http://schemas.microsoft.com/office/drawing/2014/main" id="{5956BB86-E425-BC0D-D37D-5018586A2D59}"/>
              </a:ext>
            </a:extLst>
          </p:cNvPr>
          <p:cNvGraphicFramePr>
            <a:graphicFrameLocks noGrp="1"/>
          </p:cNvGraphicFramePr>
          <p:nvPr/>
        </p:nvGraphicFramePr>
        <p:xfrm>
          <a:off x="609600" y="5818767"/>
          <a:ext cx="3179151" cy="370840"/>
        </p:xfrm>
        <a:graphic>
          <a:graphicData uri="http://schemas.openxmlformats.org/drawingml/2006/table">
            <a:tbl>
              <a:tblPr firstRow="1" bandRow="1">
                <a:tableStyleId>{5940675A-B579-460E-94D1-54222C63F5DA}</a:tableStyleId>
              </a:tblPr>
              <a:tblGrid>
                <a:gridCol w="1059717">
                  <a:extLst>
                    <a:ext uri="{9D8B030D-6E8A-4147-A177-3AD203B41FA5}">
                      <a16:colId xmlns:a16="http://schemas.microsoft.com/office/drawing/2014/main" val="492541661"/>
                    </a:ext>
                  </a:extLst>
                </a:gridCol>
                <a:gridCol w="1059717">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Set 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131" name="TextBox 130">
            <a:extLst>
              <a:ext uri="{FF2B5EF4-FFF2-40B4-BE49-F238E27FC236}">
                <a16:creationId xmlns:a16="http://schemas.microsoft.com/office/drawing/2014/main" id="{4AE61D7C-5655-9E25-F4E7-148893B237E7}"/>
              </a:ext>
            </a:extLst>
          </p:cNvPr>
          <p:cNvSpPr txBox="1"/>
          <p:nvPr/>
        </p:nvSpPr>
        <p:spPr>
          <a:xfrm>
            <a:off x="1806511" y="5476857"/>
            <a:ext cx="288862" cy="338554"/>
          </a:xfrm>
          <a:prstGeom prst="rect">
            <a:avLst/>
          </a:prstGeom>
          <a:noFill/>
        </p:spPr>
        <p:txBody>
          <a:bodyPr wrap="none" rtlCol="0">
            <a:spAutoFit/>
          </a:bodyPr>
          <a:lstStyle/>
          <a:p>
            <a:r>
              <a:rPr lang="en-US" sz="1600" dirty="0"/>
              <a:t>3</a:t>
            </a:r>
          </a:p>
        </p:txBody>
      </p:sp>
      <p:sp>
        <p:nvSpPr>
          <p:cNvPr id="132" name="TextBox 131">
            <a:extLst>
              <a:ext uri="{FF2B5EF4-FFF2-40B4-BE49-F238E27FC236}">
                <a16:creationId xmlns:a16="http://schemas.microsoft.com/office/drawing/2014/main" id="{D2E9CFFE-0ABA-B685-E011-8BFBB0D8A1C9}"/>
              </a:ext>
            </a:extLst>
          </p:cNvPr>
          <p:cNvSpPr txBox="1"/>
          <p:nvPr/>
        </p:nvSpPr>
        <p:spPr>
          <a:xfrm>
            <a:off x="2289245" y="5476857"/>
            <a:ext cx="259315" cy="338554"/>
          </a:xfrm>
          <a:prstGeom prst="rect">
            <a:avLst/>
          </a:prstGeom>
          <a:noFill/>
        </p:spPr>
        <p:txBody>
          <a:bodyPr wrap="square" rtlCol="0">
            <a:spAutoFit/>
          </a:bodyPr>
          <a:lstStyle/>
          <a:p>
            <a:r>
              <a:rPr lang="en-US" sz="1600" dirty="0"/>
              <a:t>2</a:t>
            </a:r>
          </a:p>
        </p:txBody>
      </p:sp>
      <p:sp>
        <p:nvSpPr>
          <p:cNvPr id="133" name="TextBox 132">
            <a:extLst>
              <a:ext uri="{FF2B5EF4-FFF2-40B4-BE49-F238E27FC236}">
                <a16:creationId xmlns:a16="http://schemas.microsoft.com/office/drawing/2014/main" id="{EEECD7A9-525B-B954-B4AC-DBBCD2156DE5}"/>
              </a:ext>
            </a:extLst>
          </p:cNvPr>
          <p:cNvSpPr txBox="1"/>
          <p:nvPr/>
        </p:nvSpPr>
        <p:spPr>
          <a:xfrm>
            <a:off x="2820317" y="5476857"/>
            <a:ext cx="288862" cy="338554"/>
          </a:xfrm>
          <a:prstGeom prst="rect">
            <a:avLst/>
          </a:prstGeom>
          <a:noFill/>
        </p:spPr>
        <p:txBody>
          <a:bodyPr wrap="none" rtlCol="0">
            <a:spAutoFit/>
          </a:bodyPr>
          <a:lstStyle/>
          <a:p>
            <a:r>
              <a:rPr lang="en-US" sz="1600" dirty="0"/>
              <a:t>1</a:t>
            </a:r>
          </a:p>
        </p:txBody>
      </p:sp>
      <p:sp>
        <p:nvSpPr>
          <p:cNvPr id="134" name="TextBox 133">
            <a:extLst>
              <a:ext uri="{FF2B5EF4-FFF2-40B4-BE49-F238E27FC236}">
                <a16:creationId xmlns:a16="http://schemas.microsoft.com/office/drawing/2014/main" id="{7FCACE06-9026-931D-169D-F93340F83F8A}"/>
              </a:ext>
            </a:extLst>
          </p:cNvPr>
          <p:cNvSpPr txBox="1"/>
          <p:nvPr/>
        </p:nvSpPr>
        <p:spPr>
          <a:xfrm>
            <a:off x="3303051" y="5476857"/>
            <a:ext cx="259315" cy="338554"/>
          </a:xfrm>
          <a:prstGeom prst="rect">
            <a:avLst/>
          </a:prstGeom>
          <a:noFill/>
        </p:spPr>
        <p:txBody>
          <a:bodyPr wrap="square" rtlCol="0">
            <a:spAutoFit/>
          </a:bodyPr>
          <a:lstStyle/>
          <a:p>
            <a:r>
              <a:rPr lang="en-US" sz="1600" dirty="0"/>
              <a:t>0</a:t>
            </a:r>
          </a:p>
        </p:txBody>
      </p:sp>
      <p:grpSp>
        <p:nvGrpSpPr>
          <p:cNvPr id="62" name="Group 61">
            <a:extLst>
              <a:ext uri="{FF2B5EF4-FFF2-40B4-BE49-F238E27FC236}">
                <a16:creationId xmlns:a16="http://schemas.microsoft.com/office/drawing/2014/main" id="{9FBC1A01-CAFD-CEFE-9E62-510E1E41EFA5}"/>
              </a:ext>
            </a:extLst>
          </p:cNvPr>
          <p:cNvGrpSpPr/>
          <p:nvPr/>
        </p:nvGrpSpPr>
        <p:grpSpPr>
          <a:xfrm>
            <a:off x="1280234" y="1887810"/>
            <a:ext cx="2997852" cy="1419821"/>
            <a:chOff x="1280234" y="1887810"/>
            <a:chExt cx="2997852" cy="1419821"/>
          </a:xfrm>
        </p:grpSpPr>
        <p:grpSp>
          <p:nvGrpSpPr>
            <p:cNvPr id="135" name="Group 134">
              <a:extLst>
                <a:ext uri="{FF2B5EF4-FFF2-40B4-BE49-F238E27FC236}">
                  <a16:creationId xmlns:a16="http://schemas.microsoft.com/office/drawing/2014/main" id="{ED223715-F9C6-B9C5-5A3A-B2158E52DB14}"/>
                </a:ext>
              </a:extLst>
            </p:cNvPr>
            <p:cNvGrpSpPr/>
            <p:nvPr/>
          </p:nvGrpSpPr>
          <p:grpSpPr>
            <a:xfrm>
              <a:off x="1725052" y="1887810"/>
              <a:ext cx="2553034" cy="1396445"/>
              <a:chOff x="1725052" y="1887810"/>
              <a:chExt cx="2553034" cy="1396445"/>
            </a:xfrm>
          </p:grpSpPr>
          <p:grpSp>
            <p:nvGrpSpPr>
              <p:cNvPr id="104" name="Group 103">
                <a:extLst>
                  <a:ext uri="{FF2B5EF4-FFF2-40B4-BE49-F238E27FC236}">
                    <a16:creationId xmlns:a16="http://schemas.microsoft.com/office/drawing/2014/main" id="{7342D7BB-1D27-1D8C-B185-9C83AA7DB093}"/>
                  </a:ext>
                </a:extLst>
              </p:cNvPr>
              <p:cNvGrpSpPr/>
              <p:nvPr/>
            </p:nvGrpSpPr>
            <p:grpSpPr>
              <a:xfrm>
                <a:off x="2220686" y="1887810"/>
                <a:ext cx="2057400" cy="1371600"/>
                <a:chOff x="2220686" y="1887810"/>
                <a:chExt cx="2057400" cy="1371600"/>
              </a:xfrm>
            </p:grpSpPr>
            <p:sp>
              <p:nvSpPr>
                <p:cNvPr id="58" name="Rectangle 44" descr="5%">
                  <a:extLst>
                    <a:ext uri="{FF2B5EF4-FFF2-40B4-BE49-F238E27FC236}">
                      <a16:creationId xmlns:a16="http://schemas.microsoft.com/office/drawing/2014/main" id="{BA40C8C2-2639-97E3-463E-59AF641AD2C0}"/>
                    </a:ext>
                  </a:extLst>
                </p:cNvPr>
                <p:cNvSpPr>
                  <a:spLocks noChangeArrowheads="1"/>
                </p:cNvSpPr>
                <p:nvPr/>
              </p:nvSpPr>
              <p:spPr bwMode="auto">
                <a:xfrm>
                  <a:off x="2220686" y="295461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A[0]</a:t>
                  </a:r>
                </a:p>
              </p:txBody>
            </p:sp>
            <p:sp>
              <p:nvSpPr>
                <p:cNvPr id="59" name="Line 71">
                  <a:extLst>
                    <a:ext uri="{FF2B5EF4-FFF2-40B4-BE49-F238E27FC236}">
                      <a16:creationId xmlns:a16="http://schemas.microsoft.com/office/drawing/2014/main" id="{AB6BFACE-A239-0846-ED06-5BF74396A484}"/>
                    </a:ext>
                  </a:extLst>
                </p:cNvPr>
                <p:cNvSpPr>
                  <a:spLocks noChangeShapeType="1"/>
                </p:cNvSpPr>
                <p:nvPr/>
              </p:nvSpPr>
              <p:spPr bwMode="auto">
                <a:xfrm flipH="1">
                  <a:off x="3211286" y="188781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grpSp>
          <p:sp>
            <p:nvSpPr>
              <p:cNvPr id="98" name="TextBox 97">
                <a:extLst>
                  <a:ext uri="{FF2B5EF4-FFF2-40B4-BE49-F238E27FC236}">
                    <a16:creationId xmlns:a16="http://schemas.microsoft.com/office/drawing/2014/main" id="{545FF76A-66B9-7525-F656-4587B873C5BB}"/>
                  </a:ext>
                </a:extLst>
              </p:cNvPr>
              <p:cNvSpPr txBox="1"/>
              <p:nvPr/>
            </p:nvSpPr>
            <p:spPr>
              <a:xfrm>
                <a:off x="1725052" y="2914923"/>
                <a:ext cx="418704" cy="369332"/>
              </a:xfrm>
              <a:prstGeom prst="rect">
                <a:avLst/>
              </a:prstGeom>
              <a:noFill/>
            </p:spPr>
            <p:txBody>
              <a:bodyPr wrap="none" rtlCol="0" anchor="ctr">
                <a:spAutoFit/>
              </a:bodyPr>
              <a:lstStyle/>
              <a:p>
                <a:r>
                  <a:rPr lang="en-US" dirty="0">
                    <a:solidFill>
                      <a:srgbClr val="FF0000"/>
                    </a:solidFill>
                  </a:rPr>
                  <a:t>00</a:t>
                </a:r>
              </a:p>
            </p:txBody>
          </p:sp>
        </p:grpSp>
        <p:sp>
          <p:nvSpPr>
            <p:cNvPr id="3" name="TextBox 2">
              <a:extLst>
                <a:ext uri="{FF2B5EF4-FFF2-40B4-BE49-F238E27FC236}">
                  <a16:creationId xmlns:a16="http://schemas.microsoft.com/office/drawing/2014/main" id="{97DEEAB1-F488-2937-7E3C-AA7926B7F7FF}"/>
                </a:ext>
              </a:extLst>
            </p:cNvPr>
            <p:cNvSpPr txBox="1"/>
            <p:nvPr/>
          </p:nvSpPr>
          <p:spPr>
            <a:xfrm>
              <a:off x="1280234" y="2938299"/>
              <a:ext cx="301686" cy="369332"/>
            </a:xfrm>
            <a:prstGeom prst="rect">
              <a:avLst/>
            </a:prstGeom>
            <a:noFill/>
          </p:spPr>
          <p:txBody>
            <a:bodyPr wrap="none" rtlCol="0" anchor="ctr">
              <a:spAutoFit/>
            </a:bodyPr>
            <a:lstStyle/>
            <a:p>
              <a:r>
                <a:rPr lang="en-US" dirty="0"/>
                <a:t>1</a:t>
              </a:r>
            </a:p>
          </p:txBody>
        </p:sp>
      </p:grpSp>
      <p:grpSp>
        <p:nvGrpSpPr>
          <p:cNvPr id="63" name="Group 62">
            <a:extLst>
              <a:ext uri="{FF2B5EF4-FFF2-40B4-BE49-F238E27FC236}">
                <a16:creationId xmlns:a16="http://schemas.microsoft.com/office/drawing/2014/main" id="{B086AA76-536C-57BA-2B31-52F69923F7B7}"/>
              </a:ext>
            </a:extLst>
          </p:cNvPr>
          <p:cNvGrpSpPr/>
          <p:nvPr/>
        </p:nvGrpSpPr>
        <p:grpSpPr>
          <a:xfrm>
            <a:off x="1280234" y="2192610"/>
            <a:ext cx="2997852" cy="1421056"/>
            <a:chOff x="1280234" y="2192610"/>
            <a:chExt cx="2997852" cy="1421056"/>
          </a:xfrm>
        </p:grpSpPr>
        <p:grpSp>
          <p:nvGrpSpPr>
            <p:cNvPr id="136" name="Group 135">
              <a:extLst>
                <a:ext uri="{FF2B5EF4-FFF2-40B4-BE49-F238E27FC236}">
                  <a16:creationId xmlns:a16="http://schemas.microsoft.com/office/drawing/2014/main" id="{8DF5A306-E803-7BA2-9DD6-C7F3BF20A5BD}"/>
                </a:ext>
              </a:extLst>
            </p:cNvPr>
            <p:cNvGrpSpPr/>
            <p:nvPr/>
          </p:nvGrpSpPr>
          <p:grpSpPr>
            <a:xfrm>
              <a:off x="1725052" y="2192610"/>
              <a:ext cx="2553034" cy="1397680"/>
              <a:chOff x="1725052" y="2192610"/>
              <a:chExt cx="2553034" cy="1397680"/>
            </a:xfrm>
          </p:grpSpPr>
          <p:grpSp>
            <p:nvGrpSpPr>
              <p:cNvPr id="105" name="Group 104">
                <a:extLst>
                  <a:ext uri="{FF2B5EF4-FFF2-40B4-BE49-F238E27FC236}">
                    <a16:creationId xmlns:a16="http://schemas.microsoft.com/office/drawing/2014/main" id="{C507F885-B6CD-82A6-F76F-5E7BA1EE466D}"/>
                  </a:ext>
                </a:extLst>
              </p:cNvPr>
              <p:cNvGrpSpPr/>
              <p:nvPr/>
            </p:nvGrpSpPr>
            <p:grpSpPr>
              <a:xfrm>
                <a:off x="2220686" y="2192610"/>
                <a:ext cx="2057400" cy="1371600"/>
                <a:chOff x="2220686" y="2192610"/>
                <a:chExt cx="2057400" cy="1371600"/>
              </a:xfrm>
            </p:grpSpPr>
            <p:sp>
              <p:nvSpPr>
                <p:cNvPr id="64" name="Rectangle 54" descr="5%">
                  <a:extLst>
                    <a:ext uri="{FF2B5EF4-FFF2-40B4-BE49-F238E27FC236}">
                      <a16:creationId xmlns:a16="http://schemas.microsoft.com/office/drawing/2014/main" id="{5CA48F3F-CC09-13FE-7B43-5039DFA17769}"/>
                    </a:ext>
                  </a:extLst>
                </p:cNvPr>
                <p:cNvSpPr>
                  <a:spLocks noChangeArrowheads="1"/>
                </p:cNvSpPr>
                <p:nvPr/>
              </p:nvSpPr>
              <p:spPr bwMode="auto">
                <a:xfrm>
                  <a:off x="2220686" y="3259410"/>
                  <a:ext cx="990600" cy="304800"/>
                </a:xfrm>
                <a:prstGeom prst="rect">
                  <a:avLst/>
                </a:prstGeom>
                <a:solidFill>
                  <a:srgbClr val="00B050"/>
                </a:solidFill>
                <a:ln w="12700">
                  <a:solidFill>
                    <a:schemeClr val="accent2"/>
                  </a:solidFill>
                  <a:miter lim="800000"/>
                  <a:headEnd/>
                  <a:tailEnd/>
                </a:ln>
                <a:effectLst/>
              </p:spPr>
              <p:txBody>
                <a:bodyPr wrap="none" anchor="ctr"/>
                <a:lstStyle/>
                <a:p>
                  <a:pPr algn="ctr"/>
                  <a:r>
                    <a:rPr lang="en-US" dirty="0"/>
                    <a:t>A[1]</a:t>
                  </a:r>
                </a:p>
              </p:txBody>
            </p:sp>
            <p:sp>
              <p:nvSpPr>
                <p:cNvPr id="65" name="Line 72">
                  <a:extLst>
                    <a:ext uri="{FF2B5EF4-FFF2-40B4-BE49-F238E27FC236}">
                      <a16:creationId xmlns:a16="http://schemas.microsoft.com/office/drawing/2014/main" id="{23019DE1-8A3E-90FE-D7EE-AA5950F53961}"/>
                    </a:ext>
                  </a:extLst>
                </p:cNvPr>
                <p:cNvSpPr>
                  <a:spLocks noChangeShapeType="1"/>
                </p:cNvSpPr>
                <p:nvPr/>
              </p:nvSpPr>
              <p:spPr bwMode="auto">
                <a:xfrm flipH="1">
                  <a:off x="3211286" y="219261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grpSp>
          <p:sp>
            <p:nvSpPr>
              <p:cNvPr id="99" name="TextBox 98">
                <a:extLst>
                  <a:ext uri="{FF2B5EF4-FFF2-40B4-BE49-F238E27FC236}">
                    <a16:creationId xmlns:a16="http://schemas.microsoft.com/office/drawing/2014/main" id="{D5F8D59B-720B-58D7-8545-E9CF0D39764A}"/>
                  </a:ext>
                </a:extLst>
              </p:cNvPr>
              <p:cNvSpPr txBox="1"/>
              <p:nvPr/>
            </p:nvSpPr>
            <p:spPr>
              <a:xfrm>
                <a:off x="1725052" y="3220958"/>
                <a:ext cx="418704" cy="369332"/>
              </a:xfrm>
              <a:prstGeom prst="rect">
                <a:avLst/>
              </a:prstGeom>
              <a:noFill/>
            </p:spPr>
            <p:txBody>
              <a:bodyPr wrap="none" rtlCol="0" anchor="ctr">
                <a:spAutoFit/>
              </a:bodyPr>
              <a:lstStyle/>
              <a:p>
                <a:r>
                  <a:rPr lang="en-US" dirty="0">
                    <a:solidFill>
                      <a:srgbClr val="FF0000"/>
                    </a:solidFill>
                  </a:rPr>
                  <a:t>00</a:t>
                </a:r>
              </a:p>
            </p:txBody>
          </p:sp>
        </p:grpSp>
        <p:sp>
          <p:nvSpPr>
            <p:cNvPr id="57" name="TextBox 56">
              <a:extLst>
                <a:ext uri="{FF2B5EF4-FFF2-40B4-BE49-F238E27FC236}">
                  <a16:creationId xmlns:a16="http://schemas.microsoft.com/office/drawing/2014/main" id="{293ABBC1-70D8-CAAC-DD97-CACB736BB608}"/>
                </a:ext>
              </a:extLst>
            </p:cNvPr>
            <p:cNvSpPr txBox="1"/>
            <p:nvPr/>
          </p:nvSpPr>
          <p:spPr>
            <a:xfrm>
              <a:off x="1280234" y="3244334"/>
              <a:ext cx="301686" cy="369332"/>
            </a:xfrm>
            <a:prstGeom prst="rect">
              <a:avLst/>
            </a:prstGeom>
            <a:noFill/>
          </p:spPr>
          <p:txBody>
            <a:bodyPr wrap="none" rtlCol="0" anchor="ctr">
              <a:spAutoFit/>
            </a:bodyPr>
            <a:lstStyle/>
            <a:p>
              <a:r>
                <a:rPr lang="en-US" dirty="0"/>
                <a:t>1</a:t>
              </a:r>
            </a:p>
          </p:txBody>
        </p:sp>
      </p:grpSp>
      <p:grpSp>
        <p:nvGrpSpPr>
          <p:cNvPr id="66" name="Group 65">
            <a:extLst>
              <a:ext uri="{FF2B5EF4-FFF2-40B4-BE49-F238E27FC236}">
                <a16:creationId xmlns:a16="http://schemas.microsoft.com/office/drawing/2014/main" id="{2182F522-15E1-C800-C228-3756113DF312}"/>
              </a:ext>
            </a:extLst>
          </p:cNvPr>
          <p:cNvGrpSpPr/>
          <p:nvPr/>
        </p:nvGrpSpPr>
        <p:grpSpPr>
          <a:xfrm>
            <a:off x="1280234" y="2497410"/>
            <a:ext cx="2997852" cy="1429783"/>
            <a:chOff x="1280234" y="2497410"/>
            <a:chExt cx="2997852" cy="1429783"/>
          </a:xfrm>
        </p:grpSpPr>
        <p:grpSp>
          <p:nvGrpSpPr>
            <p:cNvPr id="137" name="Group 136">
              <a:extLst>
                <a:ext uri="{FF2B5EF4-FFF2-40B4-BE49-F238E27FC236}">
                  <a16:creationId xmlns:a16="http://schemas.microsoft.com/office/drawing/2014/main" id="{E77ED222-6C51-BCE4-F4DB-0B4D77E50498}"/>
                </a:ext>
              </a:extLst>
            </p:cNvPr>
            <p:cNvGrpSpPr/>
            <p:nvPr/>
          </p:nvGrpSpPr>
          <p:grpSpPr>
            <a:xfrm>
              <a:off x="1725051" y="2497410"/>
              <a:ext cx="2553035" cy="1415692"/>
              <a:chOff x="1725051" y="2497410"/>
              <a:chExt cx="2553035" cy="1415692"/>
            </a:xfrm>
          </p:grpSpPr>
          <p:grpSp>
            <p:nvGrpSpPr>
              <p:cNvPr id="106" name="Group 105">
                <a:extLst>
                  <a:ext uri="{FF2B5EF4-FFF2-40B4-BE49-F238E27FC236}">
                    <a16:creationId xmlns:a16="http://schemas.microsoft.com/office/drawing/2014/main" id="{5841988C-8FBB-C3E2-309E-3D0D950CCBE6}"/>
                  </a:ext>
                </a:extLst>
              </p:cNvPr>
              <p:cNvGrpSpPr/>
              <p:nvPr/>
            </p:nvGrpSpPr>
            <p:grpSpPr>
              <a:xfrm>
                <a:off x="2220686" y="2497410"/>
                <a:ext cx="2057400" cy="1371600"/>
                <a:chOff x="2220686" y="2497410"/>
                <a:chExt cx="2057400" cy="1371600"/>
              </a:xfrm>
            </p:grpSpPr>
            <p:sp>
              <p:nvSpPr>
                <p:cNvPr id="70" name="Rectangle 62" descr="5%">
                  <a:extLst>
                    <a:ext uri="{FF2B5EF4-FFF2-40B4-BE49-F238E27FC236}">
                      <a16:creationId xmlns:a16="http://schemas.microsoft.com/office/drawing/2014/main" id="{392DE22A-D02E-C803-82E7-BC2172CAA2AA}"/>
                    </a:ext>
                  </a:extLst>
                </p:cNvPr>
                <p:cNvSpPr>
                  <a:spLocks noChangeArrowheads="1"/>
                </p:cNvSpPr>
                <p:nvPr/>
              </p:nvSpPr>
              <p:spPr bwMode="auto">
                <a:xfrm>
                  <a:off x="2220686" y="3564210"/>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t>A[2]</a:t>
                  </a:r>
                </a:p>
              </p:txBody>
            </p:sp>
            <p:sp>
              <p:nvSpPr>
                <p:cNvPr id="71" name="Line 73">
                  <a:extLst>
                    <a:ext uri="{FF2B5EF4-FFF2-40B4-BE49-F238E27FC236}">
                      <a16:creationId xmlns:a16="http://schemas.microsoft.com/office/drawing/2014/main" id="{A970E02F-E933-4D42-7964-35A9496E7F47}"/>
                    </a:ext>
                  </a:extLst>
                </p:cNvPr>
                <p:cNvSpPr>
                  <a:spLocks noChangeShapeType="1"/>
                </p:cNvSpPr>
                <p:nvPr/>
              </p:nvSpPr>
              <p:spPr bwMode="auto">
                <a:xfrm flipH="1">
                  <a:off x="3211286" y="249741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grpSp>
          <p:sp>
            <p:nvSpPr>
              <p:cNvPr id="100" name="TextBox 99">
                <a:extLst>
                  <a:ext uri="{FF2B5EF4-FFF2-40B4-BE49-F238E27FC236}">
                    <a16:creationId xmlns:a16="http://schemas.microsoft.com/office/drawing/2014/main" id="{D6374C23-0253-A3EA-D388-AB56A8F476FC}"/>
                  </a:ext>
                </a:extLst>
              </p:cNvPr>
              <p:cNvSpPr txBox="1"/>
              <p:nvPr/>
            </p:nvSpPr>
            <p:spPr>
              <a:xfrm>
                <a:off x="1725051" y="3543770"/>
                <a:ext cx="418704" cy="369332"/>
              </a:xfrm>
              <a:prstGeom prst="rect">
                <a:avLst/>
              </a:prstGeom>
              <a:noFill/>
            </p:spPr>
            <p:txBody>
              <a:bodyPr wrap="none" rtlCol="0">
                <a:spAutoFit/>
              </a:bodyPr>
              <a:lstStyle/>
              <a:p>
                <a:r>
                  <a:rPr lang="en-US" dirty="0">
                    <a:solidFill>
                      <a:srgbClr val="FF0000"/>
                    </a:solidFill>
                  </a:rPr>
                  <a:t>00</a:t>
                </a:r>
              </a:p>
            </p:txBody>
          </p:sp>
        </p:grpSp>
        <p:sp>
          <p:nvSpPr>
            <p:cNvPr id="60" name="TextBox 59">
              <a:extLst>
                <a:ext uri="{FF2B5EF4-FFF2-40B4-BE49-F238E27FC236}">
                  <a16:creationId xmlns:a16="http://schemas.microsoft.com/office/drawing/2014/main" id="{4D698BEF-E0F8-5D48-3A12-50ED958BD17F}"/>
                </a:ext>
              </a:extLst>
            </p:cNvPr>
            <p:cNvSpPr txBox="1"/>
            <p:nvPr/>
          </p:nvSpPr>
          <p:spPr>
            <a:xfrm>
              <a:off x="1280234" y="3557861"/>
              <a:ext cx="301686" cy="369332"/>
            </a:xfrm>
            <a:prstGeom prst="rect">
              <a:avLst/>
            </a:prstGeom>
            <a:noFill/>
          </p:spPr>
          <p:txBody>
            <a:bodyPr wrap="none" rtlCol="0">
              <a:spAutoFit/>
            </a:bodyPr>
            <a:lstStyle/>
            <a:p>
              <a:r>
                <a:rPr lang="en-US" dirty="0"/>
                <a:t>1</a:t>
              </a:r>
            </a:p>
          </p:txBody>
        </p:sp>
      </p:grpSp>
      <p:grpSp>
        <p:nvGrpSpPr>
          <p:cNvPr id="67" name="Group 66">
            <a:extLst>
              <a:ext uri="{FF2B5EF4-FFF2-40B4-BE49-F238E27FC236}">
                <a16:creationId xmlns:a16="http://schemas.microsoft.com/office/drawing/2014/main" id="{1BD5A987-3CE9-BC9E-5668-E9F2E89D9B5B}"/>
              </a:ext>
            </a:extLst>
          </p:cNvPr>
          <p:cNvGrpSpPr/>
          <p:nvPr/>
        </p:nvGrpSpPr>
        <p:grpSpPr>
          <a:xfrm>
            <a:off x="1280234" y="2802210"/>
            <a:ext cx="2997852" cy="1412906"/>
            <a:chOff x="1280234" y="2802210"/>
            <a:chExt cx="2997852" cy="1412906"/>
          </a:xfrm>
        </p:grpSpPr>
        <p:grpSp>
          <p:nvGrpSpPr>
            <p:cNvPr id="138" name="Group 137">
              <a:extLst>
                <a:ext uri="{FF2B5EF4-FFF2-40B4-BE49-F238E27FC236}">
                  <a16:creationId xmlns:a16="http://schemas.microsoft.com/office/drawing/2014/main" id="{7C362495-F0B8-7F0A-395A-AE3BC96CFCFF}"/>
                </a:ext>
              </a:extLst>
            </p:cNvPr>
            <p:cNvGrpSpPr/>
            <p:nvPr/>
          </p:nvGrpSpPr>
          <p:grpSpPr>
            <a:xfrm>
              <a:off x="1725052" y="2802210"/>
              <a:ext cx="2553034" cy="1389530"/>
              <a:chOff x="1725052" y="2802210"/>
              <a:chExt cx="2553034" cy="1389530"/>
            </a:xfrm>
          </p:grpSpPr>
          <p:grpSp>
            <p:nvGrpSpPr>
              <p:cNvPr id="107" name="Group 106">
                <a:extLst>
                  <a:ext uri="{FF2B5EF4-FFF2-40B4-BE49-F238E27FC236}">
                    <a16:creationId xmlns:a16="http://schemas.microsoft.com/office/drawing/2014/main" id="{314962FE-2C28-FE48-84B1-BE3ECA315CC5}"/>
                  </a:ext>
                </a:extLst>
              </p:cNvPr>
              <p:cNvGrpSpPr/>
              <p:nvPr/>
            </p:nvGrpSpPr>
            <p:grpSpPr>
              <a:xfrm>
                <a:off x="2220686" y="2802210"/>
                <a:ext cx="2057400" cy="1371600"/>
                <a:chOff x="2220686" y="2802210"/>
                <a:chExt cx="2057400" cy="1371600"/>
              </a:xfrm>
            </p:grpSpPr>
            <p:sp>
              <p:nvSpPr>
                <p:cNvPr id="77" name="Rectangle 52" descr="5%">
                  <a:extLst>
                    <a:ext uri="{FF2B5EF4-FFF2-40B4-BE49-F238E27FC236}">
                      <a16:creationId xmlns:a16="http://schemas.microsoft.com/office/drawing/2014/main" id="{38558CE6-9FAA-7617-34C3-1C5D7A4738E5}"/>
                    </a:ext>
                  </a:extLst>
                </p:cNvPr>
                <p:cNvSpPr>
                  <a:spLocks noChangeArrowheads="1"/>
                </p:cNvSpPr>
                <p:nvPr/>
              </p:nvSpPr>
              <p:spPr bwMode="auto">
                <a:xfrm>
                  <a:off x="2220686" y="3869010"/>
                  <a:ext cx="990600" cy="3048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pPr algn="ctr"/>
                  <a:r>
                    <a:rPr lang="en-US" dirty="0"/>
                    <a:t>A[3]</a:t>
                  </a:r>
                </a:p>
              </p:txBody>
            </p:sp>
            <p:sp>
              <p:nvSpPr>
                <p:cNvPr id="78" name="Line 74">
                  <a:extLst>
                    <a:ext uri="{FF2B5EF4-FFF2-40B4-BE49-F238E27FC236}">
                      <a16:creationId xmlns:a16="http://schemas.microsoft.com/office/drawing/2014/main" id="{F204635F-A2E5-60EB-A944-DBBC1D4977B0}"/>
                    </a:ext>
                  </a:extLst>
                </p:cNvPr>
                <p:cNvSpPr>
                  <a:spLocks noChangeShapeType="1"/>
                </p:cNvSpPr>
                <p:nvPr/>
              </p:nvSpPr>
              <p:spPr bwMode="auto">
                <a:xfrm flipH="1">
                  <a:off x="3211286" y="280221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grpSp>
          <p:sp>
            <p:nvSpPr>
              <p:cNvPr id="101" name="TextBox 100">
                <a:extLst>
                  <a:ext uri="{FF2B5EF4-FFF2-40B4-BE49-F238E27FC236}">
                    <a16:creationId xmlns:a16="http://schemas.microsoft.com/office/drawing/2014/main" id="{F2E5D9B9-36E6-CFE6-86C1-5C3A386945CE}"/>
                  </a:ext>
                </a:extLst>
              </p:cNvPr>
              <p:cNvSpPr txBox="1"/>
              <p:nvPr/>
            </p:nvSpPr>
            <p:spPr>
              <a:xfrm>
                <a:off x="1725052" y="3822408"/>
                <a:ext cx="418704" cy="369332"/>
              </a:xfrm>
              <a:prstGeom prst="rect">
                <a:avLst/>
              </a:prstGeom>
              <a:noFill/>
            </p:spPr>
            <p:txBody>
              <a:bodyPr wrap="none" rtlCol="0">
                <a:spAutoFit/>
              </a:bodyPr>
              <a:lstStyle/>
              <a:p>
                <a:r>
                  <a:rPr lang="en-US" dirty="0">
                    <a:solidFill>
                      <a:srgbClr val="FF0000"/>
                    </a:solidFill>
                  </a:rPr>
                  <a:t>00</a:t>
                </a:r>
              </a:p>
            </p:txBody>
          </p:sp>
        </p:grpSp>
        <p:sp>
          <p:nvSpPr>
            <p:cNvPr id="61" name="TextBox 60">
              <a:extLst>
                <a:ext uri="{FF2B5EF4-FFF2-40B4-BE49-F238E27FC236}">
                  <a16:creationId xmlns:a16="http://schemas.microsoft.com/office/drawing/2014/main" id="{25D68B11-0E5D-AD34-5084-48B3037DD79F}"/>
                </a:ext>
              </a:extLst>
            </p:cNvPr>
            <p:cNvSpPr txBox="1"/>
            <p:nvPr/>
          </p:nvSpPr>
          <p:spPr>
            <a:xfrm>
              <a:off x="1280234" y="3845784"/>
              <a:ext cx="301686" cy="369332"/>
            </a:xfrm>
            <a:prstGeom prst="rect">
              <a:avLst/>
            </a:prstGeom>
            <a:noFill/>
          </p:spPr>
          <p:txBody>
            <a:bodyPr wrap="none" rtlCol="0">
              <a:spAutoFit/>
            </a:bodyPr>
            <a:lstStyle/>
            <a:p>
              <a:r>
                <a:rPr lang="en-US" dirty="0"/>
                <a:t>1</a:t>
              </a:r>
            </a:p>
          </p:txBody>
        </p:sp>
      </p:grpSp>
      <p:sp>
        <p:nvSpPr>
          <p:cNvPr id="68" name="Slide Number Placeholder 5">
            <a:extLst>
              <a:ext uri="{FF2B5EF4-FFF2-40B4-BE49-F238E27FC236}">
                <a16:creationId xmlns:a16="http://schemas.microsoft.com/office/drawing/2014/main" id="{8B8C3102-F38F-8BFE-5470-332D572790A6}"/>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47</a:t>
            </a:fld>
            <a:endParaRPr lang="en-US" dirty="0"/>
          </a:p>
        </p:txBody>
      </p:sp>
    </p:spTree>
    <p:extLst>
      <p:ext uri="{BB962C8B-B14F-4D97-AF65-F5344CB8AC3E}">
        <p14:creationId xmlns:p14="http://schemas.microsoft.com/office/powerpoint/2010/main" val="2547171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63"/>
                                        </p:tgtEl>
                                        <p:attrNameLst>
                                          <p:attrName>style.visibility</p:attrName>
                                        </p:attrNameLst>
                                      </p:cBhvr>
                                      <p:to>
                                        <p:strVal val="visible"/>
                                      </p:to>
                                    </p:set>
                                    <p:animEffect transition="in" filter="wipe(right)">
                                      <p:cBhvr>
                                        <p:cTn id="16" dur="500"/>
                                        <p:tgtEl>
                                          <p:spTgt spid="6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2" fill="hold" nodeType="click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wipe(right)">
                                      <p:cBhvr>
                                        <p:cTn id="21" dur="500"/>
                                        <p:tgtEl>
                                          <p:spTgt spid="66"/>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67"/>
                                        </p:tgtEl>
                                        <p:attrNameLst>
                                          <p:attrName>style.visibility</p:attrName>
                                        </p:attrNameLst>
                                      </p:cBhvr>
                                      <p:to>
                                        <p:strVal val="visible"/>
                                      </p:to>
                                    </p:set>
                                    <p:animEffect transition="in" filter="wipe(right)">
                                      <p:cBhvr>
                                        <p:cTn id="26"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91387-AD20-3459-39D0-E16E6AB20A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7A0DB7-0706-6146-ECCF-05D487574B02}"/>
              </a:ext>
            </a:extLst>
          </p:cNvPr>
          <p:cNvSpPr>
            <a:spLocks noGrp="1"/>
          </p:cNvSpPr>
          <p:nvPr>
            <p:ph type="title"/>
          </p:nvPr>
        </p:nvSpPr>
        <p:spPr>
          <a:xfrm>
            <a:off x="372409" y="240984"/>
            <a:ext cx="11446777" cy="1143000"/>
          </a:xfrm>
        </p:spPr>
        <p:txBody>
          <a:bodyPr>
            <a:normAutofit/>
          </a:bodyPr>
          <a:lstStyle/>
          <a:p>
            <a:r>
              <a:rPr lang="en-US" dirty="0"/>
              <a:t>Example: 2-Way S</a:t>
            </a:r>
            <a:r>
              <a:rPr lang="en-US" altLang="zh-CN" dirty="0"/>
              <a:t>A</a:t>
            </a:r>
            <a:r>
              <a:rPr lang="en-US" dirty="0"/>
              <a:t> Cache</a:t>
            </a:r>
            <a:endParaRPr lang="en-SE" dirty="0"/>
          </a:p>
        </p:txBody>
      </p:sp>
      <p:sp>
        <p:nvSpPr>
          <p:cNvPr id="103" name="Rectangle 102">
            <a:extLst>
              <a:ext uri="{FF2B5EF4-FFF2-40B4-BE49-F238E27FC236}">
                <a16:creationId xmlns:a16="http://schemas.microsoft.com/office/drawing/2014/main" id="{DF33E6E3-DAB7-4350-DB46-BCA7C4EADD1B}"/>
              </a:ext>
            </a:extLst>
          </p:cNvPr>
          <p:cNvSpPr/>
          <p:nvPr/>
        </p:nvSpPr>
        <p:spPr>
          <a:xfrm>
            <a:off x="6116295" y="1090881"/>
            <a:ext cx="5960384" cy="5755422"/>
          </a:xfrm>
          <a:prstGeom prst="rect">
            <a:avLst/>
          </a:prstGeom>
        </p:spPr>
        <p:txBody>
          <a:bodyPr wrap="square">
            <a:spAutoFit/>
          </a:bodyPr>
          <a:lstStyle/>
          <a:p>
            <a:r>
              <a:rPr lang="en-US" sz="2300" dirty="0">
                <a:solidFill>
                  <a:srgbClr val="FF0000"/>
                </a:solidFill>
              </a:rPr>
              <a:t>2-Way SA Cache: 4 miss</a:t>
            </a:r>
            <a:r>
              <a:rPr lang="en-US" altLang="zh-CN" sz="2300" dirty="0">
                <a:solidFill>
                  <a:srgbClr val="FF0000"/>
                </a:solidFill>
              </a:rPr>
              <a:t>es</a:t>
            </a:r>
            <a:endParaRPr lang="en-US" sz="2300" dirty="0">
              <a:solidFill>
                <a:srgbClr val="FF0000"/>
              </a:solidFill>
            </a:endParaRPr>
          </a:p>
          <a:p>
            <a:pPr marL="285750" indent="-285750">
              <a:buFont typeface="Arial" panose="020B0604020202020204" pitchFamily="34" charset="0"/>
              <a:buChar char="•"/>
            </a:pPr>
            <a:r>
              <a:rPr lang="en-US" sz="2300" dirty="0"/>
              <a:t>1</a:t>
            </a:r>
            <a:r>
              <a:rPr lang="en-US" sz="2300" baseline="30000" dirty="0"/>
              <a:t>st</a:t>
            </a:r>
            <a:r>
              <a:rPr lang="en-US" sz="2300" dirty="0"/>
              <a:t> cache miss brings into cache a block with address 0000xx into Set 0, which contains A[0]</a:t>
            </a:r>
          </a:p>
          <a:p>
            <a:pPr marL="285750" indent="-285750">
              <a:buFont typeface="Arial" panose="020B0604020202020204" pitchFamily="34" charset="0"/>
              <a:buChar char="•"/>
            </a:pPr>
            <a:r>
              <a:rPr lang="en-US" sz="2300" dirty="0"/>
              <a:t>2</a:t>
            </a:r>
            <a:r>
              <a:rPr lang="en-US" sz="2300" baseline="30000" dirty="0"/>
              <a:t>nd</a:t>
            </a:r>
            <a:r>
              <a:rPr lang="en-US" sz="2300" dirty="0"/>
              <a:t> cache miss brings into cache a block with address 0001xx into Set 1, which contains A[1]</a:t>
            </a:r>
          </a:p>
          <a:p>
            <a:pPr marL="285750" indent="-285750">
              <a:buFont typeface="Arial" panose="020B0604020202020204" pitchFamily="34" charset="0"/>
              <a:buChar char="•"/>
            </a:pPr>
            <a:r>
              <a:rPr lang="en-US" sz="2300" dirty="0"/>
              <a:t>3</a:t>
            </a:r>
            <a:r>
              <a:rPr lang="en-US" sz="2300" baseline="30000" dirty="0"/>
              <a:t>rd</a:t>
            </a:r>
            <a:r>
              <a:rPr lang="en-US" sz="2300" dirty="0"/>
              <a:t> cache miss brings into cache a block with address 0010xx into Set 0, which contains A[2]</a:t>
            </a:r>
          </a:p>
          <a:p>
            <a:pPr marL="285750" indent="-285750">
              <a:buFont typeface="Arial" panose="020B0604020202020204" pitchFamily="34" charset="0"/>
              <a:buChar char="•"/>
            </a:pPr>
            <a:r>
              <a:rPr lang="en-US" sz="2300" dirty="0"/>
              <a:t>4</a:t>
            </a:r>
            <a:r>
              <a:rPr lang="en-US" sz="2300" baseline="30000" dirty="0"/>
              <a:t>th</a:t>
            </a:r>
            <a:r>
              <a:rPr lang="en-US" sz="2300" dirty="0"/>
              <a:t> cache miss brings into cache a block with address 0011xx into Set 1, which contains A[3]</a:t>
            </a:r>
          </a:p>
          <a:p>
            <a:pPr marL="285750" indent="-285750">
              <a:buFont typeface="Arial" panose="020B0604020202020204" pitchFamily="34" charset="0"/>
              <a:buChar char="•"/>
            </a:pPr>
            <a:r>
              <a:rPr lang="en-US" sz="2300" dirty="0"/>
              <a:t>All subsequent cache accesses are cache hits</a:t>
            </a:r>
          </a:p>
          <a:p>
            <a:pPr marL="285750" indent="-285750">
              <a:buFont typeface="Arial" panose="020B0604020202020204" pitchFamily="34" charset="0"/>
              <a:buChar char="•"/>
            </a:pPr>
            <a:r>
              <a:rPr lang="en-US" sz="2300" dirty="0"/>
              <a:t>After 10000 iterations, 4 cache misses, 9996 cache hits</a:t>
            </a:r>
          </a:p>
        </p:txBody>
      </p:sp>
      <p:grpSp>
        <p:nvGrpSpPr>
          <p:cNvPr id="3" name="Group 3">
            <a:extLst>
              <a:ext uri="{FF2B5EF4-FFF2-40B4-BE49-F238E27FC236}">
                <a16:creationId xmlns:a16="http://schemas.microsoft.com/office/drawing/2014/main" id="{042BE8F8-A208-48DD-57F2-83949ABFD7F1}"/>
              </a:ext>
            </a:extLst>
          </p:cNvPr>
          <p:cNvGrpSpPr>
            <a:grpSpLocks/>
          </p:cNvGrpSpPr>
          <p:nvPr/>
        </p:nvGrpSpPr>
        <p:grpSpPr bwMode="auto">
          <a:xfrm>
            <a:off x="2231571" y="2756201"/>
            <a:ext cx="990600" cy="1219200"/>
            <a:chOff x="1344" y="1056"/>
            <a:chExt cx="624" cy="768"/>
          </a:xfrm>
        </p:grpSpPr>
        <p:sp>
          <p:nvSpPr>
            <p:cNvPr id="57" name="Rectangle 4">
              <a:extLst>
                <a:ext uri="{FF2B5EF4-FFF2-40B4-BE49-F238E27FC236}">
                  <a16:creationId xmlns:a16="http://schemas.microsoft.com/office/drawing/2014/main" id="{8D91E21A-1DF5-51C7-F66F-8557E757D944}"/>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60" name="Line 5">
              <a:extLst>
                <a:ext uri="{FF2B5EF4-FFF2-40B4-BE49-F238E27FC236}">
                  <a16:creationId xmlns:a16="http://schemas.microsoft.com/office/drawing/2014/main" id="{A79C20FE-5F39-9D69-4D22-55CE2B1D5107}"/>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61" name="Line 6">
              <a:extLst>
                <a:ext uri="{FF2B5EF4-FFF2-40B4-BE49-F238E27FC236}">
                  <a16:creationId xmlns:a16="http://schemas.microsoft.com/office/drawing/2014/main" id="{6A946213-C208-881F-EF97-EE36EE64C855}"/>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62" name="Line 7">
              <a:extLst>
                <a:ext uri="{FF2B5EF4-FFF2-40B4-BE49-F238E27FC236}">
                  <a16:creationId xmlns:a16="http://schemas.microsoft.com/office/drawing/2014/main" id="{62982440-752A-FB77-842A-999987EBE0B3}"/>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63" name="Line 8">
            <a:extLst>
              <a:ext uri="{FF2B5EF4-FFF2-40B4-BE49-F238E27FC236}">
                <a16:creationId xmlns:a16="http://schemas.microsoft.com/office/drawing/2014/main" id="{B7BA2A0D-01BD-B19B-C24F-2D3FE64D1A21}"/>
              </a:ext>
            </a:extLst>
          </p:cNvPr>
          <p:cNvSpPr>
            <a:spLocks noChangeShapeType="1"/>
          </p:cNvSpPr>
          <p:nvPr/>
        </p:nvSpPr>
        <p:spPr bwMode="auto">
          <a:xfrm>
            <a:off x="4284381" y="2146601"/>
            <a:ext cx="990600" cy="0"/>
          </a:xfrm>
          <a:prstGeom prst="line">
            <a:avLst/>
          </a:prstGeom>
          <a:noFill/>
          <a:ln w="12700">
            <a:solidFill>
              <a:schemeClr val="tx1"/>
            </a:solidFill>
            <a:round/>
            <a:headEnd/>
            <a:tailEnd/>
          </a:ln>
          <a:effectLst/>
        </p:spPr>
        <p:txBody>
          <a:bodyPr wrap="none" anchor="ctr"/>
          <a:lstStyle/>
          <a:p>
            <a:endParaRPr lang="en-US"/>
          </a:p>
        </p:txBody>
      </p:sp>
      <p:sp>
        <p:nvSpPr>
          <p:cNvPr id="66" name="Line 9">
            <a:extLst>
              <a:ext uri="{FF2B5EF4-FFF2-40B4-BE49-F238E27FC236}">
                <a16:creationId xmlns:a16="http://schemas.microsoft.com/office/drawing/2014/main" id="{5626B0EE-1B7D-0758-AE66-724180FC8C3E}"/>
              </a:ext>
            </a:extLst>
          </p:cNvPr>
          <p:cNvSpPr>
            <a:spLocks noChangeShapeType="1"/>
          </p:cNvSpPr>
          <p:nvPr/>
        </p:nvSpPr>
        <p:spPr bwMode="auto">
          <a:xfrm>
            <a:off x="4284381" y="1841801"/>
            <a:ext cx="990600" cy="0"/>
          </a:xfrm>
          <a:prstGeom prst="line">
            <a:avLst/>
          </a:prstGeom>
          <a:noFill/>
          <a:ln w="12700">
            <a:solidFill>
              <a:schemeClr val="tx1"/>
            </a:solidFill>
            <a:round/>
            <a:headEnd/>
            <a:tailEnd/>
          </a:ln>
          <a:effectLst/>
        </p:spPr>
        <p:txBody>
          <a:bodyPr wrap="none" anchor="ctr"/>
          <a:lstStyle/>
          <a:p>
            <a:endParaRPr lang="en-US"/>
          </a:p>
        </p:txBody>
      </p:sp>
      <p:sp>
        <p:nvSpPr>
          <p:cNvPr id="67" name="Line 10">
            <a:extLst>
              <a:ext uri="{FF2B5EF4-FFF2-40B4-BE49-F238E27FC236}">
                <a16:creationId xmlns:a16="http://schemas.microsoft.com/office/drawing/2014/main" id="{3BAB4938-875F-B821-26E8-EFCD1B963925}"/>
              </a:ext>
            </a:extLst>
          </p:cNvPr>
          <p:cNvSpPr>
            <a:spLocks noChangeShapeType="1"/>
          </p:cNvSpPr>
          <p:nvPr/>
        </p:nvSpPr>
        <p:spPr bwMode="auto">
          <a:xfrm>
            <a:off x="4284381" y="2451401"/>
            <a:ext cx="990600" cy="0"/>
          </a:xfrm>
          <a:prstGeom prst="line">
            <a:avLst/>
          </a:prstGeom>
          <a:noFill/>
          <a:ln w="12700">
            <a:solidFill>
              <a:schemeClr val="tx1"/>
            </a:solidFill>
            <a:round/>
            <a:headEnd/>
            <a:tailEnd/>
          </a:ln>
          <a:effectLst/>
        </p:spPr>
        <p:txBody>
          <a:bodyPr wrap="none" anchor="ctr"/>
          <a:lstStyle/>
          <a:p>
            <a:endParaRPr lang="en-US"/>
          </a:p>
        </p:txBody>
      </p:sp>
      <p:sp>
        <p:nvSpPr>
          <p:cNvPr id="68" name="Line 11">
            <a:extLst>
              <a:ext uri="{FF2B5EF4-FFF2-40B4-BE49-F238E27FC236}">
                <a16:creationId xmlns:a16="http://schemas.microsoft.com/office/drawing/2014/main" id="{18C11B4D-F526-AB4A-26FB-2D45BF42C44A}"/>
              </a:ext>
            </a:extLst>
          </p:cNvPr>
          <p:cNvSpPr>
            <a:spLocks noChangeShapeType="1"/>
          </p:cNvSpPr>
          <p:nvPr/>
        </p:nvSpPr>
        <p:spPr bwMode="auto">
          <a:xfrm>
            <a:off x="4284381" y="1537001"/>
            <a:ext cx="990600" cy="0"/>
          </a:xfrm>
          <a:prstGeom prst="line">
            <a:avLst/>
          </a:prstGeom>
          <a:noFill/>
          <a:ln w="12700">
            <a:solidFill>
              <a:schemeClr val="tx1"/>
            </a:solidFill>
            <a:round/>
            <a:headEnd/>
            <a:tailEnd/>
          </a:ln>
          <a:effectLst/>
        </p:spPr>
        <p:txBody>
          <a:bodyPr wrap="none" anchor="ctr"/>
          <a:lstStyle/>
          <a:p>
            <a:endParaRPr lang="en-US"/>
          </a:p>
        </p:txBody>
      </p:sp>
      <p:sp>
        <p:nvSpPr>
          <p:cNvPr id="69" name="Line 12">
            <a:extLst>
              <a:ext uri="{FF2B5EF4-FFF2-40B4-BE49-F238E27FC236}">
                <a16:creationId xmlns:a16="http://schemas.microsoft.com/office/drawing/2014/main" id="{8A74C8BB-C4D4-A6B1-335F-DDF8F2DB05E6}"/>
              </a:ext>
            </a:extLst>
          </p:cNvPr>
          <p:cNvSpPr>
            <a:spLocks noChangeShapeType="1"/>
          </p:cNvSpPr>
          <p:nvPr/>
        </p:nvSpPr>
        <p:spPr bwMode="auto">
          <a:xfrm>
            <a:off x="4779681" y="1537001"/>
            <a:ext cx="0" cy="3657600"/>
          </a:xfrm>
          <a:prstGeom prst="line">
            <a:avLst/>
          </a:prstGeom>
          <a:noFill/>
          <a:ln w="12700">
            <a:solidFill>
              <a:schemeClr val="tx1"/>
            </a:solidFill>
            <a:round/>
            <a:headEnd/>
            <a:tailEnd/>
          </a:ln>
          <a:effectLst/>
        </p:spPr>
        <p:txBody>
          <a:bodyPr wrap="none" anchor="ctr"/>
          <a:lstStyle/>
          <a:p>
            <a:endParaRPr lang="en-US"/>
          </a:p>
        </p:txBody>
      </p:sp>
      <p:sp>
        <p:nvSpPr>
          <p:cNvPr id="72" name="Line 13">
            <a:extLst>
              <a:ext uri="{FF2B5EF4-FFF2-40B4-BE49-F238E27FC236}">
                <a16:creationId xmlns:a16="http://schemas.microsoft.com/office/drawing/2014/main" id="{0F019ECA-8B3F-233D-32F0-5182976AB638}"/>
              </a:ext>
            </a:extLst>
          </p:cNvPr>
          <p:cNvSpPr>
            <a:spLocks noChangeShapeType="1"/>
          </p:cNvSpPr>
          <p:nvPr/>
        </p:nvSpPr>
        <p:spPr bwMode="auto">
          <a:xfrm>
            <a:off x="4779681" y="1537001"/>
            <a:ext cx="0" cy="3657600"/>
          </a:xfrm>
          <a:prstGeom prst="line">
            <a:avLst/>
          </a:prstGeom>
          <a:noFill/>
          <a:ln w="12700">
            <a:solidFill>
              <a:schemeClr val="tx1"/>
            </a:solidFill>
            <a:round/>
            <a:headEnd/>
            <a:tailEnd/>
          </a:ln>
          <a:effectLst/>
        </p:spPr>
        <p:txBody>
          <a:bodyPr wrap="none" anchor="ctr"/>
          <a:lstStyle/>
          <a:p>
            <a:endParaRPr lang="en-US"/>
          </a:p>
        </p:txBody>
      </p:sp>
      <p:sp>
        <p:nvSpPr>
          <p:cNvPr id="73" name="Line 14">
            <a:extLst>
              <a:ext uri="{FF2B5EF4-FFF2-40B4-BE49-F238E27FC236}">
                <a16:creationId xmlns:a16="http://schemas.microsoft.com/office/drawing/2014/main" id="{71C3D54A-F1EE-5C02-7C8F-E652B8A90D1B}"/>
              </a:ext>
            </a:extLst>
          </p:cNvPr>
          <p:cNvSpPr>
            <a:spLocks noChangeShapeType="1"/>
          </p:cNvSpPr>
          <p:nvPr/>
        </p:nvSpPr>
        <p:spPr bwMode="auto">
          <a:xfrm flipH="1" flipV="1">
            <a:off x="4284381" y="5804201"/>
            <a:ext cx="990600" cy="0"/>
          </a:xfrm>
          <a:prstGeom prst="line">
            <a:avLst/>
          </a:prstGeom>
          <a:noFill/>
          <a:ln w="12700">
            <a:solidFill>
              <a:schemeClr val="tx1"/>
            </a:solidFill>
            <a:round/>
            <a:headEnd/>
            <a:tailEnd/>
          </a:ln>
          <a:effectLst/>
        </p:spPr>
        <p:txBody>
          <a:bodyPr wrap="none" anchor="ctr"/>
          <a:lstStyle/>
          <a:p>
            <a:endParaRPr lang="en-US"/>
          </a:p>
        </p:txBody>
      </p:sp>
      <p:sp>
        <p:nvSpPr>
          <p:cNvPr id="74" name="Line 15">
            <a:extLst>
              <a:ext uri="{FF2B5EF4-FFF2-40B4-BE49-F238E27FC236}">
                <a16:creationId xmlns:a16="http://schemas.microsoft.com/office/drawing/2014/main" id="{371E764D-31F8-A627-A307-E355451F8126}"/>
              </a:ext>
            </a:extLst>
          </p:cNvPr>
          <p:cNvSpPr>
            <a:spLocks noChangeShapeType="1"/>
          </p:cNvSpPr>
          <p:nvPr/>
        </p:nvSpPr>
        <p:spPr bwMode="auto">
          <a:xfrm flipH="1" flipV="1">
            <a:off x="4284381" y="6109001"/>
            <a:ext cx="990600" cy="0"/>
          </a:xfrm>
          <a:prstGeom prst="line">
            <a:avLst/>
          </a:prstGeom>
          <a:noFill/>
          <a:ln w="12700">
            <a:solidFill>
              <a:schemeClr val="tx1"/>
            </a:solidFill>
            <a:round/>
            <a:headEnd/>
            <a:tailEnd/>
          </a:ln>
          <a:effectLst/>
        </p:spPr>
        <p:txBody>
          <a:bodyPr wrap="none" anchor="ctr"/>
          <a:lstStyle/>
          <a:p>
            <a:endParaRPr lang="en-US"/>
          </a:p>
        </p:txBody>
      </p:sp>
      <p:sp>
        <p:nvSpPr>
          <p:cNvPr id="75" name="Line 16">
            <a:extLst>
              <a:ext uri="{FF2B5EF4-FFF2-40B4-BE49-F238E27FC236}">
                <a16:creationId xmlns:a16="http://schemas.microsoft.com/office/drawing/2014/main" id="{5DE5944C-2A98-015D-CC62-F0A08FF21F56}"/>
              </a:ext>
            </a:extLst>
          </p:cNvPr>
          <p:cNvSpPr>
            <a:spLocks noChangeShapeType="1"/>
          </p:cNvSpPr>
          <p:nvPr/>
        </p:nvSpPr>
        <p:spPr bwMode="auto">
          <a:xfrm flipH="1" flipV="1">
            <a:off x="4284381" y="5499401"/>
            <a:ext cx="990600" cy="0"/>
          </a:xfrm>
          <a:prstGeom prst="line">
            <a:avLst/>
          </a:prstGeom>
          <a:noFill/>
          <a:ln w="12700">
            <a:solidFill>
              <a:schemeClr val="tx1"/>
            </a:solidFill>
            <a:round/>
            <a:headEnd/>
            <a:tailEnd/>
          </a:ln>
          <a:effectLst/>
        </p:spPr>
        <p:txBody>
          <a:bodyPr wrap="none" anchor="ctr"/>
          <a:lstStyle/>
          <a:p>
            <a:endParaRPr lang="en-US"/>
          </a:p>
        </p:txBody>
      </p:sp>
      <p:sp>
        <p:nvSpPr>
          <p:cNvPr id="79" name="Line 18">
            <a:extLst>
              <a:ext uri="{FF2B5EF4-FFF2-40B4-BE49-F238E27FC236}">
                <a16:creationId xmlns:a16="http://schemas.microsoft.com/office/drawing/2014/main" id="{DEB5F89E-0E25-56C5-C754-542EA5C962C6}"/>
              </a:ext>
            </a:extLst>
          </p:cNvPr>
          <p:cNvSpPr>
            <a:spLocks noChangeShapeType="1"/>
          </p:cNvSpPr>
          <p:nvPr/>
        </p:nvSpPr>
        <p:spPr bwMode="auto">
          <a:xfrm flipH="1" flipV="1">
            <a:off x="4779681" y="5194601"/>
            <a:ext cx="0" cy="1219200"/>
          </a:xfrm>
          <a:prstGeom prst="line">
            <a:avLst/>
          </a:prstGeom>
          <a:noFill/>
          <a:ln w="12700">
            <a:solidFill>
              <a:schemeClr val="tx1"/>
            </a:solidFill>
            <a:round/>
            <a:headEnd/>
            <a:tailEnd/>
          </a:ln>
          <a:effectLst/>
        </p:spPr>
        <p:txBody>
          <a:bodyPr wrap="none" anchor="ctr"/>
          <a:lstStyle/>
          <a:p>
            <a:endParaRPr lang="en-US"/>
          </a:p>
        </p:txBody>
      </p:sp>
      <p:sp>
        <p:nvSpPr>
          <p:cNvPr id="80" name="Text Box 23">
            <a:extLst>
              <a:ext uri="{FF2B5EF4-FFF2-40B4-BE49-F238E27FC236}">
                <a16:creationId xmlns:a16="http://schemas.microsoft.com/office/drawing/2014/main" id="{8E2D0843-41ED-B11C-05DE-293F05056399}"/>
              </a:ext>
            </a:extLst>
          </p:cNvPr>
          <p:cNvSpPr txBox="1">
            <a:spLocks noChangeArrowheads="1"/>
          </p:cNvSpPr>
          <p:nvPr/>
        </p:nvSpPr>
        <p:spPr bwMode="auto">
          <a:xfrm>
            <a:off x="377374" y="1960332"/>
            <a:ext cx="755335" cy="369332"/>
          </a:xfrm>
          <a:prstGeom prst="rect">
            <a:avLst/>
          </a:prstGeom>
          <a:noFill/>
          <a:ln w="12700">
            <a:noFill/>
            <a:miter lim="800000"/>
            <a:headEnd/>
            <a:tailEnd/>
          </a:ln>
          <a:effectLst/>
        </p:spPr>
        <p:txBody>
          <a:bodyPr wrap="none">
            <a:spAutoFit/>
          </a:bodyPr>
          <a:lstStyle/>
          <a:p>
            <a:r>
              <a:rPr lang="en-US" b="1" dirty="0"/>
              <a:t>Cache</a:t>
            </a:r>
          </a:p>
        </p:txBody>
      </p:sp>
      <p:sp>
        <p:nvSpPr>
          <p:cNvPr id="81" name="Text Box 25">
            <a:extLst>
              <a:ext uri="{FF2B5EF4-FFF2-40B4-BE49-F238E27FC236}">
                <a16:creationId xmlns:a16="http://schemas.microsoft.com/office/drawing/2014/main" id="{511640D5-F85E-DA10-6789-CEB821E3BBD5}"/>
              </a:ext>
            </a:extLst>
          </p:cNvPr>
          <p:cNvSpPr txBox="1">
            <a:spLocks noChangeArrowheads="1"/>
          </p:cNvSpPr>
          <p:nvPr/>
        </p:nvSpPr>
        <p:spPr bwMode="auto">
          <a:xfrm>
            <a:off x="4012238" y="1219229"/>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102" name="Line 27">
            <a:extLst>
              <a:ext uri="{FF2B5EF4-FFF2-40B4-BE49-F238E27FC236}">
                <a16:creationId xmlns:a16="http://schemas.microsoft.com/office/drawing/2014/main" id="{851812E6-FE9F-DC5B-7722-C9EAFA5F3634}"/>
              </a:ext>
            </a:extLst>
          </p:cNvPr>
          <p:cNvSpPr>
            <a:spLocks noChangeShapeType="1"/>
          </p:cNvSpPr>
          <p:nvPr/>
        </p:nvSpPr>
        <p:spPr bwMode="auto">
          <a:xfrm>
            <a:off x="4284381" y="2756201"/>
            <a:ext cx="990600" cy="0"/>
          </a:xfrm>
          <a:prstGeom prst="line">
            <a:avLst/>
          </a:prstGeom>
          <a:noFill/>
          <a:ln w="12700">
            <a:solidFill>
              <a:schemeClr val="tx1"/>
            </a:solidFill>
            <a:round/>
            <a:headEnd/>
            <a:tailEnd/>
          </a:ln>
          <a:effectLst/>
        </p:spPr>
        <p:txBody>
          <a:bodyPr wrap="none" anchor="ctr"/>
          <a:lstStyle/>
          <a:p>
            <a:endParaRPr lang="en-US"/>
          </a:p>
        </p:txBody>
      </p:sp>
      <p:sp>
        <p:nvSpPr>
          <p:cNvPr id="108" name="Line 28">
            <a:extLst>
              <a:ext uri="{FF2B5EF4-FFF2-40B4-BE49-F238E27FC236}">
                <a16:creationId xmlns:a16="http://schemas.microsoft.com/office/drawing/2014/main" id="{8A888A01-0AE8-AA86-CDBE-5A300A8660D4}"/>
              </a:ext>
            </a:extLst>
          </p:cNvPr>
          <p:cNvSpPr>
            <a:spLocks noChangeShapeType="1"/>
          </p:cNvSpPr>
          <p:nvPr/>
        </p:nvSpPr>
        <p:spPr bwMode="auto">
          <a:xfrm>
            <a:off x="4284381" y="3061001"/>
            <a:ext cx="990600" cy="0"/>
          </a:xfrm>
          <a:prstGeom prst="line">
            <a:avLst/>
          </a:prstGeom>
          <a:noFill/>
          <a:ln w="12700">
            <a:solidFill>
              <a:schemeClr val="tx1"/>
            </a:solidFill>
            <a:round/>
            <a:headEnd/>
            <a:tailEnd/>
          </a:ln>
          <a:effectLst/>
        </p:spPr>
        <p:txBody>
          <a:bodyPr wrap="none" anchor="ctr"/>
          <a:lstStyle/>
          <a:p>
            <a:endParaRPr lang="en-US"/>
          </a:p>
        </p:txBody>
      </p:sp>
      <p:sp>
        <p:nvSpPr>
          <p:cNvPr id="109" name="Line 29">
            <a:extLst>
              <a:ext uri="{FF2B5EF4-FFF2-40B4-BE49-F238E27FC236}">
                <a16:creationId xmlns:a16="http://schemas.microsoft.com/office/drawing/2014/main" id="{0662EF50-FE9C-22CC-A03C-8E1F163B48FC}"/>
              </a:ext>
            </a:extLst>
          </p:cNvPr>
          <p:cNvSpPr>
            <a:spLocks noChangeShapeType="1"/>
          </p:cNvSpPr>
          <p:nvPr/>
        </p:nvSpPr>
        <p:spPr bwMode="auto">
          <a:xfrm>
            <a:off x="4284381" y="3365801"/>
            <a:ext cx="990600" cy="0"/>
          </a:xfrm>
          <a:prstGeom prst="line">
            <a:avLst/>
          </a:prstGeom>
          <a:noFill/>
          <a:ln w="12700">
            <a:solidFill>
              <a:schemeClr val="tx1"/>
            </a:solidFill>
            <a:round/>
            <a:headEnd/>
            <a:tailEnd/>
          </a:ln>
          <a:effectLst/>
        </p:spPr>
        <p:txBody>
          <a:bodyPr wrap="none" anchor="ctr"/>
          <a:lstStyle/>
          <a:p>
            <a:endParaRPr lang="en-US"/>
          </a:p>
        </p:txBody>
      </p:sp>
      <p:sp>
        <p:nvSpPr>
          <p:cNvPr id="110" name="Line 30">
            <a:extLst>
              <a:ext uri="{FF2B5EF4-FFF2-40B4-BE49-F238E27FC236}">
                <a16:creationId xmlns:a16="http://schemas.microsoft.com/office/drawing/2014/main" id="{9A0407CF-41F1-0DAB-33C6-14CF9EDC6611}"/>
              </a:ext>
            </a:extLst>
          </p:cNvPr>
          <p:cNvSpPr>
            <a:spLocks noChangeShapeType="1"/>
          </p:cNvSpPr>
          <p:nvPr/>
        </p:nvSpPr>
        <p:spPr bwMode="auto">
          <a:xfrm>
            <a:off x="4284381" y="3670601"/>
            <a:ext cx="990600" cy="0"/>
          </a:xfrm>
          <a:prstGeom prst="line">
            <a:avLst/>
          </a:prstGeom>
          <a:noFill/>
          <a:ln w="12700">
            <a:solidFill>
              <a:schemeClr val="tx1"/>
            </a:solidFill>
            <a:round/>
            <a:headEnd/>
            <a:tailEnd/>
          </a:ln>
          <a:effectLst/>
        </p:spPr>
        <p:txBody>
          <a:bodyPr wrap="none" anchor="ctr"/>
          <a:lstStyle/>
          <a:p>
            <a:endParaRPr lang="en-US"/>
          </a:p>
        </p:txBody>
      </p:sp>
      <p:sp>
        <p:nvSpPr>
          <p:cNvPr id="111" name="Line 31">
            <a:extLst>
              <a:ext uri="{FF2B5EF4-FFF2-40B4-BE49-F238E27FC236}">
                <a16:creationId xmlns:a16="http://schemas.microsoft.com/office/drawing/2014/main" id="{0EA04908-1C9C-CB65-F88D-1F131440BC29}"/>
              </a:ext>
            </a:extLst>
          </p:cNvPr>
          <p:cNvSpPr>
            <a:spLocks noChangeShapeType="1"/>
          </p:cNvSpPr>
          <p:nvPr/>
        </p:nvSpPr>
        <p:spPr bwMode="auto">
          <a:xfrm>
            <a:off x="4284381" y="3975401"/>
            <a:ext cx="990600" cy="0"/>
          </a:xfrm>
          <a:prstGeom prst="line">
            <a:avLst/>
          </a:prstGeom>
          <a:noFill/>
          <a:ln w="12700">
            <a:solidFill>
              <a:schemeClr val="tx1"/>
            </a:solidFill>
            <a:round/>
            <a:headEnd/>
            <a:tailEnd/>
          </a:ln>
          <a:effectLst/>
        </p:spPr>
        <p:txBody>
          <a:bodyPr wrap="none" anchor="ctr"/>
          <a:lstStyle/>
          <a:p>
            <a:endParaRPr lang="en-US"/>
          </a:p>
        </p:txBody>
      </p:sp>
      <p:sp>
        <p:nvSpPr>
          <p:cNvPr id="112" name="Line 32">
            <a:extLst>
              <a:ext uri="{FF2B5EF4-FFF2-40B4-BE49-F238E27FC236}">
                <a16:creationId xmlns:a16="http://schemas.microsoft.com/office/drawing/2014/main" id="{28E6D21D-770D-7EAF-BE7B-E5E6CC1F7508}"/>
              </a:ext>
            </a:extLst>
          </p:cNvPr>
          <p:cNvSpPr>
            <a:spLocks noChangeShapeType="1"/>
          </p:cNvSpPr>
          <p:nvPr/>
        </p:nvSpPr>
        <p:spPr bwMode="auto">
          <a:xfrm>
            <a:off x="4284381" y="4280201"/>
            <a:ext cx="990600" cy="0"/>
          </a:xfrm>
          <a:prstGeom prst="line">
            <a:avLst/>
          </a:prstGeom>
          <a:noFill/>
          <a:ln w="12700">
            <a:solidFill>
              <a:schemeClr val="tx1"/>
            </a:solidFill>
            <a:round/>
            <a:headEnd/>
            <a:tailEnd/>
          </a:ln>
          <a:effectLst/>
        </p:spPr>
        <p:txBody>
          <a:bodyPr wrap="none" anchor="ctr"/>
          <a:lstStyle/>
          <a:p>
            <a:endParaRPr lang="en-US"/>
          </a:p>
        </p:txBody>
      </p:sp>
      <p:sp>
        <p:nvSpPr>
          <p:cNvPr id="113" name="Line 33">
            <a:extLst>
              <a:ext uri="{FF2B5EF4-FFF2-40B4-BE49-F238E27FC236}">
                <a16:creationId xmlns:a16="http://schemas.microsoft.com/office/drawing/2014/main" id="{323EAEE1-9F6A-6127-FD54-B57AC3B93A82}"/>
              </a:ext>
            </a:extLst>
          </p:cNvPr>
          <p:cNvSpPr>
            <a:spLocks noChangeShapeType="1"/>
          </p:cNvSpPr>
          <p:nvPr/>
        </p:nvSpPr>
        <p:spPr bwMode="auto">
          <a:xfrm>
            <a:off x="4284381" y="5194601"/>
            <a:ext cx="990600" cy="0"/>
          </a:xfrm>
          <a:prstGeom prst="line">
            <a:avLst/>
          </a:prstGeom>
          <a:noFill/>
          <a:ln w="12700">
            <a:solidFill>
              <a:schemeClr val="tx1"/>
            </a:solidFill>
            <a:round/>
            <a:headEnd/>
            <a:tailEnd/>
          </a:ln>
          <a:effectLst/>
        </p:spPr>
        <p:txBody>
          <a:bodyPr wrap="none" anchor="ctr"/>
          <a:lstStyle/>
          <a:p>
            <a:endParaRPr lang="en-US"/>
          </a:p>
        </p:txBody>
      </p:sp>
      <p:sp>
        <p:nvSpPr>
          <p:cNvPr id="114" name="Line 34">
            <a:extLst>
              <a:ext uri="{FF2B5EF4-FFF2-40B4-BE49-F238E27FC236}">
                <a16:creationId xmlns:a16="http://schemas.microsoft.com/office/drawing/2014/main" id="{8BA5D454-C8A7-35D6-A55B-2E05056FEB8C}"/>
              </a:ext>
            </a:extLst>
          </p:cNvPr>
          <p:cNvSpPr>
            <a:spLocks noChangeShapeType="1"/>
          </p:cNvSpPr>
          <p:nvPr/>
        </p:nvSpPr>
        <p:spPr bwMode="auto">
          <a:xfrm>
            <a:off x="4284381" y="4585001"/>
            <a:ext cx="990600" cy="0"/>
          </a:xfrm>
          <a:prstGeom prst="line">
            <a:avLst/>
          </a:prstGeom>
          <a:noFill/>
          <a:ln w="12700">
            <a:solidFill>
              <a:schemeClr val="tx1"/>
            </a:solidFill>
            <a:round/>
            <a:headEnd/>
            <a:tailEnd/>
          </a:ln>
          <a:effectLst/>
        </p:spPr>
        <p:txBody>
          <a:bodyPr wrap="none" anchor="ctr"/>
          <a:lstStyle/>
          <a:p>
            <a:endParaRPr lang="en-US"/>
          </a:p>
        </p:txBody>
      </p:sp>
      <p:sp>
        <p:nvSpPr>
          <p:cNvPr id="115" name="Line 35">
            <a:extLst>
              <a:ext uri="{FF2B5EF4-FFF2-40B4-BE49-F238E27FC236}">
                <a16:creationId xmlns:a16="http://schemas.microsoft.com/office/drawing/2014/main" id="{FA855239-E118-F61B-371C-070A6EEDEE07}"/>
              </a:ext>
            </a:extLst>
          </p:cNvPr>
          <p:cNvSpPr>
            <a:spLocks noChangeShapeType="1"/>
          </p:cNvSpPr>
          <p:nvPr/>
        </p:nvSpPr>
        <p:spPr bwMode="auto">
          <a:xfrm>
            <a:off x="4284381" y="4889801"/>
            <a:ext cx="990600" cy="0"/>
          </a:xfrm>
          <a:prstGeom prst="line">
            <a:avLst/>
          </a:prstGeom>
          <a:noFill/>
          <a:ln w="12700">
            <a:solidFill>
              <a:schemeClr val="tx1"/>
            </a:solidFill>
            <a:round/>
            <a:headEnd/>
            <a:tailEnd/>
          </a:ln>
          <a:effectLst/>
        </p:spPr>
        <p:txBody>
          <a:bodyPr wrap="none" anchor="ctr"/>
          <a:lstStyle/>
          <a:p>
            <a:endParaRPr lang="en-US"/>
          </a:p>
        </p:txBody>
      </p:sp>
      <p:grpSp>
        <p:nvGrpSpPr>
          <p:cNvPr id="116" name="Group 36">
            <a:extLst>
              <a:ext uri="{FF2B5EF4-FFF2-40B4-BE49-F238E27FC236}">
                <a16:creationId xmlns:a16="http://schemas.microsoft.com/office/drawing/2014/main" id="{27F4FC69-BCE4-ED09-3757-30349963657F}"/>
              </a:ext>
            </a:extLst>
          </p:cNvPr>
          <p:cNvGrpSpPr>
            <a:grpSpLocks/>
          </p:cNvGrpSpPr>
          <p:nvPr/>
        </p:nvGrpSpPr>
        <p:grpSpPr bwMode="auto">
          <a:xfrm>
            <a:off x="1393371" y="2756201"/>
            <a:ext cx="838200" cy="1219200"/>
            <a:chOff x="1344" y="1056"/>
            <a:chExt cx="624" cy="768"/>
          </a:xfrm>
        </p:grpSpPr>
        <p:sp>
          <p:nvSpPr>
            <p:cNvPr id="117" name="Rectangle 37">
              <a:extLst>
                <a:ext uri="{FF2B5EF4-FFF2-40B4-BE49-F238E27FC236}">
                  <a16:creationId xmlns:a16="http://schemas.microsoft.com/office/drawing/2014/main" id="{9BCA23B5-E712-B985-1A3F-48F4D73484ED}"/>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18" name="Line 38">
              <a:extLst>
                <a:ext uri="{FF2B5EF4-FFF2-40B4-BE49-F238E27FC236}">
                  <a16:creationId xmlns:a16="http://schemas.microsoft.com/office/drawing/2014/main" id="{1AE2235A-49A4-E5CF-1715-322389AFADDD}"/>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19" name="Line 39">
              <a:extLst>
                <a:ext uri="{FF2B5EF4-FFF2-40B4-BE49-F238E27FC236}">
                  <a16:creationId xmlns:a16="http://schemas.microsoft.com/office/drawing/2014/main" id="{E69A00FC-4437-49DE-819F-15ED6AC9EB98}"/>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20" name="Line 40">
              <a:extLst>
                <a:ext uri="{FF2B5EF4-FFF2-40B4-BE49-F238E27FC236}">
                  <a16:creationId xmlns:a16="http://schemas.microsoft.com/office/drawing/2014/main" id="{E4A25FCF-5B09-5E90-0E80-35C12DB2AD26}"/>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21" name="Text Box 41">
            <a:extLst>
              <a:ext uri="{FF2B5EF4-FFF2-40B4-BE49-F238E27FC236}">
                <a16:creationId xmlns:a16="http://schemas.microsoft.com/office/drawing/2014/main" id="{64475EDE-09DD-40C5-43D6-471C3323A7FD}"/>
              </a:ext>
            </a:extLst>
          </p:cNvPr>
          <p:cNvSpPr txBox="1">
            <a:spLocks noChangeArrowheads="1"/>
          </p:cNvSpPr>
          <p:nvPr/>
        </p:nvSpPr>
        <p:spPr bwMode="auto">
          <a:xfrm>
            <a:off x="1621972" y="2336079"/>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122" name="Text Box 42">
            <a:extLst>
              <a:ext uri="{FF2B5EF4-FFF2-40B4-BE49-F238E27FC236}">
                <a16:creationId xmlns:a16="http://schemas.microsoft.com/office/drawing/2014/main" id="{EE9511D8-4DC3-4490-45F0-F8E2368CC25F}"/>
              </a:ext>
            </a:extLst>
          </p:cNvPr>
          <p:cNvSpPr txBox="1">
            <a:spLocks noChangeArrowheads="1"/>
          </p:cNvSpPr>
          <p:nvPr/>
        </p:nvSpPr>
        <p:spPr bwMode="auto">
          <a:xfrm>
            <a:off x="2383972" y="2336079"/>
            <a:ext cx="620683" cy="369332"/>
          </a:xfrm>
          <a:prstGeom prst="rect">
            <a:avLst/>
          </a:prstGeom>
          <a:noFill/>
          <a:ln w="12700">
            <a:noFill/>
            <a:miter lim="800000"/>
            <a:headEnd/>
            <a:tailEnd/>
          </a:ln>
          <a:effectLst/>
        </p:spPr>
        <p:txBody>
          <a:bodyPr wrap="none">
            <a:spAutoFit/>
          </a:bodyPr>
          <a:lstStyle/>
          <a:p>
            <a:r>
              <a:rPr lang="en-US"/>
              <a:t>Data</a:t>
            </a:r>
          </a:p>
        </p:txBody>
      </p:sp>
      <p:sp>
        <p:nvSpPr>
          <p:cNvPr id="123" name="Rectangle 43" descr="5%">
            <a:extLst>
              <a:ext uri="{FF2B5EF4-FFF2-40B4-BE49-F238E27FC236}">
                <a16:creationId xmlns:a16="http://schemas.microsoft.com/office/drawing/2014/main" id="{5F156B40-0457-24E6-9139-334CFE6DCFB0}"/>
              </a:ext>
            </a:extLst>
          </p:cNvPr>
          <p:cNvSpPr>
            <a:spLocks noChangeArrowheads="1"/>
          </p:cNvSpPr>
          <p:nvPr/>
        </p:nvSpPr>
        <p:spPr bwMode="auto">
          <a:xfrm>
            <a:off x="4284381" y="1537001"/>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A[0]</a:t>
            </a:r>
          </a:p>
        </p:txBody>
      </p:sp>
      <p:sp>
        <p:nvSpPr>
          <p:cNvPr id="124" name="Rectangle 61" descr="5%">
            <a:extLst>
              <a:ext uri="{FF2B5EF4-FFF2-40B4-BE49-F238E27FC236}">
                <a16:creationId xmlns:a16="http://schemas.microsoft.com/office/drawing/2014/main" id="{78704D91-0751-6824-9288-6F17BBE5B85C}"/>
              </a:ext>
            </a:extLst>
          </p:cNvPr>
          <p:cNvSpPr>
            <a:spLocks noChangeArrowheads="1"/>
          </p:cNvSpPr>
          <p:nvPr/>
        </p:nvSpPr>
        <p:spPr bwMode="auto">
          <a:xfrm>
            <a:off x="4284381" y="184019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t>A[1]</a:t>
            </a:r>
          </a:p>
        </p:txBody>
      </p:sp>
      <p:grpSp>
        <p:nvGrpSpPr>
          <p:cNvPr id="125" name="Group 64">
            <a:extLst>
              <a:ext uri="{FF2B5EF4-FFF2-40B4-BE49-F238E27FC236}">
                <a16:creationId xmlns:a16="http://schemas.microsoft.com/office/drawing/2014/main" id="{51F8B081-5838-8DBB-9ED7-AD416118794B}"/>
              </a:ext>
            </a:extLst>
          </p:cNvPr>
          <p:cNvGrpSpPr>
            <a:grpSpLocks/>
          </p:cNvGrpSpPr>
          <p:nvPr/>
        </p:nvGrpSpPr>
        <p:grpSpPr bwMode="auto">
          <a:xfrm>
            <a:off x="1012371" y="2756201"/>
            <a:ext cx="381000" cy="1219200"/>
            <a:chOff x="1344" y="1056"/>
            <a:chExt cx="624" cy="768"/>
          </a:xfrm>
        </p:grpSpPr>
        <p:sp>
          <p:nvSpPr>
            <p:cNvPr id="126" name="Rectangle 65">
              <a:extLst>
                <a:ext uri="{FF2B5EF4-FFF2-40B4-BE49-F238E27FC236}">
                  <a16:creationId xmlns:a16="http://schemas.microsoft.com/office/drawing/2014/main" id="{C087219F-26BF-396E-13E9-013C3E351E57}"/>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27" name="Line 66">
              <a:extLst>
                <a:ext uri="{FF2B5EF4-FFF2-40B4-BE49-F238E27FC236}">
                  <a16:creationId xmlns:a16="http://schemas.microsoft.com/office/drawing/2014/main" id="{96173FDC-0CAF-E196-9D26-DE28DB9C939D}"/>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128" name="Line 67">
              <a:extLst>
                <a:ext uri="{FF2B5EF4-FFF2-40B4-BE49-F238E27FC236}">
                  <a16:creationId xmlns:a16="http://schemas.microsoft.com/office/drawing/2014/main" id="{FDE92D43-F4A3-A02E-C00F-FEB3FD21B18E}"/>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129" name="Line 68">
              <a:extLst>
                <a:ext uri="{FF2B5EF4-FFF2-40B4-BE49-F238E27FC236}">
                  <a16:creationId xmlns:a16="http://schemas.microsoft.com/office/drawing/2014/main" id="{15E34CD7-D2A6-58E3-8B47-6A52EDC1D492}"/>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30" name="Text Box 69">
            <a:extLst>
              <a:ext uri="{FF2B5EF4-FFF2-40B4-BE49-F238E27FC236}">
                <a16:creationId xmlns:a16="http://schemas.microsoft.com/office/drawing/2014/main" id="{82CBB03C-7084-46B8-55A7-A5E63FFDA852}"/>
              </a:ext>
            </a:extLst>
          </p:cNvPr>
          <p:cNvSpPr txBox="1">
            <a:spLocks noChangeArrowheads="1"/>
          </p:cNvSpPr>
          <p:nvPr/>
        </p:nvSpPr>
        <p:spPr bwMode="auto">
          <a:xfrm>
            <a:off x="1012372" y="2336079"/>
            <a:ext cx="641651" cy="369332"/>
          </a:xfrm>
          <a:prstGeom prst="rect">
            <a:avLst/>
          </a:prstGeom>
          <a:noFill/>
          <a:ln w="12700">
            <a:noFill/>
            <a:miter lim="800000"/>
            <a:headEnd/>
            <a:tailEnd/>
          </a:ln>
          <a:effectLst/>
        </p:spPr>
        <p:txBody>
          <a:bodyPr wrap="none">
            <a:spAutoFit/>
          </a:bodyPr>
          <a:lstStyle/>
          <a:p>
            <a:r>
              <a:rPr lang="en-US"/>
              <a:t>Valid</a:t>
            </a:r>
          </a:p>
        </p:txBody>
      </p:sp>
      <p:sp>
        <p:nvSpPr>
          <p:cNvPr id="131" name="Text Box 95">
            <a:extLst>
              <a:ext uri="{FF2B5EF4-FFF2-40B4-BE49-F238E27FC236}">
                <a16:creationId xmlns:a16="http://schemas.microsoft.com/office/drawing/2014/main" id="{E4C6082E-B02E-B2D3-3EC3-8FC17F8831C0}"/>
              </a:ext>
            </a:extLst>
          </p:cNvPr>
          <p:cNvSpPr txBox="1">
            <a:spLocks noChangeArrowheads="1"/>
          </p:cNvSpPr>
          <p:nvPr/>
        </p:nvSpPr>
        <p:spPr bwMode="auto">
          <a:xfrm>
            <a:off x="541814" y="2336079"/>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37" name="Rectangle 43" descr="5%">
            <a:extLst>
              <a:ext uri="{FF2B5EF4-FFF2-40B4-BE49-F238E27FC236}">
                <a16:creationId xmlns:a16="http://schemas.microsoft.com/office/drawing/2014/main" id="{FB747BF1-4731-1FB7-AA14-65EF2D0B207E}"/>
              </a:ext>
            </a:extLst>
          </p:cNvPr>
          <p:cNvSpPr>
            <a:spLocks noChangeArrowheads="1"/>
          </p:cNvSpPr>
          <p:nvPr/>
        </p:nvSpPr>
        <p:spPr bwMode="auto">
          <a:xfrm>
            <a:off x="4284381" y="215358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A[2]</a:t>
            </a:r>
          </a:p>
        </p:txBody>
      </p:sp>
      <p:sp>
        <p:nvSpPr>
          <p:cNvPr id="138" name="Rectangle 61" descr="5%">
            <a:extLst>
              <a:ext uri="{FF2B5EF4-FFF2-40B4-BE49-F238E27FC236}">
                <a16:creationId xmlns:a16="http://schemas.microsoft.com/office/drawing/2014/main" id="{B097FD50-6E4F-AF68-E176-541467D95BDD}"/>
              </a:ext>
            </a:extLst>
          </p:cNvPr>
          <p:cNvSpPr>
            <a:spLocks noChangeArrowheads="1"/>
          </p:cNvSpPr>
          <p:nvPr/>
        </p:nvSpPr>
        <p:spPr bwMode="auto">
          <a:xfrm>
            <a:off x="4284381" y="2456781"/>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t>A[3]</a:t>
            </a:r>
          </a:p>
        </p:txBody>
      </p:sp>
      <p:sp>
        <p:nvSpPr>
          <p:cNvPr id="139" name="Rectangle 43" descr="5%">
            <a:extLst>
              <a:ext uri="{FF2B5EF4-FFF2-40B4-BE49-F238E27FC236}">
                <a16:creationId xmlns:a16="http://schemas.microsoft.com/office/drawing/2014/main" id="{A5BE93F3-B7FE-D676-5CC2-FF489FE99758}"/>
              </a:ext>
            </a:extLst>
          </p:cNvPr>
          <p:cNvSpPr>
            <a:spLocks noChangeArrowheads="1"/>
          </p:cNvSpPr>
          <p:nvPr/>
        </p:nvSpPr>
        <p:spPr bwMode="auto">
          <a:xfrm>
            <a:off x="4284381" y="2769035"/>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40" name="Rectangle 61" descr="5%">
            <a:extLst>
              <a:ext uri="{FF2B5EF4-FFF2-40B4-BE49-F238E27FC236}">
                <a16:creationId xmlns:a16="http://schemas.microsoft.com/office/drawing/2014/main" id="{5AB374E5-C56A-215F-C04E-DDE35B793463}"/>
              </a:ext>
            </a:extLst>
          </p:cNvPr>
          <p:cNvSpPr>
            <a:spLocks noChangeArrowheads="1"/>
          </p:cNvSpPr>
          <p:nvPr/>
        </p:nvSpPr>
        <p:spPr bwMode="auto">
          <a:xfrm>
            <a:off x="4284381" y="3072232"/>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41" name="Rectangle 43" descr="5%">
            <a:extLst>
              <a:ext uri="{FF2B5EF4-FFF2-40B4-BE49-F238E27FC236}">
                <a16:creationId xmlns:a16="http://schemas.microsoft.com/office/drawing/2014/main" id="{7828FC65-8FD8-FE7D-8638-E3288596B004}"/>
              </a:ext>
            </a:extLst>
          </p:cNvPr>
          <p:cNvSpPr>
            <a:spLocks noChangeArrowheads="1"/>
          </p:cNvSpPr>
          <p:nvPr/>
        </p:nvSpPr>
        <p:spPr bwMode="auto">
          <a:xfrm>
            <a:off x="4284381" y="3381432"/>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42" name="Rectangle 61" descr="5%">
            <a:extLst>
              <a:ext uri="{FF2B5EF4-FFF2-40B4-BE49-F238E27FC236}">
                <a16:creationId xmlns:a16="http://schemas.microsoft.com/office/drawing/2014/main" id="{301B95F3-8E8C-204A-1CAE-47B8506F58E4}"/>
              </a:ext>
            </a:extLst>
          </p:cNvPr>
          <p:cNvSpPr>
            <a:spLocks noChangeArrowheads="1"/>
          </p:cNvSpPr>
          <p:nvPr/>
        </p:nvSpPr>
        <p:spPr bwMode="auto">
          <a:xfrm>
            <a:off x="4284381" y="3684629"/>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43" name="Rectangle 43" descr="5%">
            <a:extLst>
              <a:ext uri="{FF2B5EF4-FFF2-40B4-BE49-F238E27FC236}">
                <a16:creationId xmlns:a16="http://schemas.microsoft.com/office/drawing/2014/main" id="{777E7306-FAA5-0C81-4F28-4A6488E02826}"/>
              </a:ext>
            </a:extLst>
          </p:cNvPr>
          <p:cNvSpPr>
            <a:spLocks noChangeArrowheads="1"/>
          </p:cNvSpPr>
          <p:nvPr/>
        </p:nvSpPr>
        <p:spPr bwMode="auto">
          <a:xfrm>
            <a:off x="4284381" y="3989710"/>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44" name="Rectangle 61" descr="5%">
            <a:extLst>
              <a:ext uri="{FF2B5EF4-FFF2-40B4-BE49-F238E27FC236}">
                <a16:creationId xmlns:a16="http://schemas.microsoft.com/office/drawing/2014/main" id="{65DDCC11-4DD0-E357-75C3-9B57BA1E7A40}"/>
              </a:ext>
            </a:extLst>
          </p:cNvPr>
          <p:cNvSpPr>
            <a:spLocks noChangeArrowheads="1"/>
          </p:cNvSpPr>
          <p:nvPr/>
        </p:nvSpPr>
        <p:spPr bwMode="auto">
          <a:xfrm>
            <a:off x="4284381" y="4292907"/>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45" name="Rectangle 43" descr="5%">
            <a:extLst>
              <a:ext uri="{FF2B5EF4-FFF2-40B4-BE49-F238E27FC236}">
                <a16:creationId xmlns:a16="http://schemas.microsoft.com/office/drawing/2014/main" id="{1E605B7B-AA63-8A12-B8D4-65B07F302B5A}"/>
              </a:ext>
            </a:extLst>
          </p:cNvPr>
          <p:cNvSpPr>
            <a:spLocks noChangeArrowheads="1"/>
          </p:cNvSpPr>
          <p:nvPr/>
        </p:nvSpPr>
        <p:spPr bwMode="auto">
          <a:xfrm>
            <a:off x="4284381" y="4588328"/>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46" name="Rectangle 61" descr="5%">
            <a:extLst>
              <a:ext uri="{FF2B5EF4-FFF2-40B4-BE49-F238E27FC236}">
                <a16:creationId xmlns:a16="http://schemas.microsoft.com/office/drawing/2014/main" id="{0AC91A77-19AC-2787-4D1F-8DF4CC214F0B}"/>
              </a:ext>
            </a:extLst>
          </p:cNvPr>
          <p:cNvSpPr>
            <a:spLocks noChangeArrowheads="1"/>
          </p:cNvSpPr>
          <p:nvPr/>
        </p:nvSpPr>
        <p:spPr bwMode="auto">
          <a:xfrm>
            <a:off x="4284381" y="4891525"/>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47" name="Rectangle 43" descr="5%">
            <a:extLst>
              <a:ext uri="{FF2B5EF4-FFF2-40B4-BE49-F238E27FC236}">
                <a16:creationId xmlns:a16="http://schemas.microsoft.com/office/drawing/2014/main" id="{B42B2258-34C9-71FA-B256-F1BB2DD5290A}"/>
              </a:ext>
            </a:extLst>
          </p:cNvPr>
          <p:cNvSpPr>
            <a:spLocks noChangeArrowheads="1"/>
          </p:cNvSpPr>
          <p:nvPr/>
        </p:nvSpPr>
        <p:spPr bwMode="auto">
          <a:xfrm>
            <a:off x="4284381" y="5206524"/>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48" name="Rectangle 61" descr="5%">
            <a:extLst>
              <a:ext uri="{FF2B5EF4-FFF2-40B4-BE49-F238E27FC236}">
                <a16:creationId xmlns:a16="http://schemas.microsoft.com/office/drawing/2014/main" id="{D3A58821-4BF9-03C7-19E6-EE6658623110}"/>
              </a:ext>
            </a:extLst>
          </p:cNvPr>
          <p:cNvSpPr>
            <a:spLocks noChangeArrowheads="1"/>
          </p:cNvSpPr>
          <p:nvPr/>
        </p:nvSpPr>
        <p:spPr bwMode="auto">
          <a:xfrm>
            <a:off x="4284381" y="5509721"/>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49" name="Rectangle 43" descr="5%">
            <a:extLst>
              <a:ext uri="{FF2B5EF4-FFF2-40B4-BE49-F238E27FC236}">
                <a16:creationId xmlns:a16="http://schemas.microsoft.com/office/drawing/2014/main" id="{62ADA644-CA55-8531-8B6E-189C84CE7B57}"/>
              </a:ext>
            </a:extLst>
          </p:cNvPr>
          <p:cNvSpPr>
            <a:spLocks noChangeArrowheads="1"/>
          </p:cNvSpPr>
          <p:nvPr/>
        </p:nvSpPr>
        <p:spPr bwMode="auto">
          <a:xfrm>
            <a:off x="4284381" y="5824840"/>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150" name="Rectangle 61" descr="5%">
            <a:extLst>
              <a:ext uri="{FF2B5EF4-FFF2-40B4-BE49-F238E27FC236}">
                <a16:creationId xmlns:a16="http://schemas.microsoft.com/office/drawing/2014/main" id="{3D0DF545-C773-C5BE-F1DA-AECD16AE8AE2}"/>
              </a:ext>
            </a:extLst>
          </p:cNvPr>
          <p:cNvSpPr>
            <a:spLocks noChangeArrowheads="1"/>
          </p:cNvSpPr>
          <p:nvPr/>
        </p:nvSpPr>
        <p:spPr bwMode="auto">
          <a:xfrm>
            <a:off x="4284381" y="6128037"/>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endParaRPr lang="en-US"/>
          </a:p>
        </p:txBody>
      </p:sp>
      <p:sp>
        <p:nvSpPr>
          <p:cNvPr id="152" name="Text Box 109">
            <a:extLst>
              <a:ext uri="{FF2B5EF4-FFF2-40B4-BE49-F238E27FC236}">
                <a16:creationId xmlns:a16="http://schemas.microsoft.com/office/drawing/2014/main" id="{98080461-A7D9-5640-5965-17D89003DFC4}"/>
              </a:ext>
            </a:extLst>
          </p:cNvPr>
          <p:cNvSpPr txBox="1">
            <a:spLocks noChangeArrowheads="1"/>
          </p:cNvSpPr>
          <p:nvPr/>
        </p:nvSpPr>
        <p:spPr bwMode="auto">
          <a:xfrm>
            <a:off x="-21555" y="2336079"/>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53" name="Text Box 110">
            <a:extLst>
              <a:ext uri="{FF2B5EF4-FFF2-40B4-BE49-F238E27FC236}">
                <a16:creationId xmlns:a16="http://schemas.microsoft.com/office/drawing/2014/main" id="{D8ACD25C-DA19-B5B5-B993-4780871409BF}"/>
              </a:ext>
            </a:extLst>
          </p:cNvPr>
          <p:cNvSpPr txBox="1">
            <a:spLocks noChangeArrowheads="1"/>
          </p:cNvSpPr>
          <p:nvPr/>
        </p:nvSpPr>
        <p:spPr bwMode="auto">
          <a:xfrm>
            <a:off x="206771" y="2962791"/>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54" name="Text Box 111">
            <a:extLst>
              <a:ext uri="{FF2B5EF4-FFF2-40B4-BE49-F238E27FC236}">
                <a16:creationId xmlns:a16="http://schemas.microsoft.com/office/drawing/2014/main" id="{9EE76F5E-8A5B-8F77-F21F-9C73DAA5C674}"/>
              </a:ext>
            </a:extLst>
          </p:cNvPr>
          <p:cNvSpPr txBox="1">
            <a:spLocks noChangeArrowheads="1"/>
          </p:cNvSpPr>
          <p:nvPr/>
        </p:nvSpPr>
        <p:spPr bwMode="auto">
          <a:xfrm>
            <a:off x="227304" y="3407264"/>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155" name="Line 94">
            <a:extLst>
              <a:ext uri="{FF2B5EF4-FFF2-40B4-BE49-F238E27FC236}">
                <a16:creationId xmlns:a16="http://schemas.microsoft.com/office/drawing/2014/main" id="{589E5836-AC27-29A2-06D6-2CC55406A179}"/>
              </a:ext>
            </a:extLst>
          </p:cNvPr>
          <p:cNvSpPr>
            <a:spLocks noChangeShapeType="1"/>
          </p:cNvSpPr>
          <p:nvPr/>
        </p:nvSpPr>
        <p:spPr bwMode="auto">
          <a:xfrm>
            <a:off x="631371" y="3365801"/>
            <a:ext cx="2590800" cy="0"/>
          </a:xfrm>
          <a:prstGeom prst="line">
            <a:avLst/>
          </a:prstGeom>
          <a:noFill/>
          <a:ln w="28575">
            <a:solidFill>
              <a:schemeClr val="tx1"/>
            </a:solidFill>
            <a:round/>
            <a:headEnd/>
            <a:tailEnd/>
          </a:ln>
        </p:spPr>
        <p:txBody>
          <a:bodyPr>
            <a:prstTxWarp prst="textNoShape">
              <a:avLst/>
            </a:prstTxWarp>
          </a:bodyPr>
          <a:lstStyle/>
          <a:p>
            <a:endParaRPr lang="en-US"/>
          </a:p>
        </p:txBody>
      </p:sp>
      <p:sp>
        <p:nvSpPr>
          <p:cNvPr id="156" name="Text Box 19">
            <a:extLst>
              <a:ext uri="{FF2B5EF4-FFF2-40B4-BE49-F238E27FC236}">
                <a16:creationId xmlns:a16="http://schemas.microsoft.com/office/drawing/2014/main" id="{5E8BF56C-3B06-4791-72E5-258591727981}"/>
              </a:ext>
            </a:extLst>
          </p:cNvPr>
          <p:cNvSpPr txBox="1">
            <a:spLocks noChangeArrowheads="1"/>
          </p:cNvSpPr>
          <p:nvPr/>
        </p:nvSpPr>
        <p:spPr bwMode="auto">
          <a:xfrm>
            <a:off x="715692" y="2725245"/>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57" name="Text Box 106">
            <a:extLst>
              <a:ext uri="{FF2B5EF4-FFF2-40B4-BE49-F238E27FC236}">
                <a16:creationId xmlns:a16="http://schemas.microsoft.com/office/drawing/2014/main" id="{499886F1-D4C1-2CBA-CA8A-B0919060C6AF}"/>
              </a:ext>
            </a:extLst>
          </p:cNvPr>
          <p:cNvSpPr txBox="1">
            <a:spLocks noChangeArrowheads="1"/>
          </p:cNvSpPr>
          <p:nvPr/>
        </p:nvSpPr>
        <p:spPr bwMode="auto">
          <a:xfrm>
            <a:off x="715692" y="2996005"/>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158" name="Text Box 107">
            <a:extLst>
              <a:ext uri="{FF2B5EF4-FFF2-40B4-BE49-F238E27FC236}">
                <a16:creationId xmlns:a16="http://schemas.microsoft.com/office/drawing/2014/main" id="{753EF19A-3884-24C5-F024-3F2B97C8ADEB}"/>
              </a:ext>
            </a:extLst>
          </p:cNvPr>
          <p:cNvSpPr txBox="1">
            <a:spLocks noChangeArrowheads="1"/>
          </p:cNvSpPr>
          <p:nvPr/>
        </p:nvSpPr>
        <p:spPr bwMode="auto">
          <a:xfrm>
            <a:off x="715692" y="3370103"/>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59" name="Text Box 108">
            <a:extLst>
              <a:ext uri="{FF2B5EF4-FFF2-40B4-BE49-F238E27FC236}">
                <a16:creationId xmlns:a16="http://schemas.microsoft.com/office/drawing/2014/main" id="{08F51539-348E-EF80-90FF-D675146C62BF}"/>
              </a:ext>
            </a:extLst>
          </p:cNvPr>
          <p:cNvSpPr txBox="1">
            <a:spLocks noChangeArrowheads="1"/>
          </p:cNvSpPr>
          <p:nvPr/>
        </p:nvSpPr>
        <p:spPr bwMode="auto">
          <a:xfrm>
            <a:off x="715692" y="364282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chemeClr val="accent2">
                    <a:lumMod val="60000"/>
                    <a:lumOff val="40000"/>
                  </a:schemeClr>
                </a:solidFill>
              </a:rPr>
              <a:t>1</a:t>
            </a:r>
          </a:p>
        </p:txBody>
      </p:sp>
      <p:sp>
        <p:nvSpPr>
          <p:cNvPr id="171" name="Line 12">
            <a:extLst>
              <a:ext uri="{FF2B5EF4-FFF2-40B4-BE49-F238E27FC236}">
                <a16:creationId xmlns:a16="http://schemas.microsoft.com/office/drawing/2014/main" id="{0A01527E-7DB5-0224-A900-D54EE119C5E8}"/>
              </a:ext>
            </a:extLst>
          </p:cNvPr>
          <p:cNvSpPr>
            <a:spLocks noChangeShapeType="1"/>
          </p:cNvSpPr>
          <p:nvPr/>
        </p:nvSpPr>
        <p:spPr bwMode="auto">
          <a:xfrm>
            <a:off x="4288971" y="1537001"/>
            <a:ext cx="0" cy="3657600"/>
          </a:xfrm>
          <a:prstGeom prst="line">
            <a:avLst/>
          </a:prstGeom>
          <a:noFill/>
          <a:ln w="12700">
            <a:solidFill>
              <a:schemeClr val="tx1"/>
            </a:solidFill>
            <a:round/>
            <a:headEnd type="none" w="med" len="med"/>
            <a:tailEnd type="none" w="med" len="med"/>
          </a:ln>
          <a:effectLst/>
        </p:spPr>
        <p:txBody>
          <a:bodyPr wrap="none" anchor="ctr"/>
          <a:lstStyle/>
          <a:p>
            <a:endParaRPr lang="en-US"/>
          </a:p>
        </p:txBody>
      </p:sp>
      <p:grpSp>
        <p:nvGrpSpPr>
          <p:cNvPr id="197" name="Group 36">
            <a:extLst>
              <a:ext uri="{FF2B5EF4-FFF2-40B4-BE49-F238E27FC236}">
                <a16:creationId xmlns:a16="http://schemas.microsoft.com/office/drawing/2014/main" id="{13ED2110-1473-8623-E740-1D1AC8310B0B}"/>
              </a:ext>
            </a:extLst>
          </p:cNvPr>
          <p:cNvGrpSpPr>
            <a:grpSpLocks/>
          </p:cNvGrpSpPr>
          <p:nvPr/>
        </p:nvGrpSpPr>
        <p:grpSpPr bwMode="auto">
          <a:xfrm>
            <a:off x="1393371" y="2756201"/>
            <a:ext cx="838200" cy="1219200"/>
            <a:chOff x="1344" y="1056"/>
            <a:chExt cx="624" cy="768"/>
          </a:xfrm>
        </p:grpSpPr>
        <p:sp>
          <p:nvSpPr>
            <p:cNvPr id="198" name="Rectangle 37">
              <a:extLst>
                <a:ext uri="{FF2B5EF4-FFF2-40B4-BE49-F238E27FC236}">
                  <a16:creationId xmlns:a16="http://schemas.microsoft.com/office/drawing/2014/main" id="{29B19734-3A5E-CA6D-A4BB-B67781EEE32C}"/>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199" name="Line 38">
              <a:extLst>
                <a:ext uri="{FF2B5EF4-FFF2-40B4-BE49-F238E27FC236}">
                  <a16:creationId xmlns:a16="http://schemas.microsoft.com/office/drawing/2014/main" id="{EAB23C02-5387-D904-B036-270A34860D75}"/>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200" name="Line 39">
              <a:extLst>
                <a:ext uri="{FF2B5EF4-FFF2-40B4-BE49-F238E27FC236}">
                  <a16:creationId xmlns:a16="http://schemas.microsoft.com/office/drawing/2014/main" id="{5F92CD04-6880-7C55-D285-4204B54A22CD}"/>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201" name="Line 40">
              <a:extLst>
                <a:ext uri="{FF2B5EF4-FFF2-40B4-BE49-F238E27FC236}">
                  <a16:creationId xmlns:a16="http://schemas.microsoft.com/office/drawing/2014/main" id="{0B322294-44C0-BE75-26D9-0AD6A35E88C8}"/>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203" name="Text Box 91">
            <a:extLst>
              <a:ext uri="{FF2B5EF4-FFF2-40B4-BE49-F238E27FC236}">
                <a16:creationId xmlns:a16="http://schemas.microsoft.com/office/drawing/2014/main" id="{45B4ED71-29CA-AE93-1CEA-DE9525340124}"/>
              </a:ext>
            </a:extLst>
          </p:cNvPr>
          <p:cNvSpPr txBox="1">
            <a:spLocks noChangeArrowheads="1"/>
          </p:cNvSpPr>
          <p:nvPr/>
        </p:nvSpPr>
        <p:spPr bwMode="auto">
          <a:xfrm>
            <a:off x="5203371" y="1537001"/>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a:t>
            </a:r>
            <a:r>
              <a:rPr lang="en-US" dirty="0"/>
              <a:t>0xx</a:t>
            </a:r>
          </a:p>
          <a:p>
            <a:pPr>
              <a:lnSpc>
                <a:spcPct val="110000"/>
              </a:lnSpc>
            </a:pPr>
            <a:r>
              <a:rPr lang="en-US" dirty="0">
                <a:solidFill>
                  <a:srgbClr val="FF0000"/>
                </a:solidFill>
              </a:rPr>
              <a:t>000</a:t>
            </a:r>
            <a:r>
              <a:rPr lang="en-US" dirty="0"/>
              <a:t>1xx</a:t>
            </a:r>
          </a:p>
          <a:p>
            <a:pPr>
              <a:lnSpc>
                <a:spcPct val="110000"/>
              </a:lnSpc>
            </a:pPr>
            <a:r>
              <a:rPr lang="en-US" dirty="0">
                <a:solidFill>
                  <a:srgbClr val="FF0000"/>
                </a:solidFill>
              </a:rPr>
              <a:t>001</a:t>
            </a:r>
            <a:r>
              <a:rPr lang="en-US" dirty="0"/>
              <a:t>0xx</a:t>
            </a:r>
          </a:p>
          <a:p>
            <a:pPr>
              <a:lnSpc>
                <a:spcPct val="110000"/>
              </a:lnSpc>
            </a:pPr>
            <a:r>
              <a:rPr lang="en-US" dirty="0">
                <a:solidFill>
                  <a:srgbClr val="FF0000"/>
                </a:solidFill>
              </a:rPr>
              <a:t>001</a:t>
            </a:r>
            <a:r>
              <a:rPr lang="en-US" dirty="0"/>
              <a:t>1xx</a:t>
            </a:r>
          </a:p>
          <a:p>
            <a:pPr>
              <a:lnSpc>
                <a:spcPct val="110000"/>
              </a:lnSpc>
            </a:pPr>
            <a:r>
              <a:rPr lang="en-US" dirty="0">
                <a:solidFill>
                  <a:srgbClr val="FF0000"/>
                </a:solidFill>
              </a:rPr>
              <a:t>010</a:t>
            </a:r>
            <a:r>
              <a:rPr lang="en-US" dirty="0"/>
              <a:t>0xx</a:t>
            </a:r>
          </a:p>
          <a:p>
            <a:pPr>
              <a:lnSpc>
                <a:spcPct val="110000"/>
              </a:lnSpc>
            </a:pPr>
            <a:r>
              <a:rPr lang="en-US" dirty="0">
                <a:solidFill>
                  <a:srgbClr val="FF0000"/>
                </a:solidFill>
              </a:rPr>
              <a:t>010</a:t>
            </a:r>
            <a:r>
              <a:rPr lang="en-US" dirty="0"/>
              <a:t>1xx</a:t>
            </a:r>
          </a:p>
          <a:p>
            <a:pPr>
              <a:lnSpc>
                <a:spcPct val="110000"/>
              </a:lnSpc>
            </a:pPr>
            <a:r>
              <a:rPr lang="en-US" dirty="0">
                <a:solidFill>
                  <a:srgbClr val="FF0000"/>
                </a:solidFill>
              </a:rPr>
              <a:t>011</a:t>
            </a:r>
            <a:r>
              <a:rPr lang="en-US" dirty="0"/>
              <a:t>0xx</a:t>
            </a:r>
          </a:p>
          <a:p>
            <a:pPr>
              <a:lnSpc>
                <a:spcPct val="110000"/>
              </a:lnSpc>
            </a:pPr>
            <a:r>
              <a:rPr lang="en-US" dirty="0">
                <a:solidFill>
                  <a:srgbClr val="FF0000"/>
                </a:solidFill>
              </a:rPr>
              <a:t>011</a:t>
            </a:r>
            <a:r>
              <a:rPr lang="en-US" dirty="0"/>
              <a:t>1xx</a:t>
            </a:r>
          </a:p>
          <a:p>
            <a:pPr>
              <a:lnSpc>
                <a:spcPct val="110000"/>
              </a:lnSpc>
            </a:pPr>
            <a:r>
              <a:rPr lang="en-US" dirty="0">
                <a:solidFill>
                  <a:srgbClr val="FF0000"/>
                </a:solidFill>
              </a:rPr>
              <a:t>100</a:t>
            </a:r>
            <a:r>
              <a:rPr lang="en-US" dirty="0"/>
              <a:t>0xx</a:t>
            </a:r>
          </a:p>
          <a:p>
            <a:pPr>
              <a:lnSpc>
                <a:spcPct val="110000"/>
              </a:lnSpc>
            </a:pPr>
            <a:r>
              <a:rPr lang="en-US" dirty="0">
                <a:solidFill>
                  <a:srgbClr val="FF0000"/>
                </a:solidFill>
              </a:rPr>
              <a:t>100</a:t>
            </a:r>
            <a:r>
              <a:rPr lang="en-US" dirty="0"/>
              <a:t>1xx</a:t>
            </a:r>
          </a:p>
          <a:p>
            <a:pPr>
              <a:lnSpc>
                <a:spcPct val="110000"/>
              </a:lnSpc>
            </a:pPr>
            <a:r>
              <a:rPr lang="en-US" dirty="0">
                <a:solidFill>
                  <a:srgbClr val="FF0000"/>
                </a:solidFill>
              </a:rPr>
              <a:t>101</a:t>
            </a:r>
            <a:r>
              <a:rPr lang="en-US" dirty="0"/>
              <a:t>0xx</a:t>
            </a:r>
          </a:p>
          <a:p>
            <a:pPr>
              <a:lnSpc>
                <a:spcPct val="110000"/>
              </a:lnSpc>
            </a:pPr>
            <a:r>
              <a:rPr lang="en-US" dirty="0">
                <a:solidFill>
                  <a:srgbClr val="FF0000"/>
                </a:solidFill>
              </a:rPr>
              <a:t>101</a:t>
            </a:r>
            <a:r>
              <a:rPr lang="en-US" dirty="0"/>
              <a:t>1xx</a:t>
            </a:r>
          </a:p>
          <a:p>
            <a:pPr>
              <a:lnSpc>
                <a:spcPct val="110000"/>
              </a:lnSpc>
            </a:pPr>
            <a:r>
              <a:rPr lang="en-US" dirty="0">
                <a:solidFill>
                  <a:srgbClr val="FF0000"/>
                </a:solidFill>
              </a:rPr>
              <a:t>110</a:t>
            </a:r>
            <a:r>
              <a:rPr lang="en-US" dirty="0"/>
              <a:t>0xx</a:t>
            </a:r>
          </a:p>
          <a:p>
            <a:pPr>
              <a:lnSpc>
                <a:spcPct val="110000"/>
              </a:lnSpc>
            </a:pPr>
            <a:r>
              <a:rPr lang="en-US" dirty="0">
                <a:solidFill>
                  <a:srgbClr val="FF0000"/>
                </a:solidFill>
              </a:rPr>
              <a:t>110</a:t>
            </a:r>
            <a:r>
              <a:rPr lang="en-US" dirty="0"/>
              <a:t>1xx</a:t>
            </a:r>
          </a:p>
          <a:p>
            <a:pPr>
              <a:lnSpc>
                <a:spcPct val="110000"/>
              </a:lnSpc>
            </a:pPr>
            <a:r>
              <a:rPr lang="en-US" dirty="0">
                <a:solidFill>
                  <a:srgbClr val="FF0000"/>
                </a:solidFill>
              </a:rPr>
              <a:t>111</a:t>
            </a:r>
            <a:r>
              <a:rPr lang="en-US" dirty="0"/>
              <a:t>0xx</a:t>
            </a:r>
          </a:p>
          <a:p>
            <a:pPr>
              <a:lnSpc>
                <a:spcPct val="110000"/>
              </a:lnSpc>
            </a:pPr>
            <a:r>
              <a:rPr lang="en-US" dirty="0">
                <a:solidFill>
                  <a:srgbClr val="FF0000"/>
                </a:solidFill>
              </a:rPr>
              <a:t>111</a:t>
            </a:r>
            <a:r>
              <a:rPr lang="en-US" dirty="0"/>
              <a:t>1xx</a:t>
            </a:r>
          </a:p>
        </p:txBody>
      </p:sp>
      <p:grpSp>
        <p:nvGrpSpPr>
          <p:cNvPr id="5" name="Group 4">
            <a:extLst>
              <a:ext uri="{FF2B5EF4-FFF2-40B4-BE49-F238E27FC236}">
                <a16:creationId xmlns:a16="http://schemas.microsoft.com/office/drawing/2014/main" id="{B17E5C5B-B303-F549-1BD4-52430C495383}"/>
              </a:ext>
            </a:extLst>
          </p:cNvPr>
          <p:cNvGrpSpPr/>
          <p:nvPr/>
        </p:nvGrpSpPr>
        <p:grpSpPr>
          <a:xfrm>
            <a:off x="1088571" y="1689401"/>
            <a:ext cx="3200400" cy="1425410"/>
            <a:chOff x="1088571" y="1689401"/>
            <a:chExt cx="3200400" cy="1425410"/>
          </a:xfrm>
        </p:grpSpPr>
        <p:sp>
          <p:nvSpPr>
            <p:cNvPr id="167" name="TextBox 166">
              <a:extLst>
                <a:ext uri="{FF2B5EF4-FFF2-40B4-BE49-F238E27FC236}">
                  <a16:creationId xmlns:a16="http://schemas.microsoft.com/office/drawing/2014/main" id="{5F513F1E-5D28-2E99-F886-7EFB5D599643}"/>
                </a:ext>
              </a:extLst>
            </p:cNvPr>
            <p:cNvSpPr txBox="1"/>
            <p:nvPr/>
          </p:nvSpPr>
          <p:spPr>
            <a:xfrm>
              <a:off x="1088571" y="2716514"/>
              <a:ext cx="301686" cy="369332"/>
            </a:xfrm>
            <a:prstGeom prst="rect">
              <a:avLst/>
            </a:prstGeom>
            <a:noFill/>
          </p:spPr>
          <p:txBody>
            <a:bodyPr wrap="none" rtlCol="0" anchor="ctr">
              <a:spAutoFit/>
            </a:bodyPr>
            <a:lstStyle/>
            <a:p>
              <a:r>
                <a:rPr lang="en-US" dirty="0"/>
                <a:t>1</a:t>
              </a:r>
            </a:p>
          </p:txBody>
        </p:sp>
        <p:grpSp>
          <p:nvGrpSpPr>
            <p:cNvPr id="231" name="Group 230">
              <a:extLst>
                <a:ext uri="{FF2B5EF4-FFF2-40B4-BE49-F238E27FC236}">
                  <a16:creationId xmlns:a16="http://schemas.microsoft.com/office/drawing/2014/main" id="{F42B4284-ED02-0057-BCAD-A7B6A6C15C9F}"/>
                </a:ext>
              </a:extLst>
            </p:cNvPr>
            <p:cNvGrpSpPr/>
            <p:nvPr/>
          </p:nvGrpSpPr>
          <p:grpSpPr>
            <a:xfrm>
              <a:off x="1557250" y="1689401"/>
              <a:ext cx="2731721" cy="1425410"/>
              <a:chOff x="1557250" y="1689401"/>
              <a:chExt cx="2731721" cy="1425410"/>
            </a:xfrm>
          </p:grpSpPr>
          <p:grpSp>
            <p:nvGrpSpPr>
              <p:cNvPr id="207" name="Group 206">
                <a:extLst>
                  <a:ext uri="{FF2B5EF4-FFF2-40B4-BE49-F238E27FC236}">
                    <a16:creationId xmlns:a16="http://schemas.microsoft.com/office/drawing/2014/main" id="{E11E349B-5723-103C-A74D-C8CD1EF92F44}"/>
                  </a:ext>
                </a:extLst>
              </p:cNvPr>
              <p:cNvGrpSpPr/>
              <p:nvPr/>
            </p:nvGrpSpPr>
            <p:grpSpPr>
              <a:xfrm>
                <a:off x="2228396" y="1689401"/>
                <a:ext cx="2060575" cy="1367703"/>
                <a:chOff x="2228396" y="1689401"/>
                <a:chExt cx="2060575" cy="1367703"/>
              </a:xfrm>
            </p:grpSpPr>
            <p:sp>
              <p:nvSpPr>
                <p:cNvPr id="160" name="Rectangle 43" descr="5%">
                  <a:extLst>
                    <a:ext uri="{FF2B5EF4-FFF2-40B4-BE49-F238E27FC236}">
                      <a16:creationId xmlns:a16="http://schemas.microsoft.com/office/drawing/2014/main" id="{78438DDF-0F39-FEB6-8583-0807460A1BF0}"/>
                    </a:ext>
                  </a:extLst>
                </p:cNvPr>
                <p:cNvSpPr>
                  <a:spLocks noChangeArrowheads="1"/>
                </p:cNvSpPr>
                <p:nvPr/>
              </p:nvSpPr>
              <p:spPr bwMode="auto">
                <a:xfrm>
                  <a:off x="2228396" y="2752305"/>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A[0]</a:t>
                  </a:r>
                </a:p>
              </p:txBody>
            </p:sp>
            <p:sp>
              <p:nvSpPr>
                <p:cNvPr id="173" name="Line 71">
                  <a:extLst>
                    <a:ext uri="{FF2B5EF4-FFF2-40B4-BE49-F238E27FC236}">
                      <a16:creationId xmlns:a16="http://schemas.microsoft.com/office/drawing/2014/main" id="{CC33CB3F-1BD8-363E-CAEC-695A6B87987A}"/>
                    </a:ext>
                  </a:extLst>
                </p:cNvPr>
                <p:cNvSpPr>
                  <a:spLocks noChangeShapeType="1"/>
                </p:cNvSpPr>
                <p:nvPr/>
              </p:nvSpPr>
              <p:spPr bwMode="auto">
                <a:xfrm flipH="1">
                  <a:off x="3222171" y="1689401"/>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grpSp>
          <p:sp>
            <p:nvSpPr>
              <p:cNvPr id="204" name="TextBox 203">
                <a:extLst>
                  <a:ext uri="{FF2B5EF4-FFF2-40B4-BE49-F238E27FC236}">
                    <a16:creationId xmlns:a16="http://schemas.microsoft.com/office/drawing/2014/main" id="{AF1FC42B-E28F-032E-36D2-783579113875}"/>
                  </a:ext>
                </a:extLst>
              </p:cNvPr>
              <p:cNvSpPr txBox="1"/>
              <p:nvPr/>
            </p:nvSpPr>
            <p:spPr>
              <a:xfrm>
                <a:off x="1557250" y="2745479"/>
                <a:ext cx="535724" cy="369332"/>
              </a:xfrm>
              <a:prstGeom prst="rect">
                <a:avLst/>
              </a:prstGeom>
              <a:noFill/>
            </p:spPr>
            <p:txBody>
              <a:bodyPr wrap="none" rtlCol="0" anchor="ctr">
                <a:spAutoFit/>
              </a:bodyPr>
              <a:lstStyle/>
              <a:p>
                <a:r>
                  <a:rPr lang="en-US" dirty="0">
                    <a:solidFill>
                      <a:srgbClr val="FF0000"/>
                    </a:solidFill>
                  </a:rPr>
                  <a:t>000</a:t>
                </a:r>
              </a:p>
            </p:txBody>
          </p:sp>
        </p:grpSp>
      </p:grpSp>
      <p:grpSp>
        <p:nvGrpSpPr>
          <p:cNvPr id="7" name="Group 6">
            <a:extLst>
              <a:ext uri="{FF2B5EF4-FFF2-40B4-BE49-F238E27FC236}">
                <a16:creationId xmlns:a16="http://schemas.microsoft.com/office/drawing/2014/main" id="{D729FFE0-0653-0BDF-8F6E-7C7C36AEF789}"/>
              </a:ext>
            </a:extLst>
          </p:cNvPr>
          <p:cNvGrpSpPr/>
          <p:nvPr/>
        </p:nvGrpSpPr>
        <p:grpSpPr>
          <a:xfrm>
            <a:off x="1088571" y="2299001"/>
            <a:ext cx="3200400" cy="1432856"/>
            <a:chOff x="1088571" y="2299001"/>
            <a:chExt cx="3200400" cy="1432856"/>
          </a:xfrm>
        </p:grpSpPr>
        <p:sp>
          <p:nvSpPr>
            <p:cNvPr id="169" name="TextBox 168">
              <a:extLst>
                <a:ext uri="{FF2B5EF4-FFF2-40B4-BE49-F238E27FC236}">
                  <a16:creationId xmlns:a16="http://schemas.microsoft.com/office/drawing/2014/main" id="{742CE78A-E605-D492-E5D8-AEE519062A47}"/>
                </a:ext>
              </a:extLst>
            </p:cNvPr>
            <p:cNvSpPr txBox="1"/>
            <p:nvPr/>
          </p:nvSpPr>
          <p:spPr>
            <a:xfrm>
              <a:off x="1088571" y="3336076"/>
              <a:ext cx="301686" cy="369332"/>
            </a:xfrm>
            <a:prstGeom prst="rect">
              <a:avLst/>
            </a:prstGeom>
            <a:noFill/>
          </p:spPr>
          <p:txBody>
            <a:bodyPr wrap="none" rtlCol="0">
              <a:spAutoFit/>
            </a:bodyPr>
            <a:lstStyle/>
            <a:p>
              <a:r>
                <a:rPr lang="en-US" dirty="0"/>
                <a:t>1</a:t>
              </a:r>
            </a:p>
          </p:txBody>
        </p:sp>
        <p:grpSp>
          <p:nvGrpSpPr>
            <p:cNvPr id="233" name="Group 232">
              <a:extLst>
                <a:ext uri="{FF2B5EF4-FFF2-40B4-BE49-F238E27FC236}">
                  <a16:creationId xmlns:a16="http://schemas.microsoft.com/office/drawing/2014/main" id="{EDF3A067-1612-DAF4-FB9B-398E73F1A45F}"/>
                </a:ext>
              </a:extLst>
            </p:cNvPr>
            <p:cNvGrpSpPr/>
            <p:nvPr/>
          </p:nvGrpSpPr>
          <p:grpSpPr>
            <a:xfrm>
              <a:off x="1557250" y="2299001"/>
              <a:ext cx="2731721" cy="1432856"/>
              <a:chOff x="1557250" y="2299001"/>
              <a:chExt cx="2731721" cy="1432856"/>
            </a:xfrm>
          </p:grpSpPr>
          <p:grpSp>
            <p:nvGrpSpPr>
              <p:cNvPr id="208" name="Group 207">
                <a:extLst>
                  <a:ext uri="{FF2B5EF4-FFF2-40B4-BE49-F238E27FC236}">
                    <a16:creationId xmlns:a16="http://schemas.microsoft.com/office/drawing/2014/main" id="{00E75ED4-B360-794E-5F76-18D3FA929A8B}"/>
                  </a:ext>
                </a:extLst>
              </p:cNvPr>
              <p:cNvGrpSpPr/>
              <p:nvPr/>
            </p:nvGrpSpPr>
            <p:grpSpPr>
              <a:xfrm>
                <a:off x="2231571" y="2299001"/>
                <a:ext cx="2057400" cy="1374313"/>
                <a:chOff x="2231571" y="2299001"/>
                <a:chExt cx="2057400" cy="1374313"/>
              </a:xfrm>
            </p:grpSpPr>
            <p:sp>
              <p:nvSpPr>
                <p:cNvPr id="162" name="Rectangle 43" descr="5%">
                  <a:extLst>
                    <a:ext uri="{FF2B5EF4-FFF2-40B4-BE49-F238E27FC236}">
                      <a16:creationId xmlns:a16="http://schemas.microsoft.com/office/drawing/2014/main" id="{D4D5C4F5-AD68-DD91-F415-931C5FE8F317}"/>
                    </a:ext>
                  </a:extLst>
                </p:cNvPr>
                <p:cNvSpPr>
                  <a:spLocks noChangeArrowheads="1"/>
                </p:cNvSpPr>
                <p:nvPr/>
              </p:nvSpPr>
              <p:spPr bwMode="auto">
                <a:xfrm>
                  <a:off x="2231571" y="3368515"/>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A[2]</a:t>
                  </a:r>
                </a:p>
              </p:txBody>
            </p:sp>
            <p:sp>
              <p:nvSpPr>
                <p:cNvPr id="176" name="Line 73">
                  <a:extLst>
                    <a:ext uri="{FF2B5EF4-FFF2-40B4-BE49-F238E27FC236}">
                      <a16:creationId xmlns:a16="http://schemas.microsoft.com/office/drawing/2014/main" id="{E09185DD-C692-390D-6E1C-D68FBABE47A6}"/>
                    </a:ext>
                  </a:extLst>
                </p:cNvPr>
                <p:cNvSpPr>
                  <a:spLocks noChangeShapeType="1"/>
                </p:cNvSpPr>
                <p:nvPr/>
              </p:nvSpPr>
              <p:spPr bwMode="auto">
                <a:xfrm flipH="1">
                  <a:off x="3222171" y="2299001"/>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grpSp>
          <p:sp>
            <p:nvSpPr>
              <p:cNvPr id="205" name="TextBox 204">
                <a:extLst>
                  <a:ext uri="{FF2B5EF4-FFF2-40B4-BE49-F238E27FC236}">
                    <a16:creationId xmlns:a16="http://schemas.microsoft.com/office/drawing/2014/main" id="{65DAF3C4-01CB-6BDB-00CA-5782477ED37C}"/>
                  </a:ext>
                </a:extLst>
              </p:cNvPr>
              <p:cNvSpPr txBox="1"/>
              <p:nvPr/>
            </p:nvSpPr>
            <p:spPr>
              <a:xfrm>
                <a:off x="1557250" y="3362525"/>
                <a:ext cx="535724" cy="369332"/>
              </a:xfrm>
              <a:prstGeom prst="rect">
                <a:avLst/>
              </a:prstGeom>
              <a:noFill/>
            </p:spPr>
            <p:txBody>
              <a:bodyPr wrap="none" rtlCol="0">
                <a:spAutoFit/>
              </a:bodyPr>
              <a:lstStyle/>
              <a:p>
                <a:r>
                  <a:rPr lang="en-US" dirty="0">
                    <a:solidFill>
                      <a:srgbClr val="FF0000"/>
                    </a:solidFill>
                  </a:rPr>
                  <a:t>001</a:t>
                </a:r>
              </a:p>
            </p:txBody>
          </p:sp>
        </p:grpSp>
      </p:grpSp>
      <p:grpSp>
        <p:nvGrpSpPr>
          <p:cNvPr id="6" name="Group 5">
            <a:extLst>
              <a:ext uri="{FF2B5EF4-FFF2-40B4-BE49-F238E27FC236}">
                <a16:creationId xmlns:a16="http://schemas.microsoft.com/office/drawing/2014/main" id="{56C13F5E-36FF-3E2C-D0FF-65D3891C4B85}"/>
              </a:ext>
            </a:extLst>
          </p:cNvPr>
          <p:cNvGrpSpPr/>
          <p:nvPr/>
        </p:nvGrpSpPr>
        <p:grpSpPr>
          <a:xfrm>
            <a:off x="1088571" y="1998477"/>
            <a:ext cx="3190009" cy="1393404"/>
            <a:chOff x="1088571" y="1998477"/>
            <a:chExt cx="3190009" cy="1393404"/>
          </a:xfrm>
        </p:grpSpPr>
        <p:sp>
          <p:nvSpPr>
            <p:cNvPr id="168" name="TextBox 167">
              <a:extLst>
                <a:ext uri="{FF2B5EF4-FFF2-40B4-BE49-F238E27FC236}">
                  <a16:creationId xmlns:a16="http://schemas.microsoft.com/office/drawing/2014/main" id="{93E1DD49-8AC7-6727-E94A-A1944FBE1523}"/>
                </a:ext>
              </a:extLst>
            </p:cNvPr>
            <p:cNvSpPr txBox="1"/>
            <p:nvPr/>
          </p:nvSpPr>
          <p:spPr>
            <a:xfrm>
              <a:off x="1088571" y="3022549"/>
              <a:ext cx="301686" cy="369332"/>
            </a:xfrm>
            <a:prstGeom prst="rect">
              <a:avLst/>
            </a:prstGeom>
            <a:noFill/>
          </p:spPr>
          <p:txBody>
            <a:bodyPr wrap="none" rtlCol="0" anchor="ctr">
              <a:spAutoFit/>
            </a:bodyPr>
            <a:lstStyle/>
            <a:p>
              <a:r>
                <a:rPr lang="en-US" dirty="0"/>
                <a:t>1</a:t>
              </a:r>
            </a:p>
          </p:txBody>
        </p:sp>
        <p:grpSp>
          <p:nvGrpSpPr>
            <p:cNvPr id="232" name="Group 231">
              <a:extLst>
                <a:ext uri="{FF2B5EF4-FFF2-40B4-BE49-F238E27FC236}">
                  <a16:creationId xmlns:a16="http://schemas.microsoft.com/office/drawing/2014/main" id="{216D202A-C62F-EE59-B7D8-E4B67EFFBDC8}"/>
                </a:ext>
              </a:extLst>
            </p:cNvPr>
            <p:cNvGrpSpPr/>
            <p:nvPr/>
          </p:nvGrpSpPr>
          <p:grpSpPr>
            <a:xfrm>
              <a:off x="1560298" y="1998477"/>
              <a:ext cx="2718282" cy="1393404"/>
              <a:chOff x="1560298" y="1998477"/>
              <a:chExt cx="2718282" cy="1393404"/>
            </a:xfrm>
          </p:grpSpPr>
          <p:sp>
            <p:nvSpPr>
              <p:cNvPr id="202" name="TextBox 201">
                <a:extLst>
                  <a:ext uri="{FF2B5EF4-FFF2-40B4-BE49-F238E27FC236}">
                    <a16:creationId xmlns:a16="http://schemas.microsoft.com/office/drawing/2014/main" id="{133D5495-EB6E-BEBF-0AF1-C39776917E7A}"/>
                  </a:ext>
                </a:extLst>
              </p:cNvPr>
              <p:cNvSpPr txBox="1"/>
              <p:nvPr/>
            </p:nvSpPr>
            <p:spPr>
              <a:xfrm>
                <a:off x="1560298" y="3022549"/>
                <a:ext cx="535724" cy="369332"/>
              </a:xfrm>
              <a:prstGeom prst="rect">
                <a:avLst/>
              </a:prstGeom>
              <a:noFill/>
            </p:spPr>
            <p:txBody>
              <a:bodyPr wrap="none" rtlCol="0" anchor="ctr">
                <a:spAutoFit/>
              </a:bodyPr>
              <a:lstStyle/>
              <a:p>
                <a:r>
                  <a:rPr lang="en-US" dirty="0">
                    <a:solidFill>
                      <a:srgbClr val="FF0000"/>
                    </a:solidFill>
                  </a:rPr>
                  <a:t>000</a:t>
                </a:r>
              </a:p>
            </p:txBody>
          </p:sp>
          <p:grpSp>
            <p:nvGrpSpPr>
              <p:cNvPr id="217" name="Group 216">
                <a:extLst>
                  <a:ext uri="{FF2B5EF4-FFF2-40B4-BE49-F238E27FC236}">
                    <a16:creationId xmlns:a16="http://schemas.microsoft.com/office/drawing/2014/main" id="{CC806DBD-1390-ADB5-96DC-8C22CEB9642D}"/>
                  </a:ext>
                </a:extLst>
              </p:cNvPr>
              <p:cNvGrpSpPr/>
              <p:nvPr/>
            </p:nvGrpSpPr>
            <p:grpSpPr>
              <a:xfrm>
                <a:off x="2224968" y="1998477"/>
                <a:ext cx="2053612" cy="1374651"/>
                <a:chOff x="2224968" y="1998477"/>
                <a:chExt cx="2053612" cy="1374651"/>
              </a:xfrm>
            </p:grpSpPr>
            <p:sp>
              <p:nvSpPr>
                <p:cNvPr id="161" name="Rectangle 61" descr="5%">
                  <a:extLst>
                    <a:ext uri="{FF2B5EF4-FFF2-40B4-BE49-F238E27FC236}">
                      <a16:creationId xmlns:a16="http://schemas.microsoft.com/office/drawing/2014/main" id="{090E5AB0-545D-7691-E173-DDDDBAF3FA03}"/>
                    </a:ext>
                  </a:extLst>
                </p:cNvPr>
                <p:cNvSpPr>
                  <a:spLocks noChangeArrowheads="1"/>
                </p:cNvSpPr>
                <p:nvPr/>
              </p:nvSpPr>
              <p:spPr bwMode="auto">
                <a:xfrm>
                  <a:off x="2224968" y="3068328"/>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t>A[1]</a:t>
                  </a:r>
                </a:p>
              </p:txBody>
            </p:sp>
            <p:sp>
              <p:nvSpPr>
                <p:cNvPr id="216" name="Line 71">
                  <a:extLst>
                    <a:ext uri="{FF2B5EF4-FFF2-40B4-BE49-F238E27FC236}">
                      <a16:creationId xmlns:a16="http://schemas.microsoft.com/office/drawing/2014/main" id="{1A10C8DF-8280-BD62-A0ED-DECF97C20452}"/>
                    </a:ext>
                  </a:extLst>
                </p:cNvPr>
                <p:cNvSpPr>
                  <a:spLocks noChangeShapeType="1"/>
                </p:cNvSpPr>
                <p:nvPr/>
              </p:nvSpPr>
              <p:spPr bwMode="auto">
                <a:xfrm flipH="1">
                  <a:off x="3211780" y="1998477"/>
                  <a:ext cx="1066800" cy="1219200"/>
                </a:xfrm>
                <a:prstGeom prst="line">
                  <a:avLst/>
                </a:prstGeom>
                <a:noFill/>
                <a:ln w="12700">
                  <a:solidFill>
                    <a:schemeClr val="tx1"/>
                  </a:solidFill>
                  <a:round/>
                  <a:headEnd type="none" w="med" len="med"/>
                  <a:tailEnd type="none" w="med" len="med"/>
                </a:ln>
                <a:effectLst/>
              </p:spPr>
              <p:txBody>
                <a:bodyPr/>
                <a:lstStyle/>
                <a:p>
                  <a:endParaRPr lang="en-US" dirty="0"/>
                </a:p>
              </p:txBody>
            </p:sp>
          </p:grpSp>
        </p:grpSp>
      </p:grpSp>
      <p:grpSp>
        <p:nvGrpSpPr>
          <p:cNvPr id="8" name="Group 7">
            <a:extLst>
              <a:ext uri="{FF2B5EF4-FFF2-40B4-BE49-F238E27FC236}">
                <a16:creationId xmlns:a16="http://schemas.microsoft.com/office/drawing/2014/main" id="{C3AA6429-F0DA-C500-0491-B7EBC19D12DA}"/>
              </a:ext>
            </a:extLst>
          </p:cNvPr>
          <p:cNvGrpSpPr/>
          <p:nvPr/>
        </p:nvGrpSpPr>
        <p:grpSpPr>
          <a:xfrm>
            <a:off x="1088571" y="2605464"/>
            <a:ext cx="3200400" cy="1418347"/>
            <a:chOff x="1088571" y="2605464"/>
            <a:chExt cx="3200400" cy="1418347"/>
          </a:xfrm>
        </p:grpSpPr>
        <p:sp>
          <p:nvSpPr>
            <p:cNvPr id="170" name="TextBox 169">
              <a:extLst>
                <a:ext uri="{FF2B5EF4-FFF2-40B4-BE49-F238E27FC236}">
                  <a16:creationId xmlns:a16="http://schemas.microsoft.com/office/drawing/2014/main" id="{C79845F8-E8B8-5DB3-1AB5-48E499FDBD1F}"/>
                </a:ext>
              </a:extLst>
            </p:cNvPr>
            <p:cNvSpPr txBox="1"/>
            <p:nvPr/>
          </p:nvSpPr>
          <p:spPr>
            <a:xfrm>
              <a:off x="1088571" y="3623999"/>
              <a:ext cx="301686" cy="369332"/>
            </a:xfrm>
            <a:prstGeom prst="rect">
              <a:avLst/>
            </a:prstGeom>
            <a:noFill/>
          </p:spPr>
          <p:txBody>
            <a:bodyPr wrap="none" rtlCol="0">
              <a:spAutoFit/>
            </a:bodyPr>
            <a:lstStyle/>
            <a:p>
              <a:r>
                <a:rPr lang="en-US" dirty="0"/>
                <a:t>1</a:t>
              </a:r>
            </a:p>
          </p:txBody>
        </p:sp>
        <p:grpSp>
          <p:nvGrpSpPr>
            <p:cNvPr id="234" name="Group 233">
              <a:extLst>
                <a:ext uri="{FF2B5EF4-FFF2-40B4-BE49-F238E27FC236}">
                  <a16:creationId xmlns:a16="http://schemas.microsoft.com/office/drawing/2014/main" id="{94A981BF-BC31-AB54-888E-08B63A94A936}"/>
                </a:ext>
              </a:extLst>
            </p:cNvPr>
            <p:cNvGrpSpPr/>
            <p:nvPr/>
          </p:nvGrpSpPr>
          <p:grpSpPr>
            <a:xfrm>
              <a:off x="1560298" y="2605464"/>
              <a:ext cx="2728673" cy="1418347"/>
              <a:chOff x="1560298" y="2605464"/>
              <a:chExt cx="2728673" cy="1418347"/>
            </a:xfrm>
          </p:grpSpPr>
          <p:sp>
            <p:nvSpPr>
              <p:cNvPr id="206" name="TextBox 205">
                <a:extLst>
                  <a:ext uri="{FF2B5EF4-FFF2-40B4-BE49-F238E27FC236}">
                    <a16:creationId xmlns:a16="http://schemas.microsoft.com/office/drawing/2014/main" id="{C17461FA-0713-12F7-7DEE-5EE3A1A2981D}"/>
                  </a:ext>
                </a:extLst>
              </p:cNvPr>
              <p:cNvSpPr txBox="1"/>
              <p:nvPr/>
            </p:nvSpPr>
            <p:spPr>
              <a:xfrm>
                <a:off x="1560298" y="3654479"/>
                <a:ext cx="535724" cy="369332"/>
              </a:xfrm>
              <a:prstGeom prst="rect">
                <a:avLst/>
              </a:prstGeom>
              <a:noFill/>
            </p:spPr>
            <p:txBody>
              <a:bodyPr wrap="none" rtlCol="0">
                <a:spAutoFit/>
              </a:bodyPr>
              <a:lstStyle/>
              <a:p>
                <a:r>
                  <a:rPr lang="en-US" dirty="0">
                    <a:solidFill>
                      <a:srgbClr val="FF0000"/>
                    </a:solidFill>
                  </a:rPr>
                  <a:t>001</a:t>
                </a:r>
              </a:p>
            </p:txBody>
          </p:sp>
          <p:grpSp>
            <p:nvGrpSpPr>
              <p:cNvPr id="219" name="Group 218">
                <a:extLst>
                  <a:ext uri="{FF2B5EF4-FFF2-40B4-BE49-F238E27FC236}">
                    <a16:creationId xmlns:a16="http://schemas.microsoft.com/office/drawing/2014/main" id="{C118E76C-6EBE-3B25-7308-DB0A6ABF4599}"/>
                  </a:ext>
                </a:extLst>
              </p:cNvPr>
              <p:cNvGrpSpPr/>
              <p:nvPr/>
            </p:nvGrpSpPr>
            <p:grpSpPr>
              <a:xfrm>
                <a:off x="2234371" y="2605464"/>
                <a:ext cx="2054600" cy="1367005"/>
                <a:chOff x="2234371" y="2605464"/>
                <a:chExt cx="2054600" cy="1367005"/>
              </a:xfrm>
            </p:grpSpPr>
            <p:sp>
              <p:nvSpPr>
                <p:cNvPr id="163" name="Rectangle 61" descr="5%">
                  <a:extLst>
                    <a:ext uri="{FF2B5EF4-FFF2-40B4-BE49-F238E27FC236}">
                      <a16:creationId xmlns:a16="http://schemas.microsoft.com/office/drawing/2014/main" id="{6AC93B81-369A-4E53-D792-C8888517B73A}"/>
                    </a:ext>
                  </a:extLst>
                </p:cNvPr>
                <p:cNvSpPr>
                  <a:spLocks noChangeArrowheads="1"/>
                </p:cNvSpPr>
                <p:nvPr/>
              </p:nvSpPr>
              <p:spPr bwMode="auto">
                <a:xfrm>
                  <a:off x="2234371" y="3667669"/>
                  <a:ext cx="990600" cy="30480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t>A[3]</a:t>
                  </a:r>
                </a:p>
              </p:txBody>
            </p:sp>
            <p:sp>
              <p:nvSpPr>
                <p:cNvPr id="218" name="Line 73">
                  <a:extLst>
                    <a:ext uri="{FF2B5EF4-FFF2-40B4-BE49-F238E27FC236}">
                      <a16:creationId xmlns:a16="http://schemas.microsoft.com/office/drawing/2014/main" id="{B5EB6143-0CFF-2ADF-9B40-C3E7DE9CBC8A}"/>
                    </a:ext>
                  </a:extLst>
                </p:cNvPr>
                <p:cNvSpPr>
                  <a:spLocks noChangeShapeType="1"/>
                </p:cNvSpPr>
                <p:nvPr/>
              </p:nvSpPr>
              <p:spPr bwMode="auto">
                <a:xfrm flipH="1">
                  <a:off x="3222171" y="2605464"/>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grpSp>
        </p:grpSp>
      </p:grpSp>
      <p:sp>
        <p:nvSpPr>
          <p:cNvPr id="220" name="TextBox 219">
            <a:extLst>
              <a:ext uri="{FF2B5EF4-FFF2-40B4-BE49-F238E27FC236}">
                <a16:creationId xmlns:a16="http://schemas.microsoft.com/office/drawing/2014/main" id="{89ED8B0B-682A-F87F-1E74-D44D15CDD47F}"/>
              </a:ext>
            </a:extLst>
          </p:cNvPr>
          <p:cNvSpPr txBox="1"/>
          <p:nvPr/>
        </p:nvSpPr>
        <p:spPr>
          <a:xfrm>
            <a:off x="977585" y="5427950"/>
            <a:ext cx="259315" cy="374306"/>
          </a:xfrm>
          <a:prstGeom prst="rect">
            <a:avLst/>
          </a:prstGeom>
          <a:noFill/>
        </p:spPr>
        <p:txBody>
          <a:bodyPr wrap="none" rtlCol="0">
            <a:spAutoFit/>
          </a:bodyPr>
          <a:lstStyle/>
          <a:p>
            <a:r>
              <a:rPr lang="en-US" sz="1600" dirty="0"/>
              <a:t>5</a:t>
            </a:r>
          </a:p>
        </p:txBody>
      </p:sp>
      <p:sp>
        <p:nvSpPr>
          <p:cNvPr id="221" name="TextBox 220">
            <a:extLst>
              <a:ext uri="{FF2B5EF4-FFF2-40B4-BE49-F238E27FC236}">
                <a16:creationId xmlns:a16="http://schemas.microsoft.com/office/drawing/2014/main" id="{BABB34A7-376A-C34D-29E6-8A1706C16A1B}"/>
              </a:ext>
            </a:extLst>
          </p:cNvPr>
          <p:cNvSpPr txBox="1"/>
          <p:nvPr/>
        </p:nvSpPr>
        <p:spPr>
          <a:xfrm>
            <a:off x="1460319" y="5427950"/>
            <a:ext cx="259315" cy="338554"/>
          </a:xfrm>
          <a:prstGeom prst="rect">
            <a:avLst/>
          </a:prstGeom>
          <a:noFill/>
        </p:spPr>
        <p:txBody>
          <a:bodyPr wrap="square" rtlCol="0">
            <a:spAutoFit/>
          </a:bodyPr>
          <a:lstStyle/>
          <a:p>
            <a:r>
              <a:rPr lang="en-US" sz="1600" dirty="0"/>
              <a:t>4</a:t>
            </a:r>
          </a:p>
        </p:txBody>
      </p:sp>
      <p:graphicFrame>
        <p:nvGraphicFramePr>
          <p:cNvPr id="222" name="Table 221">
            <a:extLst>
              <a:ext uri="{FF2B5EF4-FFF2-40B4-BE49-F238E27FC236}">
                <a16:creationId xmlns:a16="http://schemas.microsoft.com/office/drawing/2014/main" id="{84A6FD45-70B7-09C0-65AF-36F17332E6FC}"/>
              </a:ext>
            </a:extLst>
          </p:cNvPr>
          <p:cNvGraphicFramePr>
            <a:graphicFrameLocks noGrp="1"/>
          </p:cNvGraphicFramePr>
          <p:nvPr/>
        </p:nvGraphicFramePr>
        <p:xfrm>
          <a:off x="844949" y="5769860"/>
          <a:ext cx="3179151" cy="370840"/>
        </p:xfrm>
        <a:graphic>
          <a:graphicData uri="http://schemas.openxmlformats.org/drawingml/2006/table">
            <a:tbl>
              <a:tblPr firstRow="1" bandRow="1">
                <a:tableStyleId>{5940675A-B579-460E-94D1-54222C63F5DA}</a:tableStyleId>
              </a:tblPr>
              <a:tblGrid>
                <a:gridCol w="1415404">
                  <a:extLst>
                    <a:ext uri="{9D8B030D-6E8A-4147-A177-3AD203B41FA5}">
                      <a16:colId xmlns:a16="http://schemas.microsoft.com/office/drawing/2014/main" val="492541661"/>
                    </a:ext>
                  </a:extLst>
                </a:gridCol>
                <a:gridCol w="704030">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223" name="TextBox 222">
            <a:extLst>
              <a:ext uri="{FF2B5EF4-FFF2-40B4-BE49-F238E27FC236}">
                <a16:creationId xmlns:a16="http://schemas.microsoft.com/office/drawing/2014/main" id="{1A1E721A-02EE-458E-2AF3-53439ED22FB5}"/>
              </a:ext>
            </a:extLst>
          </p:cNvPr>
          <p:cNvSpPr txBox="1"/>
          <p:nvPr/>
        </p:nvSpPr>
        <p:spPr>
          <a:xfrm>
            <a:off x="1964624" y="5433243"/>
            <a:ext cx="288862" cy="338554"/>
          </a:xfrm>
          <a:prstGeom prst="rect">
            <a:avLst/>
          </a:prstGeom>
          <a:noFill/>
        </p:spPr>
        <p:txBody>
          <a:bodyPr wrap="none" rtlCol="0">
            <a:spAutoFit/>
          </a:bodyPr>
          <a:lstStyle/>
          <a:p>
            <a:r>
              <a:rPr lang="en-US" sz="1600" dirty="0"/>
              <a:t>3</a:t>
            </a:r>
          </a:p>
        </p:txBody>
      </p:sp>
      <p:sp>
        <p:nvSpPr>
          <p:cNvPr id="224" name="TextBox 223">
            <a:extLst>
              <a:ext uri="{FF2B5EF4-FFF2-40B4-BE49-F238E27FC236}">
                <a16:creationId xmlns:a16="http://schemas.microsoft.com/office/drawing/2014/main" id="{37A54A6F-1853-94F8-87BD-6237796F8EE8}"/>
              </a:ext>
            </a:extLst>
          </p:cNvPr>
          <p:cNvSpPr txBox="1"/>
          <p:nvPr/>
        </p:nvSpPr>
        <p:spPr>
          <a:xfrm>
            <a:off x="2524594" y="5427950"/>
            <a:ext cx="259315" cy="338554"/>
          </a:xfrm>
          <a:prstGeom prst="rect">
            <a:avLst/>
          </a:prstGeom>
          <a:noFill/>
        </p:spPr>
        <p:txBody>
          <a:bodyPr wrap="square" rtlCol="0">
            <a:spAutoFit/>
          </a:bodyPr>
          <a:lstStyle/>
          <a:p>
            <a:r>
              <a:rPr lang="en-US" sz="1600" dirty="0"/>
              <a:t>2</a:t>
            </a:r>
          </a:p>
        </p:txBody>
      </p:sp>
      <p:sp>
        <p:nvSpPr>
          <p:cNvPr id="225" name="TextBox 224">
            <a:extLst>
              <a:ext uri="{FF2B5EF4-FFF2-40B4-BE49-F238E27FC236}">
                <a16:creationId xmlns:a16="http://schemas.microsoft.com/office/drawing/2014/main" id="{FEB6E371-4C76-C4AA-9523-247125107B2F}"/>
              </a:ext>
            </a:extLst>
          </p:cNvPr>
          <p:cNvSpPr txBox="1"/>
          <p:nvPr/>
        </p:nvSpPr>
        <p:spPr>
          <a:xfrm>
            <a:off x="3055666" y="5427950"/>
            <a:ext cx="288862" cy="338554"/>
          </a:xfrm>
          <a:prstGeom prst="rect">
            <a:avLst/>
          </a:prstGeom>
          <a:noFill/>
        </p:spPr>
        <p:txBody>
          <a:bodyPr wrap="none" rtlCol="0">
            <a:spAutoFit/>
          </a:bodyPr>
          <a:lstStyle/>
          <a:p>
            <a:r>
              <a:rPr lang="en-US" sz="1600" dirty="0"/>
              <a:t>1</a:t>
            </a:r>
          </a:p>
        </p:txBody>
      </p:sp>
      <p:sp>
        <p:nvSpPr>
          <p:cNvPr id="226" name="TextBox 225">
            <a:extLst>
              <a:ext uri="{FF2B5EF4-FFF2-40B4-BE49-F238E27FC236}">
                <a16:creationId xmlns:a16="http://schemas.microsoft.com/office/drawing/2014/main" id="{9E08800F-2429-CB19-B5FE-0552298938B0}"/>
              </a:ext>
            </a:extLst>
          </p:cNvPr>
          <p:cNvSpPr txBox="1"/>
          <p:nvPr/>
        </p:nvSpPr>
        <p:spPr>
          <a:xfrm>
            <a:off x="3538400" y="5427950"/>
            <a:ext cx="259315" cy="338554"/>
          </a:xfrm>
          <a:prstGeom prst="rect">
            <a:avLst/>
          </a:prstGeom>
          <a:noFill/>
        </p:spPr>
        <p:txBody>
          <a:bodyPr wrap="square" rtlCol="0">
            <a:spAutoFit/>
          </a:bodyPr>
          <a:lstStyle/>
          <a:p>
            <a:r>
              <a:rPr lang="en-US" sz="1600" dirty="0"/>
              <a:t>0</a:t>
            </a:r>
          </a:p>
        </p:txBody>
      </p:sp>
      <p:sp>
        <p:nvSpPr>
          <p:cNvPr id="9" name="Slide Number Placeholder 5">
            <a:extLst>
              <a:ext uri="{FF2B5EF4-FFF2-40B4-BE49-F238E27FC236}">
                <a16:creationId xmlns:a16="http://schemas.microsoft.com/office/drawing/2014/main" id="{CA708419-D29E-6C72-EFF7-EA802779DE90}"/>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48</a:t>
            </a:fld>
            <a:endParaRPr lang="en-US" dirty="0"/>
          </a:p>
        </p:txBody>
      </p:sp>
    </p:spTree>
    <p:extLst>
      <p:ext uri="{BB962C8B-B14F-4D97-AF65-F5344CB8AC3E}">
        <p14:creationId xmlns:p14="http://schemas.microsoft.com/office/powerpoint/2010/main" val="2651996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righ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righ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right)">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47982"/>
            <a:ext cx="10972800" cy="1143000"/>
          </a:xfrm>
        </p:spPr>
        <p:txBody>
          <a:bodyPr>
            <a:normAutofit/>
          </a:bodyPr>
          <a:lstStyle/>
          <a:p>
            <a:r>
              <a:rPr lang="en-US" dirty="0"/>
              <a:t>Example: F</a:t>
            </a:r>
            <a:r>
              <a:rPr lang="en-US" altLang="zh-CN" dirty="0"/>
              <a:t>A</a:t>
            </a:r>
            <a:r>
              <a:rPr lang="en-US" dirty="0"/>
              <a:t> Cache</a:t>
            </a:r>
          </a:p>
        </p:txBody>
      </p:sp>
      <p:sp>
        <p:nvSpPr>
          <p:cNvPr id="5" name="Content Placeholder 2"/>
          <p:cNvSpPr txBox="1">
            <a:spLocks/>
          </p:cNvSpPr>
          <p:nvPr/>
        </p:nvSpPr>
        <p:spPr>
          <a:xfrm>
            <a:off x="514857" y="69642"/>
            <a:ext cx="5462324"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dirty="0"/>
          </a:p>
        </p:txBody>
      </p:sp>
      <p:sp>
        <p:nvSpPr>
          <p:cNvPr id="13" name="Line 8">
            <a:extLst>
              <a:ext uri="{FF2B5EF4-FFF2-40B4-BE49-F238E27FC236}">
                <a16:creationId xmlns:a16="http://schemas.microsoft.com/office/drawing/2014/main" id="{A874161C-5E79-2C36-148F-B0459ACDF5DE}"/>
              </a:ext>
            </a:extLst>
          </p:cNvPr>
          <p:cNvSpPr>
            <a:spLocks noChangeShapeType="1"/>
          </p:cNvSpPr>
          <p:nvPr/>
        </p:nvSpPr>
        <p:spPr bwMode="auto">
          <a:xfrm>
            <a:off x="4254731" y="1968036"/>
            <a:ext cx="990600" cy="0"/>
          </a:xfrm>
          <a:prstGeom prst="line">
            <a:avLst/>
          </a:prstGeom>
          <a:noFill/>
          <a:ln w="12700">
            <a:solidFill>
              <a:schemeClr val="tx1"/>
            </a:solidFill>
            <a:round/>
            <a:headEnd/>
            <a:tailEnd/>
          </a:ln>
          <a:effectLst/>
        </p:spPr>
        <p:txBody>
          <a:bodyPr wrap="none" anchor="ctr"/>
          <a:lstStyle/>
          <a:p>
            <a:endParaRPr lang="en-US"/>
          </a:p>
        </p:txBody>
      </p:sp>
      <p:sp>
        <p:nvSpPr>
          <p:cNvPr id="14" name="Line 9">
            <a:extLst>
              <a:ext uri="{FF2B5EF4-FFF2-40B4-BE49-F238E27FC236}">
                <a16:creationId xmlns:a16="http://schemas.microsoft.com/office/drawing/2014/main" id="{AB750258-CFEF-FDA7-6627-D020429155F3}"/>
              </a:ext>
            </a:extLst>
          </p:cNvPr>
          <p:cNvSpPr>
            <a:spLocks noChangeShapeType="1"/>
          </p:cNvSpPr>
          <p:nvPr/>
        </p:nvSpPr>
        <p:spPr bwMode="auto">
          <a:xfrm>
            <a:off x="4254731" y="1663236"/>
            <a:ext cx="990600" cy="0"/>
          </a:xfrm>
          <a:prstGeom prst="line">
            <a:avLst/>
          </a:prstGeom>
          <a:noFill/>
          <a:ln w="12700">
            <a:solidFill>
              <a:schemeClr val="tx1"/>
            </a:solidFill>
            <a:round/>
            <a:headEnd/>
            <a:tailEnd/>
          </a:ln>
          <a:effectLst/>
        </p:spPr>
        <p:txBody>
          <a:bodyPr wrap="none" anchor="ctr"/>
          <a:lstStyle/>
          <a:p>
            <a:endParaRPr lang="en-US"/>
          </a:p>
        </p:txBody>
      </p:sp>
      <p:sp>
        <p:nvSpPr>
          <p:cNvPr id="15" name="Line 10">
            <a:extLst>
              <a:ext uri="{FF2B5EF4-FFF2-40B4-BE49-F238E27FC236}">
                <a16:creationId xmlns:a16="http://schemas.microsoft.com/office/drawing/2014/main" id="{D458FCF3-5389-D9AE-2E54-076D4C907423}"/>
              </a:ext>
            </a:extLst>
          </p:cNvPr>
          <p:cNvSpPr>
            <a:spLocks noChangeShapeType="1"/>
          </p:cNvSpPr>
          <p:nvPr/>
        </p:nvSpPr>
        <p:spPr bwMode="auto">
          <a:xfrm>
            <a:off x="4254731" y="2272836"/>
            <a:ext cx="990600" cy="0"/>
          </a:xfrm>
          <a:prstGeom prst="line">
            <a:avLst/>
          </a:prstGeom>
          <a:noFill/>
          <a:ln w="12700">
            <a:solidFill>
              <a:schemeClr val="tx1"/>
            </a:solidFill>
            <a:round/>
            <a:headEnd/>
            <a:tailEnd/>
          </a:ln>
          <a:effectLst/>
        </p:spPr>
        <p:txBody>
          <a:bodyPr wrap="none" anchor="ctr"/>
          <a:lstStyle/>
          <a:p>
            <a:endParaRPr lang="en-US"/>
          </a:p>
        </p:txBody>
      </p:sp>
      <p:sp>
        <p:nvSpPr>
          <p:cNvPr id="16" name="Line 11">
            <a:extLst>
              <a:ext uri="{FF2B5EF4-FFF2-40B4-BE49-F238E27FC236}">
                <a16:creationId xmlns:a16="http://schemas.microsoft.com/office/drawing/2014/main" id="{1AE60D17-CE7C-9BA9-9D0D-F843EFC72680}"/>
              </a:ext>
            </a:extLst>
          </p:cNvPr>
          <p:cNvSpPr>
            <a:spLocks noChangeShapeType="1"/>
          </p:cNvSpPr>
          <p:nvPr/>
        </p:nvSpPr>
        <p:spPr bwMode="auto">
          <a:xfrm>
            <a:off x="4254731" y="1358436"/>
            <a:ext cx="990600" cy="0"/>
          </a:xfrm>
          <a:prstGeom prst="line">
            <a:avLst/>
          </a:prstGeom>
          <a:noFill/>
          <a:ln w="12700">
            <a:solidFill>
              <a:schemeClr val="tx1"/>
            </a:solidFill>
            <a:round/>
            <a:headEnd/>
            <a:tailEnd/>
          </a:ln>
          <a:effectLst/>
        </p:spPr>
        <p:txBody>
          <a:bodyPr wrap="none" anchor="ctr"/>
          <a:lstStyle/>
          <a:p>
            <a:endParaRPr lang="en-US"/>
          </a:p>
        </p:txBody>
      </p:sp>
      <p:sp>
        <p:nvSpPr>
          <p:cNvPr id="17" name="Line 14">
            <a:extLst>
              <a:ext uri="{FF2B5EF4-FFF2-40B4-BE49-F238E27FC236}">
                <a16:creationId xmlns:a16="http://schemas.microsoft.com/office/drawing/2014/main" id="{CA9DA3D6-C023-4FCD-63E5-2BBB07A6219F}"/>
              </a:ext>
            </a:extLst>
          </p:cNvPr>
          <p:cNvSpPr>
            <a:spLocks noChangeShapeType="1"/>
          </p:cNvSpPr>
          <p:nvPr/>
        </p:nvSpPr>
        <p:spPr bwMode="auto">
          <a:xfrm flipH="1" flipV="1">
            <a:off x="4254731" y="5625636"/>
            <a:ext cx="990600" cy="0"/>
          </a:xfrm>
          <a:prstGeom prst="line">
            <a:avLst/>
          </a:prstGeom>
          <a:noFill/>
          <a:ln w="12700">
            <a:solidFill>
              <a:schemeClr val="tx1"/>
            </a:solidFill>
            <a:round/>
            <a:headEnd/>
            <a:tailEnd/>
          </a:ln>
          <a:effectLst/>
        </p:spPr>
        <p:txBody>
          <a:bodyPr wrap="none" anchor="ctr"/>
          <a:lstStyle/>
          <a:p>
            <a:endParaRPr lang="en-US"/>
          </a:p>
        </p:txBody>
      </p:sp>
      <p:sp>
        <p:nvSpPr>
          <p:cNvPr id="18" name="Line 15">
            <a:extLst>
              <a:ext uri="{FF2B5EF4-FFF2-40B4-BE49-F238E27FC236}">
                <a16:creationId xmlns:a16="http://schemas.microsoft.com/office/drawing/2014/main" id="{4DC71922-2708-6AEA-920A-F1B3EFEC9AC9}"/>
              </a:ext>
            </a:extLst>
          </p:cNvPr>
          <p:cNvSpPr>
            <a:spLocks noChangeShapeType="1"/>
          </p:cNvSpPr>
          <p:nvPr/>
        </p:nvSpPr>
        <p:spPr bwMode="auto">
          <a:xfrm flipH="1" flipV="1">
            <a:off x="4254731" y="5930436"/>
            <a:ext cx="990600" cy="0"/>
          </a:xfrm>
          <a:prstGeom prst="line">
            <a:avLst/>
          </a:prstGeom>
          <a:noFill/>
          <a:ln w="12700">
            <a:solidFill>
              <a:schemeClr val="tx1"/>
            </a:solidFill>
            <a:round/>
            <a:headEnd/>
            <a:tailEnd/>
          </a:ln>
          <a:effectLst/>
        </p:spPr>
        <p:txBody>
          <a:bodyPr wrap="none" anchor="ctr"/>
          <a:lstStyle/>
          <a:p>
            <a:endParaRPr lang="en-US"/>
          </a:p>
        </p:txBody>
      </p:sp>
      <p:sp>
        <p:nvSpPr>
          <p:cNvPr id="19" name="Line 16">
            <a:extLst>
              <a:ext uri="{FF2B5EF4-FFF2-40B4-BE49-F238E27FC236}">
                <a16:creationId xmlns:a16="http://schemas.microsoft.com/office/drawing/2014/main" id="{71D323A9-1EF9-5FEC-E745-10DA2C8AAA06}"/>
              </a:ext>
            </a:extLst>
          </p:cNvPr>
          <p:cNvSpPr>
            <a:spLocks noChangeShapeType="1"/>
          </p:cNvSpPr>
          <p:nvPr/>
        </p:nvSpPr>
        <p:spPr bwMode="auto">
          <a:xfrm flipH="1" flipV="1">
            <a:off x="4254731" y="5320836"/>
            <a:ext cx="990600" cy="0"/>
          </a:xfrm>
          <a:prstGeom prst="line">
            <a:avLst/>
          </a:prstGeom>
          <a:noFill/>
          <a:ln w="12700">
            <a:solidFill>
              <a:schemeClr val="tx1"/>
            </a:solidFill>
            <a:round/>
            <a:headEnd/>
            <a:tailEnd/>
          </a:ln>
          <a:effectLst/>
        </p:spPr>
        <p:txBody>
          <a:bodyPr wrap="none" anchor="ctr"/>
          <a:lstStyle/>
          <a:p>
            <a:endParaRPr lang="en-US"/>
          </a:p>
        </p:txBody>
      </p:sp>
      <p:sp>
        <p:nvSpPr>
          <p:cNvPr id="20" name="Text Box 23">
            <a:extLst>
              <a:ext uri="{FF2B5EF4-FFF2-40B4-BE49-F238E27FC236}">
                <a16:creationId xmlns:a16="http://schemas.microsoft.com/office/drawing/2014/main" id="{DC843F0F-6F3A-EA57-1BA4-08BE93BC6BA0}"/>
              </a:ext>
            </a:extLst>
          </p:cNvPr>
          <p:cNvSpPr txBox="1">
            <a:spLocks noChangeArrowheads="1"/>
          </p:cNvSpPr>
          <p:nvPr/>
        </p:nvSpPr>
        <p:spPr bwMode="auto">
          <a:xfrm>
            <a:off x="347724" y="1781767"/>
            <a:ext cx="755335" cy="369332"/>
          </a:xfrm>
          <a:prstGeom prst="rect">
            <a:avLst/>
          </a:prstGeom>
          <a:noFill/>
          <a:ln w="12700">
            <a:noFill/>
            <a:miter lim="800000"/>
            <a:headEnd/>
            <a:tailEnd/>
          </a:ln>
          <a:effectLst/>
        </p:spPr>
        <p:txBody>
          <a:bodyPr wrap="none">
            <a:spAutoFit/>
          </a:bodyPr>
          <a:lstStyle/>
          <a:p>
            <a:r>
              <a:rPr lang="en-US" b="1" dirty="0"/>
              <a:t>Cache</a:t>
            </a:r>
          </a:p>
        </p:txBody>
      </p:sp>
      <p:sp>
        <p:nvSpPr>
          <p:cNvPr id="21" name="Text Box 25">
            <a:extLst>
              <a:ext uri="{FF2B5EF4-FFF2-40B4-BE49-F238E27FC236}">
                <a16:creationId xmlns:a16="http://schemas.microsoft.com/office/drawing/2014/main" id="{BB4ED0C2-AEA1-2AE0-9EF6-03F1FA3271BF}"/>
              </a:ext>
            </a:extLst>
          </p:cNvPr>
          <p:cNvSpPr txBox="1">
            <a:spLocks noChangeArrowheads="1"/>
          </p:cNvSpPr>
          <p:nvPr/>
        </p:nvSpPr>
        <p:spPr bwMode="auto">
          <a:xfrm>
            <a:off x="3982588" y="1040664"/>
            <a:ext cx="1552926" cy="369332"/>
          </a:xfrm>
          <a:prstGeom prst="rect">
            <a:avLst/>
          </a:prstGeom>
          <a:noFill/>
          <a:ln w="12700">
            <a:noFill/>
            <a:miter lim="800000"/>
            <a:headEnd/>
            <a:tailEnd/>
          </a:ln>
          <a:effectLst/>
        </p:spPr>
        <p:txBody>
          <a:bodyPr wrap="none">
            <a:spAutoFit/>
          </a:bodyPr>
          <a:lstStyle/>
          <a:p>
            <a:r>
              <a:rPr lang="en-US" b="1" dirty="0"/>
              <a:t>Main Memory</a:t>
            </a:r>
          </a:p>
        </p:txBody>
      </p:sp>
      <p:sp>
        <p:nvSpPr>
          <p:cNvPr id="22" name="Line 27">
            <a:extLst>
              <a:ext uri="{FF2B5EF4-FFF2-40B4-BE49-F238E27FC236}">
                <a16:creationId xmlns:a16="http://schemas.microsoft.com/office/drawing/2014/main" id="{02DC2C71-FDEF-8E3E-B4A3-D2E7A43EA9E8}"/>
              </a:ext>
            </a:extLst>
          </p:cNvPr>
          <p:cNvSpPr>
            <a:spLocks noChangeShapeType="1"/>
          </p:cNvSpPr>
          <p:nvPr/>
        </p:nvSpPr>
        <p:spPr bwMode="auto">
          <a:xfrm>
            <a:off x="4254731" y="2577636"/>
            <a:ext cx="990600" cy="0"/>
          </a:xfrm>
          <a:prstGeom prst="line">
            <a:avLst/>
          </a:prstGeom>
          <a:noFill/>
          <a:ln w="12700">
            <a:solidFill>
              <a:schemeClr val="tx1"/>
            </a:solidFill>
            <a:round/>
            <a:headEnd/>
            <a:tailEnd/>
          </a:ln>
          <a:effectLst/>
        </p:spPr>
        <p:txBody>
          <a:bodyPr wrap="none" anchor="ctr"/>
          <a:lstStyle/>
          <a:p>
            <a:endParaRPr lang="en-US"/>
          </a:p>
        </p:txBody>
      </p:sp>
      <p:sp>
        <p:nvSpPr>
          <p:cNvPr id="23" name="Line 28">
            <a:extLst>
              <a:ext uri="{FF2B5EF4-FFF2-40B4-BE49-F238E27FC236}">
                <a16:creationId xmlns:a16="http://schemas.microsoft.com/office/drawing/2014/main" id="{1BACF9C3-C5B3-E36B-CEEF-BE4B172968C2}"/>
              </a:ext>
            </a:extLst>
          </p:cNvPr>
          <p:cNvSpPr>
            <a:spLocks noChangeShapeType="1"/>
          </p:cNvSpPr>
          <p:nvPr/>
        </p:nvSpPr>
        <p:spPr bwMode="auto">
          <a:xfrm>
            <a:off x="4254731" y="2882436"/>
            <a:ext cx="990600" cy="0"/>
          </a:xfrm>
          <a:prstGeom prst="line">
            <a:avLst/>
          </a:prstGeom>
          <a:noFill/>
          <a:ln w="12700">
            <a:solidFill>
              <a:schemeClr val="tx1"/>
            </a:solidFill>
            <a:round/>
            <a:headEnd/>
            <a:tailEnd/>
          </a:ln>
          <a:effectLst/>
        </p:spPr>
        <p:txBody>
          <a:bodyPr wrap="none" anchor="ctr"/>
          <a:lstStyle/>
          <a:p>
            <a:endParaRPr lang="en-US"/>
          </a:p>
        </p:txBody>
      </p:sp>
      <p:sp>
        <p:nvSpPr>
          <p:cNvPr id="24" name="Line 29">
            <a:extLst>
              <a:ext uri="{FF2B5EF4-FFF2-40B4-BE49-F238E27FC236}">
                <a16:creationId xmlns:a16="http://schemas.microsoft.com/office/drawing/2014/main" id="{938D30FE-725A-E080-BF30-565125B38200}"/>
              </a:ext>
            </a:extLst>
          </p:cNvPr>
          <p:cNvSpPr>
            <a:spLocks noChangeShapeType="1"/>
          </p:cNvSpPr>
          <p:nvPr/>
        </p:nvSpPr>
        <p:spPr bwMode="auto">
          <a:xfrm>
            <a:off x="4254731" y="3187236"/>
            <a:ext cx="990600" cy="0"/>
          </a:xfrm>
          <a:prstGeom prst="line">
            <a:avLst/>
          </a:prstGeom>
          <a:noFill/>
          <a:ln w="12700">
            <a:solidFill>
              <a:schemeClr val="tx1"/>
            </a:solidFill>
            <a:round/>
            <a:headEnd/>
            <a:tailEnd/>
          </a:ln>
          <a:effectLst/>
        </p:spPr>
        <p:txBody>
          <a:bodyPr wrap="none" anchor="ctr"/>
          <a:lstStyle/>
          <a:p>
            <a:endParaRPr lang="en-US"/>
          </a:p>
        </p:txBody>
      </p:sp>
      <p:sp>
        <p:nvSpPr>
          <p:cNvPr id="25" name="Line 30">
            <a:extLst>
              <a:ext uri="{FF2B5EF4-FFF2-40B4-BE49-F238E27FC236}">
                <a16:creationId xmlns:a16="http://schemas.microsoft.com/office/drawing/2014/main" id="{D60622C7-B12B-1D04-1B3A-92C94E301192}"/>
              </a:ext>
            </a:extLst>
          </p:cNvPr>
          <p:cNvSpPr>
            <a:spLocks noChangeShapeType="1"/>
          </p:cNvSpPr>
          <p:nvPr/>
        </p:nvSpPr>
        <p:spPr bwMode="auto">
          <a:xfrm>
            <a:off x="4254731" y="3492036"/>
            <a:ext cx="990600" cy="0"/>
          </a:xfrm>
          <a:prstGeom prst="line">
            <a:avLst/>
          </a:prstGeom>
          <a:noFill/>
          <a:ln w="12700">
            <a:solidFill>
              <a:schemeClr val="tx1"/>
            </a:solidFill>
            <a:round/>
            <a:headEnd/>
            <a:tailEnd/>
          </a:ln>
          <a:effectLst/>
        </p:spPr>
        <p:txBody>
          <a:bodyPr wrap="none" anchor="ctr"/>
          <a:lstStyle/>
          <a:p>
            <a:endParaRPr lang="en-US"/>
          </a:p>
        </p:txBody>
      </p:sp>
      <p:sp>
        <p:nvSpPr>
          <p:cNvPr id="26" name="Line 31">
            <a:extLst>
              <a:ext uri="{FF2B5EF4-FFF2-40B4-BE49-F238E27FC236}">
                <a16:creationId xmlns:a16="http://schemas.microsoft.com/office/drawing/2014/main" id="{B172E5BE-54F6-D2E9-038B-79C91FE673EC}"/>
              </a:ext>
            </a:extLst>
          </p:cNvPr>
          <p:cNvSpPr>
            <a:spLocks noChangeShapeType="1"/>
          </p:cNvSpPr>
          <p:nvPr/>
        </p:nvSpPr>
        <p:spPr bwMode="auto">
          <a:xfrm>
            <a:off x="4254731" y="3796836"/>
            <a:ext cx="990600" cy="0"/>
          </a:xfrm>
          <a:prstGeom prst="line">
            <a:avLst/>
          </a:prstGeom>
          <a:noFill/>
          <a:ln w="12700">
            <a:solidFill>
              <a:schemeClr val="tx1"/>
            </a:solidFill>
            <a:round/>
            <a:headEnd/>
            <a:tailEnd/>
          </a:ln>
          <a:effectLst/>
        </p:spPr>
        <p:txBody>
          <a:bodyPr wrap="none" anchor="ctr"/>
          <a:lstStyle/>
          <a:p>
            <a:endParaRPr lang="en-US"/>
          </a:p>
        </p:txBody>
      </p:sp>
      <p:sp>
        <p:nvSpPr>
          <p:cNvPr id="27" name="Line 32">
            <a:extLst>
              <a:ext uri="{FF2B5EF4-FFF2-40B4-BE49-F238E27FC236}">
                <a16:creationId xmlns:a16="http://schemas.microsoft.com/office/drawing/2014/main" id="{A0F75410-7A37-F179-B4CF-A22A25622E17}"/>
              </a:ext>
            </a:extLst>
          </p:cNvPr>
          <p:cNvSpPr>
            <a:spLocks noChangeShapeType="1"/>
          </p:cNvSpPr>
          <p:nvPr/>
        </p:nvSpPr>
        <p:spPr bwMode="auto">
          <a:xfrm>
            <a:off x="4254731" y="4101636"/>
            <a:ext cx="990600" cy="0"/>
          </a:xfrm>
          <a:prstGeom prst="line">
            <a:avLst/>
          </a:prstGeom>
          <a:noFill/>
          <a:ln w="12700">
            <a:solidFill>
              <a:schemeClr val="tx1"/>
            </a:solidFill>
            <a:round/>
            <a:headEnd/>
            <a:tailEnd/>
          </a:ln>
          <a:effectLst/>
        </p:spPr>
        <p:txBody>
          <a:bodyPr wrap="none" anchor="ctr"/>
          <a:lstStyle/>
          <a:p>
            <a:endParaRPr lang="en-US"/>
          </a:p>
        </p:txBody>
      </p:sp>
      <p:sp>
        <p:nvSpPr>
          <p:cNvPr id="28" name="Line 33">
            <a:extLst>
              <a:ext uri="{FF2B5EF4-FFF2-40B4-BE49-F238E27FC236}">
                <a16:creationId xmlns:a16="http://schemas.microsoft.com/office/drawing/2014/main" id="{58CCECB0-3145-A5B1-AD76-9B7AD768A6B3}"/>
              </a:ext>
            </a:extLst>
          </p:cNvPr>
          <p:cNvSpPr>
            <a:spLocks noChangeShapeType="1"/>
          </p:cNvSpPr>
          <p:nvPr/>
        </p:nvSpPr>
        <p:spPr bwMode="auto">
          <a:xfrm>
            <a:off x="4254731" y="5016036"/>
            <a:ext cx="990600" cy="0"/>
          </a:xfrm>
          <a:prstGeom prst="line">
            <a:avLst/>
          </a:prstGeom>
          <a:noFill/>
          <a:ln w="12700">
            <a:solidFill>
              <a:schemeClr val="tx1"/>
            </a:solidFill>
            <a:round/>
            <a:headEnd/>
            <a:tailEnd/>
          </a:ln>
          <a:effectLst/>
        </p:spPr>
        <p:txBody>
          <a:bodyPr wrap="none" anchor="ctr"/>
          <a:lstStyle/>
          <a:p>
            <a:endParaRPr lang="en-US"/>
          </a:p>
        </p:txBody>
      </p:sp>
      <p:sp>
        <p:nvSpPr>
          <p:cNvPr id="29" name="Line 34">
            <a:extLst>
              <a:ext uri="{FF2B5EF4-FFF2-40B4-BE49-F238E27FC236}">
                <a16:creationId xmlns:a16="http://schemas.microsoft.com/office/drawing/2014/main" id="{56FFFD4C-2740-5D41-E68D-5C98211B6946}"/>
              </a:ext>
            </a:extLst>
          </p:cNvPr>
          <p:cNvSpPr>
            <a:spLocks noChangeShapeType="1"/>
          </p:cNvSpPr>
          <p:nvPr/>
        </p:nvSpPr>
        <p:spPr bwMode="auto">
          <a:xfrm>
            <a:off x="4254731" y="4406436"/>
            <a:ext cx="990600" cy="0"/>
          </a:xfrm>
          <a:prstGeom prst="line">
            <a:avLst/>
          </a:prstGeom>
          <a:noFill/>
          <a:ln w="12700">
            <a:solidFill>
              <a:schemeClr val="tx1"/>
            </a:solidFill>
            <a:round/>
            <a:headEnd/>
            <a:tailEnd/>
          </a:ln>
          <a:effectLst/>
        </p:spPr>
        <p:txBody>
          <a:bodyPr wrap="none" anchor="ctr"/>
          <a:lstStyle/>
          <a:p>
            <a:endParaRPr lang="en-US"/>
          </a:p>
        </p:txBody>
      </p:sp>
      <p:sp>
        <p:nvSpPr>
          <p:cNvPr id="30" name="Line 35">
            <a:extLst>
              <a:ext uri="{FF2B5EF4-FFF2-40B4-BE49-F238E27FC236}">
                <a16:creationId xmlns:a16="http://schemas.microsoft.com/office/drawing/2014/main" id="{80007BDC-D9CA-325C-8F70-72325335C45D}"/>
              </a:ext>
            </a:extLst>
          </p:cNvPr>
          <p:cNvSpPr>
            <a:spLocks noChangeShapeType="1"/>
          </p:cNvSpPr>
          <p:nvPr/>
        </p:nvSpPr>
        <p:spPr bwMode="auto">
          <a:xfrm>
            <a:off x="4254731" y="4711236"/>
            <a:ext cx="990600" cy="0"/>
          </a:xfrm>
          <a:prstGeom prst="line">
            <a:avLst/>
          </a:prstGeom>
          <a:noFill/>
          <a:ln w="12700">
            <a:solidFill>
              <a:schemeClr val="tx1"/>
            </a:solidFill>
            <a:round/>
            <a:headEnd/>
            <a:tailEnd/>
          </a:ln>
          <a:effectLst/>
        </p:spPr>
        <p:txBody>
          <a:bodyPr wrap="none" anchor="ctr"/>
          <a:lstStyle/>
          <a:p>
            <a:endParaRPr lang="en-US"/>
          </a:p>
        </p:txBody>
      </p:sp>
      <p:grpSp>
        <p:nvGrpSpPr>
          <p:cNvPr id="31" name="Group 36">
            <a:extLst>
              <a:ext uri="{FF2B5EF4-FFF2-40B4-BE49-F238E27FC236}">
                <a16:creationId xmlns:a16="http://schemas.microsoft.com/office/drawing/2014/main" id="{B9FCFA70-E420-3F59-F254-F7768A786735}"/>
              </a:ext>
            </a:extLst>
          </p:cNvPr>
          <p:cNvGrpSpPr>
            <a:grpSpLocks/>
          </p:cNvGrpSpPr>
          <p:nvPr/>
        </p:nvGrpSpPr>
        <p:grpSpPr bwMode="auto">
          <a:xfrm>
            <a:off x="1363721" y="2577636"/>
            <a:ext cx="838200" cy="1219200"/>
            <a:chOff x="1344" y="1056"/>
            <a:chExt cx="624" cy="768"/>
          </a:xfrm>
        </p:grpSpPr>
        <p:sp>
          <p:nvSpPr>
            <p:cNvPr id="32" name="Rectangle 37">
              <a:extLst>
                <a:ext uri="{FF2B5EF4-FFF2-40B4-BE49-F238E27FC236}">
                  <a16:creationId xmlns:a16="http://schemas.microsoft.com/office/drawing/2014/main" id="{4CDBA2AC-FB58-0077-F273-F81E3203B594}"/>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33" name="Line 38">
              <a:extLst>
                <a:ext uri="{FF2B5EF4-FFF2-40B4-BE49-F238E27FC236}">
                  <a16:creationId xmlns:a16="http://schemas.microsoft.com/office/drawing/2014/main" id="{D22D1AA4-E612-E3BE-5851-A69E28374DEF}"/>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34" name="Line 39">
              <a:extLst>
                <a:ext uri="{FF2B5EF4-FFF2-40B4-BE49-F238E27FC236}">
                  <a16:creationId xmlns:a16="http://schemas.microsoft.com/office/drawing/2014/main" id="{D57FF716-7DDB-656D-58DA-CDDCF39DDE64}"/>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35" name="Line 40">
              <a:extLst>
                <a:ext uri="{FF2B5EF4-FFF2-40B4-BE49-F238E27FC236}">
                  <a16:creationId xmlns:a16="http://schemas.microsoft.com/office/drawing/2014/main" id="{AD70C4A1-22A4-6103-2930-72DC5A8DDB07}"/>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36" name="Text Box 41">
            <a:extLst>
              <a:ext uri="{FF2B5EF4-FFF2-40B4-BE49-F238E27FC236}">
                <a16:creationId xmlns:a16="http://schemas.microsoft.com/office/drawing/2014/main" id="{88765D40-551B-8DA0-9CBF-07C48AABB3C7}"/>
              </a:ext>
            </a:extLst>
          </p:cNvPr>
          <p:cNvSpPr txBox="1">
            <a:spLocks noChangeArrowheads="1"/>
          </p:cNvSpPr>
          <p:nvPr/>
        </p:nvSpPr>
        <p:spPr bwMode="auto">
          <a:xfrm>
            <a:off x="1592322" y="2157514"/>
            <a:ext cx="498341" cy="369332"/>
          </a:xfrm>
          <a:prstGeom prst="rect">
            <a:avLst/>
          </a:prstGeom>
          <a:noFill/>
          <a:ln w="12700">
            <a:noFill/>
            <a:miter lim="800000"/>
            <a:headEnd/>
            <a:tailEnd/>
          </a:ln>
          <a:effectLst/>
        </p:spPr>
        <p:txBody>
          <a:bodyPr wrap="none">
            <a:spAutoFit/>
          </a:bodyPr>
          <a:lstStyle/>
          <a:p>
            <a:r>
              <a:rPr lang="en-US" dirty="0">
                <a:solidFill>
                  <a:srgbClr val="FF0000"/>
                </a:solidFill>
              </a:rPr>
              <a:t>Tag</a:t>
            </a:r>
          </a:p>
        </p:txBody>
      </p:sp>
      <p:sp>
        <p:nvSpPr>
          <p:cNvPr id="37" name="Text Box 42">
            <a:extLst>
              <a:ext uri="{FF2B5EF4-FFF2-40B4-BE49-F238E27FC236}">
                <a16:creationId xmlns:a16="http://schemas.microsoft.com/office/drawing/2014/main" id="{D9751216-7F17-EA16-9D3F-C6E4D6AC86B5}"/>
              </a:ext>
            </a:extLst>
          </p:cNvPr>
          <p:cNvSpPr txBox="1">
            <a:spLocks noChangeArrowheads="1"/>
          </p:cNvSpPr>
          <p:nvPr/>
        </p:nvSpPr>
        <p:spPr bwMode="auto">
          <a:xfrm>
            <a:off x="2354322" y="2146628"/>
            <a:ext cx="620683" cy="369332"/>
          </a:xfrm>
          <a:prstGeom prst="rect">
            <a:avLst/>
          </a:prstGeom>
          <a:noFill/>
          <a:ln w="12700">
            <a:noFill/>
            <a:miter lim="800000"/>
            <a:headEnd/>
            <a:tailEnd/>
          </a:ln>
          <a:effectLst/>
        </p:spPr>
        <p:txBody>
          <a:bodyPr wrap="none">
            <a:spAutoFit/>
          </a:bodyPr>
          <a:lstStyle/>
          <a:p>
            <a:r>
              <a:rPr lang="en-US"/>
              <a:t>Data</a:t>
            </a:r>
          </a:p>
        </p:txBody>
      </p:sp>
      <p:sp>
        <p:nvSpPr>
          <p:cNvPr id="38" name="Rectangle 43" descr="5%">
            <a:extLst>
              <a:ext uri="{FF2B5EF4-FFF2-40B4-BE49-F238E27FC236}">
                <a16:creationId xmlns:a16="http://schemas.microsoft.com/office/drawing/2014/main" id="{A3D299B1-2209-51C4-0470-3C67E3C0D69D}"/>
              </a:ext>
            </a:extLst>
          </p:cNvPr>
          <p:cNvSpPr>
            <a:spLocks noChangeArrowheads="1"/>
          </p:cNvSpPr>
          <p:nvPr/>
        </p:nvSpPr>
        <p:spPr bwMode="auto">
          <a:xfrm>
            <a:off x="4254731" y="1358436"/>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a:t>A[0]</a:t>
            </a:r>
            <a:endParaRPr lang="en-US" dirty="0"/>
          </a:p>
        </p:txBody>
      </p:sp>
      <p:sp>
        <p:nvSpPr>
          <p:cNvPr id="39" name="Rectangle 61" descr="5%">
            <a:extLst>
              <a:ext uri="{FF2B5EF4-FFF2-40B4-BE49-F238E27FC236}">
                <a16:creationId xmlns:a16="http://schemas.microsoft.com/office/drawing/2014/main" id="{E5F94CA1-DFC6-9CB9-1A58-1DB9B366D92E}"/>
              </a:ext>
            </a:extLst>
          </p:cNvPr>
          <p:cNvSpPr>
            <a:spLocks noChangeArrowheads="1"/>
          </p:cNvSpPr>
          <p:nvPr/>
        </p:nvSpPr>
        <p:spPr bwMode="auto">
          <a:xfrm>
            <a:off x="4254731" y="1661633"/>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A[1]</a:t>
            </a:r>
          </a:p>
        </p:txBody>
      </p:sp>
      <p:grpSp>
        <p:nvGrpSpPr>
          <p:cNvPr id="40" name="Group 64">
            <a:extLst>
              <a:ext uri="{FF2B5EF4-FFF2-40B4-BE49-F238E27FC236}">
                <a16:creationId xmlns:a16="http://schemas.microsoft.com/office/drawing/2014/main" id="{ECA504DC-5EB2-0B40-5FB8-625F153E6C0B}"/>
              </a:ext>
            </a:extLst>
          </p:cNvPr>
          <p:cNvGrpSpPr>
            <a:grpSpLocks/>
          </p:cNvGrpSpPr>
          <p:nvPr/>
        </p:nvGrpSpPr>
        <p:grpSpPr bwMode="auto">
          <a:xfrm>
            <a:off x="982721" y="2577636"/>
            <a:ext cx="381000" cy="1219200"/>
            <a:chOff x="1344" y="1056"/>
            <a:chExt cx="624" cy="768"/>
          </a:xfrm>
        </p:grpSpPr>
        <p:sp>
          <p:nvSpPr>
            <p:cNvPr id="41" name="Rectangle 65">
              <a:extLst>
                <a:ext uri="{FF2B5EF4-FFF2-40B4-BE49-F238E27FC236}">
                  <a16:creationId xmlns:a16="http://schemas.microsoft.com/office/drawing/2014/main" id="{13717E71-6FB1-2B02-99F4-43C3189AC1C0}"/>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42" name="Line 66">
              <a:extLst>
                <a:ext uri="{FF2B5EF4-FFF2-40B4-BE49-F238E27FC236}">
                  <a16:creationId xmlns:a16="http://schemas.microsoft.com/office/drawing/2014/main" id="{B2B990A6-E0F8-12CC-BCB7-38689D25CD3A}"/>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43" name="Line 67">
              <a:extLst>
                <a:ext uri="{FF2B5EF4-FFF2-40B4-BE49-F238E27FC236}">
                  <a16:creationId xmlns:a16="http://schemas.microsoft.com/office/drawing/2014/main" id="{F2724958-6984-FDD1-81BE-01E909C86EAE}"/>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44" name="Line 68">
              <a:extLst>
                <a:ext uri="{FF2B5EF4-FFF2-40B4-BE49-F238E27FC236}">
                  <a16:creationId xmlns:a16="http://schemas.microsoft.com/office/drawing/2014/main" id="{5C1057F1-D8C7-7648-1397-26A19826D864}"/>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45" name="Text Box 69">
            <a:extLst>
              <a:ext uri="{FF2B5EF4-FFF2-40B4-BE49-F238E27FC236}">
                <a16:creationId xmlns:a16="http://schemas.microsoft.com/office/drawing/2014/main" id="{24437B53-6B01-0D42-DCDD-421A30A04CF2}"/>
              </a:ext>
            </a:extLst>
          </p:cNvPr>
          <p:cNvSpPr txBox="1">
            <a:spLocks noChangeArrowheads="1"/>
          </p:cNvSpPr>
          <p:nvPr/>
        </p:nvSpPr>
        <p:spPr bwMode="auto">
          <a:xfrm>
            <a:off x="982722" y="2157514"/>
            <a:ext cx="641651" cy="369332"/>
          </a:xfrm>
          <a:prstGeom prst="rect">
            <a:avLst/>
          </a:prstGeom>
          <a:noFill/>
          <a:ln w="12700">
            <a:noFill/>
            <a:miter lim="800000"/>
            <a:headEnd/>
            <a:tailEnd/>
          </a:ln>
          <a:effectLst/>
        </p:spPr>
        <p:txBody>
          <a:bodyPr wrap="none">
            <a:spAutoFit/>
          </a:bodyPr>
          <a:lstStyle/>
          <a:p>
            <a:r>
              <a:rPr lang="en-US"/>
              <a:t>Valid</a:t>
            </a:r>
          </a:p>
        </p:txBody>
      </p:sp>
      <p:sp>
        <p:nvSpPr>
          <p:cNvPr id="47" name="Rectangle 43" descr="5%">
            <a:extLst>
              <a:ext uri="{FF2B5EF4-FFF2-40B4-BE49-F238E27FC236}">
                <a16:creationId xmlns:a16="http://schemas.microsoft.com/office/drawing/2014/main" id="{057F05DC-536A-9673-7094-43193D5F78D0}"/>
              </a:ext>
            </a:extLst>
          </p:cNvPr>
          <p:cNvSpPr>
            <a:spLocks noChangeArrowheads="1"/>
          </p:cNvSpPr>
          <p:nvPr/>
        </p:nvSpPr>
        <p:spPr bwMode="auto">
          <a:xfrm>
            <a:off x="4254731" y="1975019"/>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A[2]</a:t>
            </a:r>
          </a:p>
        </p:txBody>
      </p:sp>
      <p:sp>
        <p:nvSpPr>
          <p:cNvPr id="48" name="Rectangle 61" descr="5%">
            <a:extLst>
              <a:ext uri="{FF2B5EF4-FFF2-40B4-BE49-F238E27FC236}">
                <a16:creationId xmlns:a16="http://schemas.microsoft.com/office/drawing/2014/main" id="{B5F6672F-B3D2-28DF-D69B-17092566A406}"/>
              </a:ext>
            </a:extLst>
          </p:cNvPr>
          <p:cNvSpPr>
            <a:spLocks noChangeArrowheads="1"/>
          </p:cNvSpPr>
          <p:nvPr/>
        </p:nvSpPr>
        <p:spPr bwMode="auto">
          <a:xfrm>
            <a:off x="4254731" y="2278216"/>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A[3]</a:t>
            </a:r>
          </a:p>
        </p:txBody>
      </p:sp>
      <p:sp>
        <p:nvSpPr>
          <p:cNvPr id="49" name="Rectangle 43" descr="5%">
            <a:extLst>
              <a:ext uri="{FF2B5EF4-FFF2-40B4-BE49-F238E27FC236}">
                <a16:creationId xmlns:a16="http://schemas.microsoft.com/office/drawing/2014/main" id="{3ADCB203-7B9D-4098-5EF9-63A56355344D}"/>
              </a:ext>
            </a:extLst>
          </p:cNvPr>
          <p:cNvSpPr>
            <a:spLocks noChangeArrowheads="1"/>
          </p:cNvSpPr>
          <p:nvPr/>
        </p:nvSpPr>
        <p:spPr bwMode="auto">
          <a:xfrm>
            <a:off x="4254731" y="2590470"/>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50" name="Rectangle 61" descr="5%">
            <a:extLst>
              <a:ext uri="{FF2B5EF4-FFF2-40B4-BE49-F238E27FC236}">
                <a16:creationId xmlns:a16="http://schemas.microsoft.com/office/drawing/2014/main" id="{2C5A0EB6-8701-D507-509E-A836D5D84BBB}"/>
              </a:ext>
            </a:extLst>
          </p:cNvPr>
          <p:cNvSpPr>
            <a:spLocks noChangeArrowheads="1"/>
          </p:cNvSpPr>
          <p:nvPr/>
        </p:nvSpPr>
        <p:spPr bwMode="auto">
          <a:xfrm>
            <a:off x="4254731" y="2893667"/>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51" name="Rectangle 43" descr="5%">
            <a:extLst>
              <a:ext uri="{FF2B5EF4-FFF2-40B4-BE49-F238E27FC236}">
                <a16:creationId xmlns:a16="http://schemas.microsoft.com/office/drawing/2014/main" id="{5CD21703-68D4-A42B-5E41-A713514728A5}"/>
              </a:ext>
            </a:extLst>
          </p:cNvPr>
          <p:cNvSpPr>
            <a:spLocks noChangeArrowheads="1"/>
          </p:cNvSpPr>
          <p:nvPr/>
        </p:nvSpPr>
        <p:spPr bwMode="auto">
          <a:xfrm>
            <a:off x="4254731" y="3202867"/>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p>
        </p:txBody>
      </p:sp>
      <p:sp>
        <p:nvSpPr>
          <p:cNvPr id="52" name="Rectangle 61" descr="5%">
            <a:extLst>
              <a:ext uri="{FF2B5EF4-FFF2-40B4-BE49-F238E27FC236}">
                <a16:creationId xmlns:a16="http://schemas.microsoft.com/office/drawing/2014/main" id="{CAA9ECE5-F797-6A76-5C48-DBEF8A5E7EBA}"/>
              </a:ext>
            </a:extLst>
          </p:cNvPr>
          <p:cNvSpPr>
            <a:spLocks noChangeArrowheads="1"/>
          </p:cNvSpPr>
          <p:nvPr/>
        </p:nvSpPr>
        <p:spPr bwMode="auto">
          <a:xfrm>
            <a:off x="4254731" y="3506064"/>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53" name="Rectangle 43" descr="5%">
            <a:extLst>
              <a:ext uri="{FF2B5EF4-FFF2-40B4-BE49-F238E27FC236}">
                <a16:creationId xmlns:a16="http://schemas.microsoft.com/office/drawing/2014/main" id="{1BA347F2-8FBB-3F62-F90E-651328D590F3}"/>
              </a:ext>
            </a:extLst>
          </p:cNvPr>
          <p:cNvSpPr>
            <a:spLocks noChangeArrowheads="1"/>
          </p:cNvSpPr>
          <p:nvPr/>
        </p:nvSpPr>
        <p:spPr bwMode="auto">
          <a:xfrm>
            <a:off x="4254731" y="3811145"/>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54" name="Rectangle 61" descr="5%">
            <a:extLst>
              <a:ext uri="{FF2B5EF4-FFF2-40B4-BE49-F238E27FC236}">
                <a16:creationId xmlns:a16="http://schemas.microsoft.com/office/drawing/2014/main" id="{ECBAE241-B50D-4726-7A1A-86DFB802F61C}"/>
              </a:ext>
            </a:extLst>
          </p:cNvPr>
          <p:cNvSpPr>
            <a:spLocks noChangeArrowheads="1"/>
          </p:cNvSpPr>
          <p:nvPr/>
        </p:nvSpPr>
        <p:spPr bwMode="auto">
          <a:xfrm>
            <a:off x="4254731" y="4114342"/>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55" name="Rectangle 43" descr="5%">
            <a:extLst>
              <a:ext uri="{FF2B5EF4-FFF2-40B4-BE49-F238E27FC236}">
                <a16:creationId xmlns:a16="http://schemas.microsoft.com/office/drawing/2014/main" id="{03849283-7279-BC9B-0E2C-F61F15DA5990}"/>
              </a:ext>
            </a:extLst>
          </p:cNvPr>
          <p:cNvSpPr>
            <a:spLocks noChangeArrowheads="1"/>
          </p:cNvSpPr>
          <p:nvPr/>
        </p:nvSpPr>
        <p:spPr bwMode="auto">
          <a:xfrm>
            <a:off x="4254731" y="4409763"/>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56" name="Rectangle 61" descr="5%">
            <a:extLst>
              <a:ext uri="{FF2B5EF4-FFF2-40B4-BE49-F238E27FC236}">
                <a16:creationId xmlns:a16="http://schemas.microsoft.com/office/drawing/2014/main" id="{6411042F-2987-D14E-EADA-4E6375155666}"/>
              </a:ext>
            </a:extLst>
          </p:cNvPr>
          <p:cNvSpPr>
            <a:spLocks noChangeArrowheads="1"/>
          </p:cNvSpPr>
          <p:nvPr/>
        </p:nvSpPr>
        <p:spPr bwMode="auto">
          <a:xfrm>
            <a:off x="4254731" y="471296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57" name="Rectangle 43" descr="5%">
            <a:extLst>
              <a:ext uri="{FF2B5EF4-FFF2-40B4-BE49-F238E27FC236}">
                <a16:creationId xmlns:a16="http://schemas.microsoft.com/office/drawing/2014/main" id="{FF1B467C-223E-BB2A-9295-6E4D1B81EFCD}"/>
              </a:ext>
            </a:extLst>
          </p:cNvPr>
          <p:cNvSpPr>
            <a:spLocks noChangeArrowheads="1"/>
          </p:cNvSpPr>
          <p:nvPr/>
        </p:nvSpPr>
        <p:spPr bwMode="auto">
          <a:xfrm>
            <a:off x="4254731" y="5027959"/>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58" name="Rectangle 61" descr="5%">
            <a:extLst>
              <a:ext uri="{FF2B5EF4-FFF2-40B4-BE49-F238E27FC236}">
                <a16:creationId xmlns:a16="http://schemas.microsoft.com/office/drawing/2014/main" id="{0093A354-5260-951B-F848-FADA7C716F0C}"/>
              </a:ext>
            </a:extLst>
          </p:cNvPr>
          <p:cNvSpPr>
            <a:spLocks noChangeArrowheads="1"/>
          </p:cNvSpPr>
          <p:nvPr/>
        </p:nvSpPr>
        <p:spPr bwMode="auto">
          <a:xfrm>
            <a:off x="4254731" y="5331156"/>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59" name="Rectangle 43" descr="5%">
            <a:extLst>
              <a:ext uri="{FF2B5EF4-FFF2-40B4-BE49-F238E27FC236}">
                <a16:creationId xmlns:a16="http://schemas.microsoft.com/office/drawing/2014/main" id="{F3BD16C7-FFCA-6168-07EE-317D733745F2}"/>
              </a:ext>
            </a:extLst>
          </p:cNvPr>
          <p:cNvSpPr>
            <a:spLocks noChangeArrowheads="1"/>
          </p:cNvSpPr>
          <p:nvPr/>
        </p:nvSpPr>
        <p:spPr bwMode="auto">
          <a:xfrm>
            <a:off x="4254731" y="5646275"/>
            <a:ext cx="990600" cy="304799"/>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60" name="Rectangle 61" descr="5%">
            <a:extLst>
              <a:ext uri="{FF2B5EF4-FFF2-40B4-BE49-F238E27FC236}">
                <a16:creationId xmlns:a16="http://schemas.microsoft.com/office/drawing/2014/main" id="{219E0DA7-1262-A394-7341-E337E36722A4}"/>
              </a:ext>
            </a:extLst>
          </p:cNvPr>
          <p:cNvSpPr>
            <a:spLocks noChangeArrowheads="1"/>
          </p:cNvSpPr>
          <p:nvPr/>
        </p:nvSpPr>
        <p:spPr bwMode="auto">
          <a:xfrm>
            <a:off x="4254731" y="5949472"/>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endParaRPr lang="en-US">
              <a:solidFill>
                <a:schemeClr val="lt1"/>
              </a:solidFill>
            </a:endParaRPr>
          </a:p>
        </p:txBody>
      </p:sp>
      <p:sp>
        <p:nvSpPr>
          <p:cNvPr id="73" name="Text Box 91">
            <a:extLst>
              <a:ext uri="{FF2B5EF4-FFF2-40B4-BE49-F238E27FC236}">
                <a16:creationId xmlns:a16="http://schemas.microsoft.com/office/drawing/2014/main" id="{4680C4B5-C57E-04CC-8A08-F89C5E7D18C4}"/>
              </a:ext>
            </a:extLst>
          </p:cNvPr>
          <p:cNvSpPr txBox="1">
            <a:spLocks noChangeArrowheads="1"/>
          </p:cNvSpPr>
          <p:nvPr/>
        </p:nvSpPr>
        <p:spPr bwMode="auto">
          <a:xfrm>
            <a:off x="5173721" y="1358436"/>
            <a:ext cx="990600" cy="4967514"/>
          </a:xfrm>
          <a:prstGeom prst="rect">
            <a:avLst/>
          </a:prstGeom>
          <a:noFill/>
          <a:ln w="12700">
            <a:noFill/>
            <a:miter lim="800000"/>
            <a:headEnd/>
            <a:tailEnd/>
          </a:ln>
          <a:effectLst/>
        </p:spPr>
        <p:txBody>
          <a:bodyPr>
            <a:spAutoFit/>
          </a:bodyPr>
          <a:lstStyle/>
          <a:p>
            <a:pPr>
              <a:lnSpc>
                <a:spcPct val="110000"/>
              </a:lnSpc>
            </a:pPr>
            <a:r>
              <a:rPr lang="en-US" dirty="0">
                <a:solidFill>
                  <a:srgbClr val="FF0000"/>
                </a:solidFill>
              </a:rPr>
              <a:t>0000</a:t>
            </a:r>
            <a:r>
              <a:rPr lang="en-US" dirty="0"/>
              <a:t>xx</a:t>
            </a:r>
          </a:p>
          <a:p>
            <a:pPr>
              <a:lnSpc>
                <a:spcPct val="110000"/>
              </a:lnSpc>
            </a:pPr>
            <a:r>
              <a:rPr lang="en-US" dirty="0">
                <a:solidFill>
                  <a:srgbClr val="FF0000"/>
                </a:solidFill>
              </a:rPr>
              <a:t>0001</a:t>
            </a:r>
            <a:r>
              <a:rPr lang="en-US" dirty="0"/>
              <a:t>xx</a:t>
            </a:r>
          </a:p>
          <a:p>
            <a:pPr>
              <a:lnSpc>
                <a:spcPct val="110000"/>
              </a:lnSpc>
            </a:pPr>
            <a:r>
              <a:rPr lang="en-US" dirty="0">
                <a:solidFill>
                  <a:srgbClr val="FF0000"/>
                </a:solidFill>
              </a:rPr>
              <a:t>0010</a:t>
            </a:r>
            <a:r>
              <a:rPr lang="en-US" dirty="0"/>
              <a:t>xx</a:t>
            </a:r>
          </a:p>
          <a:p>
            <a:pPr>
              <a:lnSpc>
                <a:spcPct val="110000"/>
              </a:lnSpc>
            </a:pPr>
            <a:r>
              <a:rPr lang="en-US" dirty="0">
                <a:solidFill>
                  <a:srgbClr val="FF0000"/>
                </a:solidFill>
              </a:rPr>
              <a:t>0011</a:t>
            </a:r>
            <a:r>
              <a:rPr lang="en-US" dirty="0"/>
              <a:t>xx</a:t>
            </a:r>
          </a:p>
          <a:p>
            <a:pPr>
              <a:lnSpc>
                <a:spcPct val="110000"/>
              </a:lnSpc>
            </a:pPr>
            <a:r>
              <a:rPr lang="en-US" dirty="0">
                <a:solidFill>
                  <a:srgbClr val="FF0000"/>
                </a:solidFill>
              </a:rPr>
              <a:t>0100</a:t>
            </a:r>
            <a:r>
              <a:rPr lang="en-US" dirty="0"/>
              <a:t>xx</a:t>
            </a:r>
          </a:p>
          <a:p>
            <a:pPr>
              <a:lnSpc>
                <a:spcPct val="110000"/>
              </a:lnSpc>
            </a:pPr>
            <a:r>
              <a:rPr lang="en-US" dirty="0">
                <a:solidFill>
                  <a:srgbClr val="FF0000"/>
                </a:solidFill>
              </a:rPr>
              <a:t>0101</a:t>
            </a:r>
            <a:r>
              <a:rPr lang="en-US" dirty="0"/>
              <a:t>xx</a:t>
            </a:r>
          </a:p>
          <a:p>
            <a:pPr>
              <a:lnSpc>
                <a:spcPct val="110000"/>
              </a:lnSpc>
            </a:pPr>
            <a:r>
              <a:rPr lang="en-US" dirty="0">
                <a:solidFill>
                  <a:srgbClr val="FF0000"/>
                </a:solidFill>
              </a:rPr>
              <a:t>0110</a:t>
            </a:r>
            <a:r>
              <a:rPr lang="en-US" dirty="0"/>
              <a:t>xx</a:t>
            </a:r>
          </a:p>
          <a:p>
            <a:pPr>
              <a:lnSpc>
                <a:spcPct val="110000"/>
              </a:lnSpc>
            </a:pPr>
            <a:r>
              <a:rPr lang="en-US" dirty="0">
                <a:solidFill>
                  <a:srgbClr val="FF0000"/>
                </a:solidFill>
              </a:rPr>
              <a:t>0111</a:t>
            </a:r>
            <a:r>
              <a:rPr lang="en-US" dirty="0"/>
              <a:t>xx</a:t>
            </a:r>
          </a:p>
          <a:p>
            <a:pPr>
              <a:lnSpc>
                <a:spcPct val="110000"/>
              </a:lnSpc>
            </a:pPr>
            <a:r>
              <a:rPr lang="en-US" dirty="0">
                <a:solidFill>
                  <a:srgbClr val="FF0000"/>
                </a:solidFill>
              </a:rPr>
              <a:t>1000</a:t>
            </a:r>
            <a:r>
              <a:rPr lang="en-US" dirty="0"/>
              <a:t>xx</a:t>
            </a:r>
          </a:p>
          <a:p>
            <a:pPr>
              <a:lnSpc>
                <a:spcPct val="110000"/>
              </a:lnSpc>
            </a:pPr>
            <a:r>
              <a:rPr lang="en-US" dirty="0">
                <a:solidFill>
                  <a:srgbClr val="FF0000"/>
                </a:solidFill>
              </a:rPr>
              <a:t>1001</a:t>
            </a:r>
            <a:r>
              <a:rPr lang="en-US" dirty="0"/>
              <a:t>xx</a:t>
            </a:r>
          </a:p>
          <a:p>
            <a:pPr>
              <a:lnSpc>
                <a:spcPct val="110000"/>
              </a:lnSpc>
            </a:pPr>
            <a:r>
              <a:rPr lang="en-US" dirty="0">
                <a:solidFill>
                  <a:srgbClr val="FF0000"/>
                </a:solidFill>
              </a:rPr>
              <a:t>1010</a:t>
            </a:r>
            <a:r>
              <a:rPr lang="en-US" dirty="0"/>
              <a:t>xx</a:t>
            </a:r>
          </a:p>
          <a:p>
            <a:pPr>
              <a:lnSpc>
                <a:spcPct val="110000"/>
              </a:lnSpc>
            </a:pPr>
            <a:r>
              <a:rPr lang="en-US" dirty="0">
                <a:solidFill>
                  <a:srgbClr val="FF0000"/>
                </a:solidFill>
              </a:rPr>
              <a:t>1011</a:t>
            </a:r>
            <a:r>
              <a:rPr lang="en-US" dirty="0"/>
              <a:t>xx</a:t>
            </a:r>
          </a:p>
          <a:p>
            <a:pPr>
              <a:lnSpc>
                <a:spcPct val="110000"/>
              </a:lnSpc>
            </a:pPr>
            <a:r>
              <a:rPr lang="en-US" dirty="0">
                <a:solidFill>
                  <a:srgbClr val="FF0000"/>
                </a:solidFill>
              </a:rPr>
              <a:t>1100</a:t>
            </a:r>
            <a:r>
              <a:rPr lang="en-US" dirty="0"/>
              <a:t>xx</a:t>
            </a:r>
          </a:p>
          <a:p>
            <a:pPr>
              <a:lnSpc>
                <a:spcPct val="110000"/>
              </a:lnSpc>
            </a:pPr>
            <a:r>
              <a:rPr lang="en-US" dirty="0">
                <a:solidFill>
                  <a:srgbClr val="FF0000"/>
                </a:solidFill>
              </a:rPr>
              <a:t>1101</a:t>
            </a:r>
            <a:r>
              <a:rPr lang="en-US" dirty="0"/>
              <a:t>xx</a:t>
            </a:r>
          </a:p>
          <a:p>
            <a:pPr>
              <a:lnSpc>
                <a:spcPct val="110000"/>
              </a:lnSpc>
            </a:pPr>
            <a:r>
              <a:rPr lang="en-US" dirty="0">
                <a:solidFill>
                  <a:srgbClr val="FF0000"/>
                </a:solidFill>
              </a:rPr>
              <a:t>1110</a:t>
            </a:r>
            <a:r>
              <a:rPr lang="en-US" dirty="0"/>
              <a:t>xx</a:t>
            </a:r>
          </a:p>
          <a:p>
            <a:pPr>
              <a:lnSpc>
                <a:spcPct val="110000"/>
              </a:lnSpc>
            </a:pPr>
            <a:r>
              <a:rPr lang="en-US" dirty="0">
                <a:solidFill>
                  <a:srgbClr val="FF0000"/>
                </a:solidFill>
              </a:rPr>
              <a:t>1111</a:t>
            </a:r>
            <a:r>
              <a:rPr lang="en-US" dirty="0"/>
              <a:t>xx</a:t>
            </a:r>
          </a:p>
        </p:txBody>
      </p:sp>
      <p:grpSp>
        <p:nvGrpSpPr>
          <p:cNvPr id="89" name="Group 3">
            <a:extLst>
              <a:ext uri="{FF2B5EF4-FFF2-40B4-BE49-F238E27FC236}">
                <a16:creationId xmlns:a16="http://schemas.microsoft.com/office/drawing/2014/main" id="{146DBC1F-978C-FFBA-F8D3-C66E68205E74}"/>
              </a:ext>
            </a:extLst>
          </p:cNvPr>
          <p:cNvGrpSpPr>
            <a:grpSpLocks/>
          </p:cNvGrpSpPr>
          <p:nvPr/>
        </p:nvGrpSpPr>
        <p:grpSpPr bwMode="auto">
          <a:xfrm>
            <a:off x="2198913" y="2582407"/>
            <a:ext cx="990600" cy="1219200"/>
            <a:chOff x="1344" y="1056"/>
            <a:chExt cx="624" cy="768"/>
          </a:xfrm>
        </p:grpSpPr>
        <p:sp>
          <p:nvSpPr>
            <p:cNvPr id="90" name="Rectangle 4">
              <a:extLst>
                <a:ext uri="{FF2B5EF4-FFF2-40B4-BE49-F238E27FC236}">
                  <a16:creationId xmlns:a16="http://schemas.microsoft.com/office/drawing/2014/main" id="{497931A7-BA1F-8C24-A9CD-D1498F07B700}"/>
                </a:ext>
              </a:extLst>
            </p:cNvPr>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endParaRPr lang="en-US"/>
            </a:p>
          </p:txBody>
        </p:sp>
        <p:sp>
          <p:nvSpPr>
            <p:cNvPr id="91" name="Line 5">
              <a:extLst>
                <a:ext uri="{FF2B5EF4-FFF2-40B4-BE49-F238E27FC236}">
                  <a16:creationId xmlns:a16="http://schemas.microsoft.com/office/drawing/2014/main" id="{E5A0ED26-9094-2DE0-1A7B-59388DF15BBC}"/>
                </a:ext>
              </a:extLst>
            </p:cNvPr>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endParaRPr lang="en-US"/>
            </a:p>
          </p:txBody>
        </p:sp>
        <p:sp>
          <p:nvSpPr>
            <p:cNvPr id="92" name="Line 6">
              <a:extLst>
                <a:ext uri="{FF2B5EF4-FFF2-40B4-BE49-F238E27FC236}">
                  <a16:creationId xmlns:a16="http://schemas.microsoft.com/office/drawing/2014/main" id="{2DB17B85-9C0C-AF53-6322-0946A81A5F8F}"/>
                </a:ext>
              </a:extLst>
            </p:cNvPr>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endParaRPr lang="en-US"/>
            </a:p>
          </p:txBody>
        </p:sp>
        <p:sp>
          <p:nvSpPr>
            <p:cNvPr id="93" name="Line 7">
              <a:extLst>
                <a:ext uri="{FF2B5EF4-FFF2-40B4-BE49-F238E27FC236}">
                  <a16:creationId xmlns:a16="http://schemas.microsoft.com/office/drawing/2014/main" id="{79E75C6F-A40D-2ACC-6250-9C21BD12E85E}"/>
                </a:ext>
              </a:extLst>
            </p:cNvPr>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endParaRPr lang="en-US"/>
            </a:p>
          </p:txBody>
        </p:sp>
      </p:grpSp>
      <p:sp>
        <p:nvSpPr>
          <p:cNvPr id="107" name="Text Box 95">
            <a:extLst>
              <a:ext uri="{FF2B5EF4-FFF2-40B4-BE49-F238E27FC236}">
                <a16:creationId xmlns:a16="http://schemas.microsoft.com/office/drawing/2014/main" id="{E989F02D-44D8-DF3B-1BFF-7CEC7E9425E8}"/>
              </a:ext>
            </a:extLst>
          </p:cNvPr>
          <p:cNvSpPr txBox="1">
            <a:spLocks noChangeArrowheads="1"/>
          </p:cNvSpPr>
          <p:nvPr/>
        </p:nvSpPr>
        <p:spPr bwMode="auto">
          <a:xfrm>
            <a:off x="476259" y="2168617"/>
            <a:ext cx="481607" cy="369332"/>
          </a:xfrm>
          <a:prstGeom prst="rect">
            <a:avLst/>
          </a:prstGeom>
          <a:noFill/>
          <a:ln w="12700">
            <a:noFill/>
            <a:miter lim="800000"/>
            <a:headEnd/>
            <a:tailEnd/>
          </a:ln>
          <a:effectLst/>
        </p:spPr>
        <p:txBody>
          <a:bodyPr wrap="none">
            <a:spAutoFit/>
          </a:bodyPr>
          <a:lstStyle/>
          <a:p>
            <a:r>
              <a:rPr lang="en-US" altLang="zh-CN" dirty="0"/>
              <a:t>Set</a:t>
            </a:r>
            <a:endParaRPr lang="en-US" dirty="0"/>
          </a:p>
        </p:txBody>
      </p:sp>
      <p:sp>
        <p:nvSpPr>
          <p:cNvPr id="108" name="Text Box 109">
            <a:extLst>
              <a:ext uri="{FF2B5EF4-FFF2-40B4-BE49-F238E27FC236}">
                <a16:creationId xmlns:a16="http://schemas.microsoft.com/office/drawing/2014/main" id="{F3FF5112-FE3D-008A-1C4E-1DB99B774A5D}"/>
              </a:ext>
            </a:extLst>
          </p:cNvPr>
          <p:cNvSpPr txBox="1">
            <a:spLocks noChangeArrowheads="1"/>
          </p:cNvSpPr>
          <p:nvPr/>
        </p:nvSpPr>
        <p:spPr bwMode="auto">
          <a:xfrm>
            <a:off x="-87110" y="2168617"/>
            <a:ext cx="592663" cy="369332"/>
          </a:xfrm>
          <a:prstGeom prst="rect">
            <a:avLst/>
          </a:prstGeom>
          <a:noFill/>
          <a:ln w="12700">
            <a:noFill/>
            <a:miter lim="800000"/>
            <a:headEnd/>
            <a:tailEnd/>
          </a:ln>
        </p:spPr>
        <p:txBody>
          <a:bodyPr wrap="none">
            <a:prstTxWarp prst="textNoShape">
              <a:avLst/>
            </a:prstTxWarp>
            <a:spAutoFit/>
          </a:bodyPr>
          <a:lstStyle/>
          <a:p>
            <a:r>
              <a:rPr lang="en-US" dirty="0">
                <a:latin typeface="Calibri" charset="0"/>
              </a:rPr>
              <a:t>Way</a:t>
            </a:r>
          </a:p>
        </p:txBody>
      </p:sp>
      <p:sp>
        <p:nvSpPr>
          <p:cNvPr id="109" name="Text Box 19">
            <a:extLst>
              <a:ext uri="{FF2B5EF4-FFF2-40B4-BE49-F238E27FC236}">
                <a16:creationId xmlns:a16="http://schemas.microsoft.com/office/drawing/2014/main" id="{F7287FC7-71E5-7C5B-3556-E3DA68EC7675}"/>
              </a:ext>
            </a:extLst>
          </p:cNvPr>
          <p:cNvSpPr txBox="1">
            <a:spLocks noChangeArrowheads="1"/>
          </p:cNvSpPr>
          <p:nvPr/>
        </p:nvSpPr>
        <p:spPr bwMode="auto">
          <a:xfrm>
            <a:off x="576502" y="3014020"/>
            <a:ext cx="314510" cy="400110"/>
          </a:xfrm>
          <a:prstGeom prst="rect">
            <a:avLst/>
          </a:prstGeom>
          <a:noFill/>
          <a:ln w="12700">
            <a:noFill/>
            <a:miter lim="800000"/>
            <a:headEnd/>
            <a:tailEnd/>
          </a:ln>
        </p:spPr>
        <p:txBody>
          <a:bodyPr wrap="none">
            <a:prstTxWarp prst="textNoShape">
              <a:avLst/>
            </a:prstTxWarp>
            <a:spAutoFit/>
          </a:bodyPr>
          <a:lstStyle/>
          <a:p>
            <a:r>
              <a:rPr lang="en-US" sz="2000" dirty="0">
                <a:solidFill>
                  <a:srgbClr val="0070C0"/>
                </a:solidFill>
              </a:rPr>
              <a:t>0</a:t>
            </a:r>
          </a:p>
        </p:txBody>
      </p:sp>
      <p:sp>
        <p:nvSpPr>
          <p:cNvPr id="110" name="Text Box 110">
            <a:extLst>
              <a:ext uri="{FF2B5EF4-FFF2-40B4-BE49-F238E27FC236}">
                <a16:creationId xmlns:a16="http://schemas.microsoft.com/office/drawing/2014/main" id="{544B37D9-8E15-BD87-F80C-643EE497C594}"/>
              </a:ext>
            </a:extLst>
          </p:cNvPr>
          <p:cNvSpPr txBox="1">
            <a:spLocks noChangeArrowheads="1"/>
          </p:cNvSpPr>
          <p:nvPr/>
        </p:nvSpPr>
        <p:spPr bwMode="auto">
          <a:xfrm>
            <a:off x="83701" y="2531776"/>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0</a:t>
            </a:r>
          </a:p>
        </p:txBody>
      </p:sp>
      <p:sp>
        <p:nvSpPr>
          <p:cNvPr id="111" name="Text Box 111">
            <a:extLst>
              <a:ext uri="{FF2B5EF4-FFF2-40B4-BE49-F238E27FC236}">
                <a16:creationId xmlns:a16="http://schemas.microsoft.com/office/drawing/2014/main" id="{A1D8A92C-C2D8-CA1F-EFD9-A6CF54284C3D}"/>
              </a:ext>
            </a:extLst>
          </p:cNvPr>
          <p:cNvSpPr txBox="1">
            <a:spLocks noChangeArrowheads="1"/>
          </p:cNvSpPr>
          <p:nvPr/>
        </p:nvSpPr>
        <p:spPr bwMode="auto">
          <a:xfrm>
            <a:off x="83701" y="2850480"/>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1</a:t>
            </a:r>
          </a:p>
        </p:txBody>
      </p:sp>
      <p:sp>
        <p:nvSpPr>
          <p:cNvPr id="112" name="Text Box 110">
            <a:extLst>
              <a:ext uri="{FF2B5EF4-FFF2-40B4-BE49-F238E27FC236}">
                <a16:creationId xmlns:a16="http://schemas.microsoft.com/office/drawing/2014/main" id="{DC9F91D0-BB0C-C304-1FD7-E885385D0854}"/>
              </a:ext>
            </a:extLst>
          </p:cNvPr>
          <p:cNvSpPr txBox="1">
            <a:spLocks noChangeArrowheads="1"/>
          </p:cNvSpPr>
          <p:nvPr/>
        </p:nvSpPr>
        <p:spPr bwMode="auto">
          <a:xfrm>
            <a:off x="83701" y="3177208"/>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2</a:t>
            </a:r>
          </a:p>
        </p:txBody>
      </p:sp>
      <p:sp>
        <p:nvSpPr>
          <p:cNvPr id="113" name="Text Box 111">
            <a:extLst>
              <a:ext uri="{FF2B5EF4-FFF2-40B4-BE49-F238E27FC236}">
                <a16:creationId xmlns:a16="http://schemas.microsoft.com/office/drawing/2014/main" id="{2471A0B8-A4FE-2D6F-3EEC-BC8DFF82961F}"/>
              </a:ext>
            </a:extLst>
          </p:cNvPr>
          <p:cNvSpPr txBox="1">
            <a:spLocks noChangeArrowheads="1"/>
          </p:cNvSpPr>
          <p:nvPr/>
        </p:nvSpPr>
        <p:spPr bwMode="auto">
          <a:xfrm>
            <a:off x="83701" y="3503936"/>
            <a:ext cx="314510" cy="400110"/>
          </a:xfrm>
          <a:prstGeom prst="rect">
            <a:avLst/>
          </a:prstGeom>
          <a:noFill/>
          <a:ln w="12700">
            <a:noFill/>
            <a:miter lim="800000"/>
            <a:headEnd/>
            <a:tailEnd/>
          </a:ln>
        </p:spPr>
        <p:txBody>
          <a:bodyPr wrap="none">
            <a:prstTxWarp prst="textNoShape">
              <a:avLst/>
            </a:prstTxWarp>
            <a:spAutoFit/>
          </a:bodyPr>
          <a:lstStyle/>
          <a:p>
            <a:r>
              <a:rPr lang="en-US" sz="2000" dirty="0">
                <a:latin typeface="Calibri" charset="0"/>
              </a:rPr>
              <a:t>3</a:t>
            </a:r>
          </a:p>
        </p:txBody>
      </p:sp>
      <p:sp>
        <p:nvSpPr>
          <p:cNvPr id="114" name="TextBox 113">
            <a:extLst>
              <a:ext uri="{FF2B5EF4-FFF2-40B4-BE49-F238E27FC236}">
                <a16:creationId xmlns:a16="http://schemas.microsoft.com/office/drawing/2014/main" id="{30D146CF-EB97-69D7-DD07-21A295AD6EE8}"/>
              </a:ext>
            </a:extLst>
          </p:cNvPr>
          <p:cNvSpPr txBox="1"/>
          <p:nvPr/>
        </p:nvSpPr>
        <p:spPr>
          <a:xfrm>
            <a:off x="850994" y="5455680"/>
            <a:ext cx="259315" cy="374306"/>
          </a:xfrm>
          <a:prstGeom prst="rect">
            <a:avLst/>
          </a:prstGeom>
          <a:noFill/>
        </p:spPr>
        <p:txBody>
          <a:bodyPr wrap="none" rtlCol="0">
            <a:spAutoFit/>
          </a:bodyPr>
          <a:lstStyle/>
          <a:p>
            <a:r>
              <a:rPr lang="en-US" sz="1600" dirty="0"/>
              <a:t>5</a:t>
            </a:r>
          </a:p>
        </p:txBody>
      </p:sp>
      <p:sp>
        <p:nvSpPr>
          <p:cNvPr id="115" name="TextBox 114">
            <a:extLst>
              <a:ext uri="{FF2B5EF4-FFF2-40B4-BE49-F238E27FC236}">
                <a16:creationId xmlns:a16="http://schemas.microsoft.com/office/drawing/2014/main" id="{E66B0671-5915-4BCB-CA95-50AA7568A380}"/>
              </a:ext>
            </a:extLst>
          </p:cNvPr>
          <p:cNvSpPr txBox="1"/>
          <p:nvPr/>
        </p:nvSpPr>
        <p:spPr>
          <a:xfrm>
            <a:off x="1333728" y="5455680"/>
            <a:ext cx="259315" cy="338554"/>
          </a:xfrm>
          <a:prstGeom prst="rect">
            <a:avLst/>
          </a:prstGeom>
          <a:noFill/>
        </p:spPr>
        <p:txBody>
          <a:bodyPr wrap="square" rtlCol="0">
            <a:spAutoFit/>
          </a:bodyPr>
          <a:lstStyle/>
          <a:p>
            <a:r>
              <a:rPr lang="en-US" sz="1600" dirty="0"/>
              <a:t>4</a:t>
            </a:r>
          </a:p>
        </p:txBody>
      </p:sp>
      <p:graphicFrame>
        <p:nvGraphicFramePr>
          <p:cNvPr id="116" name="Table 115">
            <a:extLst>
              <a:ext uri="{FF2B5EF4-FFF2-40B4-BE49-F238E27FC236}">
                <a16:creationId xmlns:a16="http://schemas.microsoft.com/office/drawing/2014/main" id="{0767D0BF-2862-B784-93EA-BBF295E4935B}"/>
              </a:ext>
            </a:extLst>
          </p:cNvPr>
          <p:cNvGraphicFramePr>
            <a:graphicFrameLocks noGrp="1"/>
          </p:cNvGraphicFramePr>
          <p:nvPr/>
        </p:nvGraphicFramePr>
        <p:xfrm>
          <a:off x="718358" y="5797590"/>
          <a:ext cx="3179151" cy="370840"/>
        </p:xfrm>
        <a:graphic>
          <a:graphicData uri="http://schemas.openxmlformats.org/drawingml/2006/table">
            <a:tbl>
              <a:tblPr firstRow="1" bandRow="1">
                <a:tableStyleId>{5940675A-B579-460E-94D1-54222C63F5DA}</a:tableStyleId>
              </a:tblPr>
              <a:tblGrid>
                <a:gridCol w="2119434">
                  <a:extLst>
                    <a:ext uri="{9D8B030D-6E8A-4147-A177-3AD203B41FA5}">
                      <a16:colId xmlns:a16="http://schemas.microsoft.com/office/drawing/2014/main" val="49254166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117" name="TextBox 116">
            <a:extLst>
              <a:ext uri="{FF2B5EF4-FFF2-40B4-BE49-F238E27FC236}">
                <a16:creationId xmlns:a16="http://schemas.microsoft.com/office/drawing/2014/main" id="{843884B2-50D9-ECC3-7F3B-B4B3FE3FFD4F}"/>
              </a:ext>
            </a:extLst>
          </p:cNvPr>
          <p:cNvSpPr txBox="1"/>
          <p:nvPr/>
        </p:nvSpPr>
        <p:spPr>
          <a:xfrm>
            <a:off x="1838033" y="5460973"/>
            <a:ext cx="288862" cy="338554"/>
          </a:xfrm>
          <a:prstGeom prst="rect">
            <a:avLst/>
          </a:prstGeom>
          <a:noFill/>
        </p:spPr>
        <p:txBody>
          <a:bodyPr wrap="none" rtlCol="0">
            <a:spAutoFit/>
          </a:bodyPr>
          <a:lstStyle/>
          <a:p>
            <a:r>
              <a:rPr lang="en-US" sz="1600" dirty="0"/>
              <a:t>3</a:t>
            </a:r>
          </a:p>
        </p:txBody>
      </p:sp>
      <p:sp>
        <p:nvSpPr>
          <p:cNvPr id="118" name="TextBox 117">
            <a:extLst>
              <a:ext uri="{FF2B5EF4-FFF2-40B4-BE49-F238E27FC236}">
                <a16:creationId xmlns:a16="http://schemas.microsoft.com/office/drawing/2014/main" id="{6277563F-2FE8-9780-26D6-5EB4F8B47E4B}"/>
              </a:ext>
            </a:extLst>
          </p:cNvPr>
          <p:cNvSpPr txBox="1"/>
          <p:nvPr/>
        </p:nvSpPr>
        <p:spPr>
          <a:xfrm>
            <a:off x="2398003" y="5455680"/>
            <a:ext cx="259315" cy="338554"/>
          </a:xfrm>
          <a:prstGeom prst="rect">
            <a:avLst/>
          </a:prstGeom>
          <a:noFill/>
        </p:spPr>
        <p:txBody>
          <a:bodyPr wrap="square" rtlCol="0">
            <a:spAutoFit/>
          </a:bodyPr>
          <a:lstStyle/>
          <a:p>
            <a:r>
              <a:rPr lang="en-US" sz="1600" dirty="0"/>
              <a:t>2</a:t>
            </a:r>
          </a:p>
        </p:txBody>
      </p:sp>
      <p:sp>
        <p:nvSpPr>
          <p:cNvPr id="119" name="TextBox 118">
            <a:extLst>
              <a:ext uri="{FF2B5EF4-FFF2-40B4-BE49-F238E27FC236}">
                <a16:creationId xmlns:a16="http://schemas.microsoft.com/office/drawing/2014/main" id="{1D1E0A19-199C-30DA-AED8-05FFF9723BF1}"/>
              </a:ext>
            </a:extLst>
          </p:cNvPr>
          <p:cNvSpPr txBox="1"/>
          <p:nvPr/>
        </p:nvSpPr>
        <p:spPr>
          <a:xfrm>
            <a:off x="2929075" y="5455680"/>
            <a:ext cx="288862" cy="338554"/>
          </a:xfrm>
          <a:prstGeom prst="rect">
            <a:avLst/>
          </a:prstGeom>
          <a:noFill/>
        </p:spPr>
        <p:txBody>
          <a:bodyPr wrap="none" rtlCol="0">
            <a:spAutoFit/>
          </a:bodyPr>
          <a:lstStyle/>
          <a:p>
            <a:r>
              <a:rPr lang="en-US" sz="1600" dirty="0"/>
              <a:t>1</a:t>
            </a:r>
          </a:p>
        </p:txBody>
      </p:sp>
      <p:sp>
        <p:nvSpPr>
          <p:cNvPr id="120" name="TextBox 119">
            <a:extLst>
              <a:ext uri="{FF2B5EF4-FFF2-40B4-BE49-F238E27FC236}">
                <a16:creationId xmlns:a16="http://schemas.microsoft.com/office/drawing/2014/main" id="{8EFF0EEB-6ABD-0D2D-A39B-8719ABDCE5CC}"/>
              </a:ext>
            </a:extLst>
          </p:cNvPr>
          <p:cNvSpPr txBox="1"/>
          <p:nvPr/>
        </p:nvSpPr>
        <p:spPr>
          <a:xfrm>
            <a:off x="3411809" y="5455680"/>
            <a:ext cx="259315" cy="338554"/>
          </a:xfrm>
          <a:prstGeom prst="rect">
            <a:avLst/>
          </a:prstGeom>
          <a:noFill/>
        </p:spPr>
        <p:txBody>
          <a:bodyPr wrap="square" rtlCol="0">
            <a:spAutoFit/>
          </a:bodyPr>
          <a:lstStyle/>
          <a:p>
            <a:r>
              <a:rPr lang="en-US" sz="1600" dirty="0"/>
              <a:t>0</a:t>
            </a:r>
          </a:p>
        </p:txBody>
      </p:sp>
      <p:sp>
        <p:nvSpPr>
          <p:cNvPr id="121" name="Rectangle 120">
            <a:extLst>
              <a:ext uri="{FF2B5EF4-FFF2-40B4-BE49-F238E27FC236}">
                <a16:creationId xmlns:a16="http://schemas.microsoft.com/office/drawing/2014/main" id="{02F97003-FE4A-E387-D9B5-551F7D323ABA}"/>
              </a:ext>
            </a:extLst>
          </p:cNvPr>
          <p:cNvSpPr/>
          <p:nvPr/>
        </p:nvSpPr>
        <p:spPr>
          <a:xfrm>
            <a:off x="6155929" y="1506044"/>
            <a:ext cx="5960384" cy="4832092"/>
          </a:xfrm>
          <a:prstGeom prst="rect">
            <a:avLst/>
          </a:prstGeom>
        </p:spPr>
        <p:txBody>
          <a:bodyPr wrap="square">
            <a:spAutoFit/>
          </a:bodyPr>
          <a:lstStyle/>
          <a:p>
            <a:r>
              <a:rPr lang="en-US" sz="2200" dirty="0">
                <a:solidFill>
                  <a:srgbClr val="FF0000"/>
                </a:solidFill>
              </a:rPr>
              <a:t>FA cache: 4 miss</a:t>
            </a:r>
            <a:r>
              <a:rPr lang="en-US" altLang="zh-CN" sz="2200" dirty="0">
                <a:solidFill>
                  <a:srgbClr val="FF0000"/>
                </a:solidFill>
              </a:rPr>
              <a:t>es with LRU (Least-Recently-Used) replacement policy</a:t>
            </a:r>
            <a:endParaRPr lang="en-US" sz="2200" dirty="0">
              <a:solidFill>
                <a:srgbClr val="FF0000"/>
              </a:solidFill>
            </a:endParaRPr>
          </a:p>
          <a:p>
            <a:pPr marL="285750" indent="-285750">
              <a:buFont typeface="Arial" panose="020B0604020202020204" pitchFamily="34" charset="0"/>
              <a:buChar char="•"/>
            </a:pPr>
            <a:r>
              <a:rPr lang="en-US" sz="2200" dirty="0"/>
              <a:t>1</a:t>
            </a:r>
            <a:r>
              <a:rPr lang="en-US" sz="2200" baseline="30000" dirty="0"/>
              <a:t>st</a:t>
            </a:r>
            <a:r>
              <a:rPr lang="en-US" sz="2200" dirty="0"/>
              <a:t> cache miss brings into cache a block with address 0000xx into Set 0, which contains A[0]</a:t>
            </a:r>
          </a:p>
          <a:p>
            <a:pPr marL="285750" indent="-285750">
              <a:buFont typeface="Arial" panose="020B0604020202020204" pitchFamily="34" charset="0"/>
              <a:buChar char="•"/>
            </a:pPr>
            <a:r>
              <a:rPr lang="en-US" sz="2200" dirty="0"/>
              <a:t>2</a:t>
            </a:r>
            <a:r>
              <a:rPr lang="en-US" sz="2200" baseline="30000" dirty="0"/>
              <a:t>nd</a:t>
            </a:r>
            <a:r>
              <a:rPr lang="en-US" sz="2200" dirty="0"/>
              <a:t> cache miss brings into cache a block with address 0001xx into Set 0, which contains A[1]</a:t>
            </a:r>
          </a:p>
          <a:p>
            <a:pPr marL="285750" indent="-285750">
              <a:buFont typeface="Arial" panose="020B0604020202020204" pitchFamily="34" charset="0"/>
              <a:buChar char="•"/>
            </a:pPr>
            <a:r>
              <a:rPr lang="en-US" sz="2200" dirty="0"/>
              <a:t>3</a:t>
            </a:r>
            <a:r>
              <a:rPr lang="en-US" sz="2200" baseline="30000" dirty="0"/>
              <a:t>rd</a:t>
            </a:r>
            <a:r>
              <a:rPr lang="en-US" sz="2200" dirty="0"/>
              <a:t> cache miss brings into cache a block with address 0010xx into Set 0, which contains A[2]</a:t>
            </a:r>
          </a:p>
          <a:p>
            <a:pPr marL="285750" indent="-285750">
              <a:buFont typeface="Arial" panose="020B0604020202020204" pitchFamily="34" charset="0"/>
              <a:buChar char="•"/>
            </a:pPr>
            <a:r>
              <a:rPr lang="en-US" sz="2200" dirty="0"/>
              <a:t>4</a:t>
            </a:r>
            <a:r>
              <a:rPr lang="en-US" sz="2200" baseline="30000" dirty="0"/>
              <a:t>th</a:t>
            </a:r>
            <a:r>
              <a:rPr lang="en-US" sz="2200" dirty="0"/>
              <a:t> cache miss brings into cache a block with address 0011xx into Set 0, which contains A[3]</a:t>
            </a:r>
          </a:p>
          <a:p>
            <a:pPr marL="285750" indent="-285750">
              <a:buFont typeface="Arial" panose="020B0604020202020204" pitchFamily="34" charset="0"/>
              <a:buChar char="•"/>
            </a:pPr>
            <a:r>
              <a:rPr lang="en-US" sz="2200" dirty="0"/>
              <a:t>All subsequent cache accesses are cache hits</a:t>
            </a:r>
          </a:p>
          <a:p>
            <a:pPr marL="285750" indent="-285750">
              <a:buFont typeface="Arial" panose="020B0604020202020204" pitchFamily="34" charset="0"/>
              <a:buChar char="•"/>
            </a:pPr>
            <a:r>
              <a:rPr lang="en-US" sz="2200" dirty="0"/>
              <a:t>After 10000 iterations, 4 cache misses, 9996 cache hits.</a:t>
            </a:r>
          </a:p>
          <a:p>
            <a:endParaRPr lang="en-US" sz="2200" dirty="0"/>
          </a:p>
        </p:txBody>
      </p:sp>
      <p:grpSp>
        <p:nvGrpSpPr>
          <p:cNvPr id="65" name="Group 64">
            <a:extLst>
              <a:ext uri="{FF2B5EF4-FFF2-40B4-BE49-F238E27FC236}">
                <a16:creationId xmlns:a16="http://schemas.microsoft.com/office/drawing/2014/main" id="{110BEDBF-135D-E64A-8457-4DE157127570}"/>
              </a:ext>
            </a:extLst>
          </p:cNvPr>
          <p:cNvGrpSpPr/>
          <p:nvPr/>
        </p:nvGrpSpPr>
        <p:grpSpPr>
          <a:xfrm>
            <a:off x="1058921" y="1515607"/>
            <a:ext cx="3197392" cy="1407210"/>
            <a:chOff x="1058921" y="1515607"/>
            <a:chExt cx="3197392" cy="1407210"/>
          </a:xfrm>
        </p:grpSpPr>
        <p:sp>
          <p:nvSpPr>
            <p:cNvPr id="74" name="TextBox 73">
              <a:extLst>
                <a:ext uri="{FF2B5EF4-FFF2-40B4-BE49-F238E27FC236}">
                  <a16:creationId xmlns:a16="http://schemas.microsoft.com/office/drawing/2014/main" id="{F58056F7-777E-E19C-FD6B-522BA8E704D7}"/>
                </a:ext>
              </a:extLst>
            </p:cNvPr>
            <p:cNvSpPr txBox="1"/>
            <p:nvPr/>
          </p:nvSpPr>
          <p:spPr>
            <a:xfrm>
              <a:off x="1058921" y="2537949"/>
              <a:ext cx="301686" cy="369332"/>
            </a:xfrm>
            <a:prstGeom prst="rect">
              <a:avLst/>
            </a:prstGeom>
            <a:noFill/>
          </p:spPr>
          <p:txBody>
            <a:bodyPr wrap="none" rtlCol="0" anchor="ctr">
              <a:spAutoFit/>
            </a:bodyPr>
            <a:lstStyle/>
            <a:p>
              <a:r>
                <a:rPr lang="en-US" dirty="0"/>
                <a:t>1</a:t>
              </a:r>
            </a:p>
          </p:txBody>
        </p:sp>
        <p:grpSp>
          <p:nvGrpSpPr>
            <p:cNvPr id="61" name="Group 60">
              <a:extLst>
                <a:ext uri="{FF2B5EF4-FFF2-40B4-BE49-F238E27FC236}">
                  <a16:creationId xmlns:a16="http://schemas.microsoft.com/office/drawing/2014/main" id="{03E43DA2-F9D4-B84B-AD4B-5FD32B7FE303}"/>
                </a:ext>
              </a:extLst>
            </p:cNvPr>
            <p:cNvGrpSpPr/>
            <p:nvPr/>
          </p:nvGrpSpPr>
          <p:grpSpPr>
            <a:xfrm>
              <a:off x="1435076" y="1515607"/>
              <a:ext cx="2821237" cy="1407210"/>
              <a:chOff x="1435076" y="1515607"/>
              <a:chExt cx="2821237" cy="1407210"/>
            </a:xfrm>
          </p:grpSpPr>
          <p:grpSp>
            <p:nvGrpSpPr>
              <p:cNvPr id="94" name="Group 93">
                <a:extLst>
                  <a:ext uri="{FF2B5EF4-FFF2-40B4-BE49-F238E27FC236}">
                    <a16:creationId xmlns:a16="http://schemas.microsoft.com/office/drawing/2014/main" id="{C4DFEBAC-75FD-09DA-32BD-C65A385B796F}"/>
                  </a:ext>
                </a:extLst>
              </p:cNvPr>
              <p:cNvGrpSpPr/>
              <p:nvPr/>
            </p:nvGrpSpPr>
            <p:grpSpPr>
              <a:xfrm>
                <a:off x="2198913" y="1515607"/>
                <a:ext cx="2057400" cy="1371600"/>
                <a:chOff x="2220686" y="1887810"/>
                <a:chExt cx="2057400" cy="1371600"/>
              </a:xfrm>
            </p:grpSpPr>
            <p:sp>
              <p:nvSpPr>
                <p:cNvPr id="95" name="Rectangle 44" descr="5%">
                  <a:extLst>
                    <a:ext uri="{FF2B5EF4-FFF2-40B4-BE49-F238E27FC236}">
                      <a16:creationId xmlns:a16="http://schemas.microsoft.com/office/drawing/2014/main" id="{A884B91D-B70C-E8D4-6F5A-E1974B670C45}"/>
                    </a:ext>
                  </a:extLst>
                </p:cNvPr>
                <p:cNvSpPr>
                  <a:spLocks noChangeArrowheads="1"/>
                </p:cNvSpPr>
                <p:nvPr/>
              </p:nvSpPr>
              <p:spPr bwMode="auto">
                <a:xfrm>
                  <a:off x="2220686" y="295461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A[0]</a:t>
                  </a:r>
                </a:p>
              </p:txBody>
            </p:sp>
            <p:sp>
              <p:nvSpPr>
                <p:cNvPr id="96" name="Line 71">
                  <a:extLst>
                    <a:ext uri="{FF2B5EF4-FFF2-40B4-BE49-F238E27FC236}">
                      <a16:creationId xmlns:a16="http://schemas.microsoft.com/office/drawing/2014/main" id="{6D01598B-D288-77E7-588F-6EC4436F4573}"/>
                    </a:ext>
                  </a:extLst>
                </p:cNvPr>
                <p:cNvSpPr>
                  <a:spLocks noChangeShapeType="1"/>
                </p:cNvSpPr>
                <p:nvPr/>
              </p:nvSpPr>
              <p:spPr bwMode="auto">
                <a:xfrm flipH="1">
                  <a:off x="3211286" y="1887810"/>
                  <a:ext cx="1066800" cy="1219200"/>
                </a:xfrm>
                <a:prstGeom prst="line">
                  <a:avLst/>
                </a:prstGeom>
                <a:noFill/>
                <a:ln w="12700">
                  <a:solidFill>
                    <a:schemeClr val="tx1"/>
                  </a:solidFill>
                  <a:round/>
                  <a:headEnd type="none" w="med" len="med"/>
                  <a:tailEnd type="none" w="med" len="med"/>
                </a:ln>
                <a:effectLst/>
              </p:spPr>
              <p:txBody>
                <a:bodyPr/>
                <a:lstStyle/>
                <a:p>
                  <a:endParaRPr lang="en-US"/>
                </a:p>
              </p:txBody>
            </p:sp>
          </p:grpSp>
          <p:sp>
            <p:nvSpPr>
              <p:cNvPr id="10" name="TextBox 9">
                <a:extLst>
                  <a:ext uri="{FF2B5EF4-FFF2-40B4-BE49-F238E27FC236}">
                    <a16:creationId xmlns:a16="http://schemas.microsoft.com/office/drawing/2014/main" id="{1135FC70-A19D-A327-9BCB-4E5FD2571663}"/>
                  </a:ext>
                </a:extLst>
              </p:cNvPr>
              <p:cNvSpPr txBox="1"/>
              <p:nvPr/>
            </p:nvSpPr>
            <p:spPr>
              <a:xfrm>
                <a:off x="1435076" y="2553485"/>
                <a:ext cx="652743" cy="369332"/>
              </a:xfrm>
              <a:prstGeom prst="rect">
                <a:avLst/>
              </a:prstGeom>
              <a:noFill/>
            </p:spPr>
            <p:txBody>
              <a:bodyPr wrap="none" rtlCol="0" anchor="ctr">
                <a:spAutoFit/>
              </a:bodyPr>
              <a:lstStyle/>
              <a:p>
                <a:r>
                  <a:rPr lang="en-US" dirty="0">
                    <a:solidFill>
                      <a:srgbClr val="FF0000"/>
                    </a:solidFill>
                  </a:rPr>
                  <a:t>0000</a:t>
                </a:r>
              </a:p>
            </p:txBody>
          </p:sp>
        </p:grpSp>
      </p:grpSp>
      <p:grpSp>
        <p:nvGrpSpPr>
          <p:cNvPr id="66" name="Group 65">
            <a:extLst>
              <a:ext uri="{FF2B5EF4-FFF2-40B4-BE49-F238E27FC236}">
                <a16:creationId xmlns:a16="http://schemas.microsoft.com/office/drawing/2014/main" id="{E57E74BB-BB13-D6D6-EF94-06AE5E33CF6A}"/>
              </a:ext>
            </a:extLst>
          </p:cNvPr>
          <p:cNvGrpSpPr/>
          <p:nvPr/>
        </p:nvGrpSpPr>
        <p:grpSpPr>
          <a:xfrm>
            <a:off x="1058921" y="1820407"/>
            <a:ext cx="3197392" cy="1408445"/>
            <a:chOff x="1058921" y="1820407"/>
            <a:chExt cx="3197392" cy="1408445"/>
          </a:xfrm>
        </p:grpSpPr>
        <p:sp>
          <p:nvSpPr>
            <p:cNvPr id="75" name="TextBox 74">
              <a:extLst>
                <a:ext uri="{FF2B5EF4-FFF2-40B4-BE49-F238E27FC236}">
                  <a16:creationId xmlns:a16="http://schemas.microsoft.com/office/drawing/2014/main" id="{8CDBDAD3-E1B1-812B-D24B-5CAE0ABB4B05}"/>
                </a:ext>
              </a:extLst>
            </p:cNvPr>
            <p:cNvSpPr txBox="1"/>
            <p:nvPr/>
          </p:nvSpPr>
          <p:spPr>
            <a:xfrm>
              <a:off x="1058921" y="2843984"/>
              <a:ext cx="301686" cy="369332"/>
            </a:xfrm>
            <a:prstGeom prst="rect">
              <a:avLst/>
            </a:prstGeom>
            <a:noFill/>
          </p:spPr>
          <p:txBody>
            <a:bodyPr wrap="none" rtlCol="0" anchor="ctr">
              <a:spAutoFit/>
            </a:bodyPr>
            <a:lstStyle/>
            <a:p>
              <a:r>
                <a:rPr lang="en-US" dirty="0"/>
                <a:t>1</a:t>
              </a:r>
            </a:p>
          </p:txBody>
        </p:sp>
        <p:grpSp>
          <p:nvGrpSpPr>
            <p:cNvPr id="62" name="Group 61">
              <a:extLst>
                <a:ext uri="{FF2B5EF4-FFF2-40B4-BE49-F238E27FC236}">
                  <a16:creationId xmlns:a16="http://schemas.microsoft.com/office/drawing/2014/main" id="{E85E1286-5AE8-5FFE-0929-64D861C326CF}"/>
                </a:ext>
              </a:extLst>
            </p:cNvPr>
            <p:cNvGrpSpPr/>
            <p:nvPr/>
          </p:nvGrpSpPr>
          <p:grpSpPr>
            <a:xfrm>
              <a:off x="1435076" y="1820407"/>
              <a:ext cx="2821237" cy="1408445"/>
              <a:chOff x="1435076" y="1820407"/>
              <a:chExt cx="2821237" cy="1408445"/>
            </a:xfrm>
          </p:grpSpPr>
          <p:grpSp>
            <p:nvGrpSpPr>
              <p:cNvPr id="97" name="Group 96">
                <a:extLst>
                  <a:ext uri="{FF2B5EF4-FFF2-40B4-BE49-F238E27FC236}">
                    <a16:creationId xmlns:a16="http://schemas.microsoft.com/office/drawing/2014/main" id="{0548E93A-EBE4-4E27-5868-72C17F7EF78E}"/>
                  </a:ext>
                </a:extLst>
              </p:cNvPr>
              <p:cNvGrpSpPr/>
              <p:nvPr/>
            </p:nvGrpSpPr>
            <p:grpSpPr>
              <a:xfrm>
                <a:off x="2198913" y="1820407"/>
                <a:ext cx="2057400" cy="1371600"/>
                <a:chOff x="2220686" y="2192610"/>
                <a:chExt cx="2057400" cy="1371600"/>
              </a:xfrm>
            </p:grpSpPr>
            <p:sp>
              <p:nvSpPr>
                <p:cNvPr id="98" name="Rectangle 54" descr="5%">
                  <a:extLst>
                    <a:ext uri="{FF2B5EF4-FFF2-40B4-BE49-F238E27FC236}">
                      <a16:creationId xmlns:a16="http://schemas.microsoft.com/office/drawing/2014/main" id="{BB5A6F3A-EE92-936C-8962-9D385534F73A}"/>
                    </a:ext>
                  </a:extLst>
                </p:cNvPr>
                <p:cNvSpPr>
                  <a:spLocks noChangeArrowheads="1"/>
                </p:cNvSpPr>
                <p:nvPr/>
              </p:nvSpPr>
              <p:spPr bwMode="auto">
                <a:xfrm>
                  <a:off x="2220686" y="325941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solidFill>
                        <a:schemeClr val="lt1"/>
                      </a:solidFill>
                    </a:rPr>
                    <a:t>A[</a:t>
                  </a:r>
                  <a:r>
                    <a:rPr lang="en-US">
                      <a:solidFill>
                        <a:schemeClr val="lt1"/>
                      </a:solidFill>
                    </a:rPr>
                    <a:t>1]</a:t>
                  </a:r>
                  <a:endParaRPr lang="en-US" dirty="0">
                    <a:solidFill>
                      <a:schemeClr val="lt1"/>
                    </a:solidFill>
                  </a:endParaRPr>
                </a:p>
              </p:txBody>
            </p:sp>
            <p:sp>
              <p:nvSpPr>
                <p:cNvPr id="99" name="Line 72">
                  <a:extLst>
                    <a:ext uri="{FF2B5EF4-FFF2-40B4-BE49-F238E27FC236}">
                      <a16:creationId xmlns:a16="http://schemas.microsoft.com/office/drawing/2014/main" id="{93446602-E6E7-95FF-F275-AEF580DA0991}"/>
                    </a:ext>
                  </a:extLst>
                </p:cNvPr>
                <p:cNvSpPr>
                  <a:spLocks noChangeShapeType="1"/>
                </p:cNvSpPr>
                <p:nvPr/>
              </p:nvSpPr>
              <p:spPr bwMode="auto">
                <a:xfrm flipH="1">
                  <a:off x="3211286" y="2192610"/>
                  <a:ext cx="1066800" cy="1219200"/>
                </a:xfrm>
                <a:prstGeom prst="line">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endParaRPr lang="en-US">
                    <a:solidFill>
                      <a:schemeClr val="lt1"/>
                    </a:solidFill>
                  </a:endParaRPr>
                </a:p>
              </p:txBody>
            </p:sp>
          </p:grpSp>
          <p:sp>
            <p:nvSpPr>
              <p:cNvPr id="11" name="TextBox 10">
                <a:extLst>
                  <a:ext uri="{FF2B5EF4-FFF2-40B4-BE49-F238E27FC236}">
                    <a16:creationId xmlns:a16="http://schemas.microsoft.com/office/drawing/2014/main" id="{5B0352EA-EB90-FD3A-0FDB-79FD6515ED90}"/>
                  </a:ext>
                </a:extLst>
              </p:cNvPr>
              <p:cNvSpPr txBox="1"/>
              <p:nvPr/>
            </p:nvSpPr>
            <p:spPr>
              <a:xfrm>
                <a:off x="1435076" y="2859520"/>
                <a:ext cx="652743" cy="369332"/>
              </a:xfrm>
              <a:prstGeom prst="rect">
                <a:avLst/>
              </a:prstGeom>
              <a:noFill/>
            </p:spPr>
            <p:txBody>
              <a:bodyPr wrap="none" rtlCol="0" anchor="ctr">
                <a:spAutoFit/>
              </a:bodyPr>
              <a:lstStyle/>
              <a:p>
                <a:r>
                  <a:rPr lang="en-US" dirty="0">
                    <a:solidFill>
                      <a:srgbClr val="FF0000"/>
                    </a:solidFill>
                  </a:rPr>
                  <a:t>0001</a:t>
                </a:r>
              </a:p>
            </p:txBody>
          </p:sp>
        </p:grpSp>
      </p:grpSp>
      <p:grpSp>
        <p:nvGrpSpPr>
          <p:cNvPr id="67" name="Group 66">
            <a:extLst>
              <a:ext uri="{FF2B5EF4-FFF2-40B4-BE49-F238E27FC236}">
                <a16:creationId xmlns:a16="http://schemas.microsoft.com/office/drawing/2014/main" id="{C1D2666E-357A-6F2E-7B3C-97E7B6E9BFFD}"/>
              </a:ext>
            </a:extLst>
          </p:cNvPr>
          <p:cNvGrpSpPr/>
          <p:nvPr/>
        </p:nvGrpSpPr>
        <p:grpSpPr>
          <a:xfrm>
            <a:off x="1058921" y="2125207"/>
            <a:ext cx="3197392" cy="1417172"/>
            <a:chOff x="1058921" y="2125207"/>
            <a:chExt cx="3197392" cy="1417172"/>
          </a:xfrm>
        </p:grpSpPr>
        <p:sp>
          <p:nvSpPr>
            <p:cNvPr id="76" name="TextBox 75">
              <a:extLst>
                <a:ext uri="{FF2B5EF4-FFF2-40B4-BE49-F238E27FC236}">
                  <a16:creationId xmlns:a16="http://schemas.microsoft.com/office/drawing/2014/main" id="{13C82CB0-0CB1-7F80-930E-E85A9BA04B64}"/>
                </a:ext>
              </a:extLst>
            </p:cNvPr>
            <p:cNvSpPr txBox="1"/>
            <p:nvPr/>
          </p:nvSpPr>
          <p:spPr>
            <a:xfrm>
              <a:off x="1058921" y="3157511"/>
              <a:ext cx="301686" cy="369332"/>
            </a:xfrm>
            <a:prstGeom prst="rect">
              <a:avLst/>
            </a:prstGeom>
            <a:noFill/>
          </p:spPr>
          <p:txBody>
            <a:bodyPr wrap="none" rtlCol="0">
              <a:spAutoFit/>
            </a:bodyPr>
            <a:lstStyle/>
            <a:p>
              <a:r>
                <a:rPr lang="en-US" dirty="0"/>
                <a:t>1</a:t>
              </a:r>
            </a:p>
          </p:txBody>
        </p:sp>
        <p:grpSp>
          <p:nvGrpSpPr>
            <p:cNvPr id="63" name="Group 62">
              <a:extLst>
                <a:ext uri="{FF2B5EF4-FFF2-40B4-BE49-F238E27FC236}">
                  <a16:creationId xmlns:a16="http://schemas.microsoft.com/office/drawing/2014/main" id="{897C3E2B-7190-DD3C-8A0D-BF23C9D0D926}"/>
                </a:ext>
              </a:extLst>
            </p:cNvPr>
            <p:cNvGrpSpPr/>
            <p:nvPr/>
          </p:nvGrpSpPr>
          <p:grpSpPr>
            <a:xfrm>
              <a:off x="1435076" y="2125207"/>
              <a:ext cx="2821237" cy="1417172"/>
              <a:chOff x="1435076" y="2125207"/>
              <a:chExt cx="2821237" cy="1417172"/>
            </a:xfrm>
          </p:grpSpPr>
          <p:grpSp>
            <p:nvGrpSpPr>
              <p:cNvPr id="100" name="Group 99">
                <a:extLst>
                  <a:ext uri="{FF2B5EF4-FFF2-40B4-BE49-F238E27FC236}">
                    <a16:creationId xmlns:a16="http://schemas.microsoft.com/office/drawing/2014/main" id="{B9DB0098-1677-D07E-C0F6-A0803EF8F65A}"/>
                  </a:ext>
                </a:extLst>
              </p:cNvPr>
              <p:cNvGrpSpPr/>
              <p:nvPr/>
            </p:nvGrpSpPr>
            <p:grpSpPr>
              <a:xfrm>
                <a:off x="2198913" y="2125207"/>
                <a:ext cx="2057400" cy="1371600"/>
                <a:chOff x="2220686" y="2497410"/>
                <a:chExt cx="2057400" cy="1371600"/>
              </a:xfrm>
            </p:grpSpPr>
            <p:sp>
              <p:nvSpPr>
                <p:cNvPr id="101" name="Rectangle 62" descr="5%">
                  <a:extLst>
                    <a:ext uri="{FF2B5EF4-FFF2-40B4-BE49-F238E27FC236}">
                      <a16:creationId xmlns:a16="http://schemas.microsoft.com/office/drawing/2014/main" id="{B20987F0-F1DD-E8FA-4410-9B0E015828DB}"/>
                    </a:ext>
                  </a:extLst>
                </p:cNvPr>
                <p:cNvSpPr>
                  <a:spLocks noChangeArrowheads="1"/>
                </p:cNvSpPr>
                <p:nvPr/>
              </p:nvSpPr>
              <p:spPr bwMode="auto">
                <a:xfrm>
                  <a:off x="2220686" y="356421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solidFill>
                        <a:schemeClr val="lt1"/>
                      </a:solidFill>
                    </a:rPr>
                    <a:t>A[</a:t>
                  </a:r>
                  <a:r>
                    <a:rPr lang="en-US">
                      <a:solidFill>
                        <a:schemeClr val="lt1"/>
                      </a:solidFill>
                    </a:rPr>
                    <a:t>2]</a:t>
                  </a:r>
                  <a:endParaRPr lang="en-US" dirty="0">
                    <a:solidFill>
                      <a:schemeClr val="lt1"/>
                    </a:solidFill>
                  </a:endParaRPr>
                </a:p>
              </p:txBody>
            </p:sp>
            <p:sp>
              <p:nvSpPr>
                <p:cNvPr id="102" name="Line 73">
                  <a:extLst>
                    <a:ext uri="{FF2B5EF4-FFF2-40B4-BE49-F238E27FC236}">
                      <a16:creationId xmlns:a16="http://schemas.microsoft.com/office/drawing/2014/main" id="{F8AFD1EB-F47D-8E76-CB7F-A23A711100D5}"/>
                    </a:ext>
                  </a:extLst>
                </p:cNvPr>
                <p:cNvSpPr>
                  <a:spLocks noChangeShapeType="1"/>
                </p:cNvSpPr>
                <p:nvPr/>
              </p:nvSpPr>
              <p:spPr bwMode="auto">
                <a:xfrm flipH="1">
                  <a:off x="3211286" y="2497410"/>
                  <a:ext cx="1066800" cy="1219200"/>
                </a:xfrm>
                <a:prstGeom prst="line">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endParaRPr lang="en-US">
                    <a:solidFill>
                      <a:schemeClr val="lt1"/>
                    </a:solidFill>
                  </a:endParaRPr>
                </a:p>
              </p:txBody>
            </p:sp>
          </p:grpSp>
          <p:sp>
            <p:nvSpPr>
              <p:cNvPr id="12" name="TextBox 11">
                <a:extLst>
                  <a:ext uri="{FF2B5EF4-FFF2-40B4-BE49-F238E27FC236}">
                    <a16:creationId xmlns:a16="http://schemas.microsoft.com/office/drawing/2014/main" id="{45789FFB-235B-AB37-AF85-39B8290B6066}"/>
                  </a:ext>
                </a:extLst>
              </p:cNvPr>
              <p:cNvSpPr txBox="1"/>
              <p:nvPr/>
            </p:nvSpPr>
            <p:spPr>
              <a:xfrm>
                <a:off x="1435076" y="3173047"/>
                <a:ext cx="652743" cy="369332"/>
              </a:xfrm>
              <a:prstGeom prst="rect">
                <a:avLst/>
              </a:prstGeom>
              <a:noFill/>
            </p:spPr>
            <p:txBody>
              <a:bodyPr wrap="none" rtlCol="0">
                <a:spAutoFit/>
              </a:bodyPr>
              <a:lstStyle/>
              <a:p>
                <a:r>
                  <a:rPr lang="en-US" dirty="0">
                    <a:solidFill>
                      <a:srgbClr val="FF0000"/>
                    </a:solidFill>
                  </a:rPr>
                  <a:t>0010</a:t>
                </a:r>
              </a:p>
            </p:txBody>
          </p:sp>
        </p:grpSp>
      </p:grpSp>
      <p:grpSp>
        <p:nvGrpSpPr>
          <p:cNvPr id="68" name="Group 67">
            <a:extLst>
              <a:ext uri="{FF2B5EF4-FFF2-40B4-BE49-F238E27FC236}">
                <a16:creationId xmlns:a16="http://schemas.microsoft.com/office/drawing/2014/main" id="{A9F2C330-D46F-6372-9A92-BA95900FD50E}"/>
              </a:ext>
            </a:extLst>
          </p:cNvPr>
          <p:cNvGrpSpPr/>
          <p:nvPr/>
        </p:nvGrpSpPr>
        <p:grpSpPr>
          <a:xfrm>
            <a:off x="1058921" y="2430007"/>
            <a:ext cx="3197392" cy="1400295"/>
            <a:chOff x="1058921" y="2430007"/>
            <a:chExt cx="3197392" cy="1400295"/>
          </a:xfrm>
        </p:grpSpPr>
        <p:sp>
          <p:nvSpPr>
            <p:cNvPr id="77" name="TextBox 76">
              <a:extLst>
                <a:ext uri="{FF2B5EF4-FFF2-40B4-BE49-F238E27FC236}">
                  <a16:creationId xmlns:a16="http://schemas.microsoft.com/office/drawing/2014/main" id="{ABC3AEE0-1E7F-2E15-0165-FEA18A3513B8}"/>
                </a:ext>
              </a:extLst>
            </p:cNvPr>
            <p:cNvSpPr txBox="1"/>
            <p:nvPr/>
          </p:nvSpPr>
          <p:spPr>
            <a:xfrm>
              <a:off x="1058921" y="3445434"/>
              <a:ext cx="301686" cy="369332"/>
            </a:xfrm>
            <a:prstGeom prst="rect">
              <a:avLst/>
            </a:prstGeom>
            <a:noFill/>
          </p:spPr>
          <p:txBody>
            <a:bodyPr wrap="none" rtlCol="0">
              <a:spAutoFit/>
            </a:bodyPr>
            <a:lstStyle/>
            <a:p>
              <a:r>
                <a:rPr lang="en-US" dirty="0"/>
                <a:t>1</a:t>
              </a:r>
            </a:p>
          </p:txBody>
        </p:sp>
        <p:grpSp>
          <p:nvGrpSpPr>
            <p:cNvPr id="64" name="Group 63">
              <a:extLst>
                <a:ext uri="{FF2B5EF4-FFF2-40B4-BE49-F238E27FC236}">
                  <a16:creationId xmlns:a16="http://schemas.microsoft.com/office/drawing/2014/main" id="{663F938C-0FEB-13D2-9EFE-63C75A3C997B}"/>
                </a:ext>
              </a:extLst>
            </p:cNvPr>
            <p:cNvGrpSpPr/>
            <p:nvPr/>
          </p:nvGrpSpPr>
          <p:grpSpPr>
            <a:xfrm>
              <a:off x="1435076" y="2430007"/>
              <a:ext cx="2821237" cy="1400295"/>
              <a:chOff x="1435076" y="2430007"/>
              <a:chExt cx="2821237" cy="1400295"/>
            </a:xfrm>
          </p:grpSpPr>
          <p:grpSp>
            <p:nvGrpSpPr>
              <p:cNvPr id="103" name="Group 102">
                <a:extLst>
                  <a:ext uri="{FF2B5EF4-FFF2-40B4-BE49-F238E27FC236}">
                    <a16:creationId xmlns:a16="http://schemas.microsoft.com/office/drawing/2014/main" id="{197BE44C-AA01-5B26-364F-C718E8D01C54}"/>
                  </a:ext>
                </a:extLst>
              </p:cNvPr>
              <p:cNvGrpSpPr/>
              <p:nvPr/>
            </p:nvGrpSpPr>
            <p:grpSpPr>
              <a:xfrm>
                <a:off x="2198913" y="2430007"/>
                <a:ext cx="2057400" cy="1371600"/>
                <a:chOff x="2220686" y="2802210"/>
                <a:chExt cx="2057400" cy="1371600"/>
              </a:xfrm>
            </p:grpSpPr>
            <p:sp>
              <p:nvSpPr>
                <p:cNvPr id="104" name="Rectangle 52" descr="5%">
                  <a:extLst>
                    <a:ext uri="{FF2B5EF4-FFF2-40B4-BE49-F238E27FC236}">
                      <a16:creationId xmlns:a16="http://schemas.microsoft.com/office/drawing/2014/main" id="{524B0236-713F-7D25-C08C-CB53021E0F8A}"/>
                    </a:ext>
                  </a:extLst>
                </p:cNvPr>
                <p:cNvSpPr>
                  <a:spLocks noChangeArrowheads="1"/>
                </p:cNvSpPr>
                <p:nvPr/>
              </p:nvSpPr>
              <p:spPr bwMode="auto">
                <a:xfrm>
                  <a:off x="2220686" y="3869010"/>
                  <a:ext cx="990600" cy="3048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t>A[3]</a:t>
                  </a:r>
                </a:p>
              </p:txBody>
            </p:sp>
            <p:sp>
              <p:nvSpPr>
                <p:cNvPr id="105" name="Line 74">
                  <a:extLst>
                    <a:ext uri="{FF2B5EF4-FFF2-40B4-BE49-F238E27FC236}">
                      <a16:creationId xmlns:a16="http://schemas.microsoft.com/office/drawing/2014/main" id="{4A88EF1B-AFF3-1DF5-FB7E-2098BA13D01B}"/>
                    </a:ext>
                  </a:extLst>
                </p:cNvPr>
                <p:cNvSpPr>
                  <a:spLocks noChangeShapeType="1"/>
                </p:cNvSpPr>
                <p:nvPr/>
              </p:nvSpPr>
              <p:spPr bwMode="auto">
                <a:xfrm flipH="1">
                  <a:off x="3211286" y="2802210"/>
                  <a:ext cx="1066800" cy="1219200"/>
                </a:xfrm>
                <a:prstGeom prst="line">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endParaRPr lang="en-US">
                    <a:solidFill>
                      <a:schemeClr val="lt1"/>
                    </a:solidFill>
                  </a:endParaRPr>
                </a:p>
              </p:txBody>
            </p:sp>
          </p:grpSp>
          <p:sp>
            <p:nvSpPr>
              <p:cNvPr id="46" name="TextBox 45">
                <a:extLst>
                  <a:ext uri="{FF2B5EF4-FFF2-40B4-BE49-F238E27FC236}">
                    <a16:creationId xmlns:a16="http://schemas.microsoft.com/office/drawing/2014/main" id="{738CC6D7-55E9-1DEE-4608-8AAFA2AA481F}"/>
                  </a:ext>
                </a:extLst>
              </p:cNvPr>
              <p:cNvSpPr txBox="1"/>
              <p:nvPr/>
            </p:nvSpPr>
            <p:spPr>
              <a:xfrm>
                <a:off x="1435076" y="3460970"/>
                <a:ext cx="652743" cy="369332"/>
              </a:xfrm>
              <a:prstGeom prst="rect">
                <a:avLst/>
              </a:prstGeom>
              <a:noFill/>
            </p:spPr>
            <p:txBody>
              <a:bodyPr wrap="none" rtlCol="0">
                <a:spAutoFit/>
              </a:bodyPr>
              <a:lstStyle/>
              <a:p>
                <a:r>
                  <a:rPr lang="en-US" dirty="0">
                    <a:solidFill>
                      <a:srgbClr val="FF0000"/>
                    </a:solidFill>
                  </a:rPr>
                  <a:t>0011</a:t>
                </a:r>
              </a:p>
            </p:txBody>
          </p:sp>
        </p:grpSp>
      </p:grpSp>
      <p:sp>
        <p:nvSpPr>
          <p:cNvPr id="3" name="Slide Number Placeholder 5">
            <a:extLst>
              <a:ext uri="{FF2B5EF4-FFF2-40B4-BE49-F238E27FC236}">
                <a16:creationId xmlns:a16="http://schemas.microsoft.com/office/drawing/2014/main" id="{FE6B56FA-E928-91DE-F5FE-6A9A52695E18}"/>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49</a:t>
            </a:fld>
            <a:endParaRPr lang="en-US" dirty="0"/>
          </a:p>
        </p:txBody>
      </p:sp>
    </p:spTree>
    <p:extLst>
      <p:ext uri="{BB962C8B-B14F-4D97-AF65-F5344CB8AC3E}">
        <p14:creationId xmlns:p14="http://schemas.microsoft.com/office/powerpoint/2010/main" val="2709066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ipe(right)">
                                      <p:cBhvr>
                                        <p:cTn id="7" dur="500"/>
                                        <p:tgtEl>
                                          <p:spTgt spid="6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wipe(right)">
                                      <p:cBhvr>
                                        <p:cTn id="12" dur="500"/>
                                        <p:tgtEl>
                                          <p:spTgt spid="6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67"/>
                                        </p:tgtEl>
                                        <p:attrNameLst>
                                          <p:attrName>style.visibility</p:attrName>
                                        </p:attrNameLst>
                                      </p:cBhvr>
                                      <p:to>
                                        <p:strVal val="visible"/>
                                      </p:to>
                                    </p:set>
                                    <p:animEffect transition="in" filter="wipe(right)">
                                      <p:cBhvr>
                                        <p:cTn id="17" dur="500"/>
                                        <p:tgtEl>
                                          <p:spTgt spid="6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68"/>
                                        </p:tgtEl>
                                        <p:attrNameLst>
                                          <p:attrName>style.visibility</p:attrName>
                                        </p:attrNameLst>
                                      </p:cBhvr>
                                      <p:to>
                                        <p:strVal val="visible"/>
                                      </p:to>
                                    </p:set>
                                    <p:animEffect transition="in" filter="wipe(right)">
                                      <p:cBhvr>
                                        <p:cTn id="2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To Do: Library Analogy</a:t>
            </a:r>
          </a:p>
        </p:txBody>
      </p:sp>
      <p:sp>
        <p:nvSpPr>
          <p:cNvPr id="3" name="Content Placeholder 2"/>
          <p:cNvSpPr>
            <a:spLocks noGrp="1"/>
          </p:cNvSpPr>
          <p:nvPr>
            <p:ph idx="1"/>
          </p:nvPr>
        </p:nvSpPr>
        <p:spPr>
          <a:xfrm>
            <a:off x="762000" y="1371600"/>
            <a:ext cx="10439400" cy="5105400"/>
          </a:xfrm>
        </p:spPr>
        <p:txBody>
          <a:bodyPr>
            <a:normAutofit/>
          </a:bodyPr>
          <a:lstStyle/>
          <a:p>
            <a:r>
              <a:rPr lang="en-US" dirty="0"/>
              <a:t>Write a report using library books</a:t>
            </a:r>
          </a:p>
          <a:p>
            <a:r>
              <a:rPr lang="en-US" dirty="0"/>
              <a:t>Go to library (main memory), look up relevant books, fetch from stacks, and place on your desk (cache)</a:t>
            </a:r>
          </a:p>
          <a:p>
            <a:r>
              <a:rPr lang="en-US" dirty="0"/>
              <a:t>If need more, check them out and keep them on your desk</a:t>
            </a:r>
          </a:p>
          <a:p>
            <a:pPr lvl="1"/>
            <a:r>
              <a:rPr lang="en-US" dirty="0"/>
              <a:t>But don’t return earlier books since might need them</a:t>
            </a:r>
          </a:p>
          <a:p>
            <a:r>
              <a:rPr lang="en-US" dirty="0"/>
              <a:t>You hope this collection of a few books on your desk enough to write report, even though </a:t>
            </a:r>
            <a:r>
              <a:rPr lang="en-US"/>
              <a:t>they are </a:t>
            </a:r>
            <a:r>
              <a:rPr lang="en-US" dirty="0"/>
              <a:t>a tiny fraction of all books in the library</a:t>
            </a:r>
          </a:p>
        </p:txBody>
      </p:sp>
      <p:sp>
        <p:nvSpPr>
          <p:cNvPr id="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5" name="Slide Number Placeholder 5">
            <a:extLst>
              <a:ext uri="{FF2B5EF4-FFF2-40B4-BE49-F238E27FC236}">
                <a16:creationId xmlns:a16="http://schemas.microsoft.com/office/drawing/2014/main" id="{0238F9C3-69A9-ADF6-42AF-75E1D03EC63A}"/>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5</a:t>
            </a:fld>
            <a:endParaRPr lang="en-US" dirty="0"/>
          </a:p>
        </p:txBody>
      </p:sp>
    </p:spTree>
    <p:extLst>
      <p:ext uri="{BB962C8B-B14F-4D97-AF65-F5344CB8AC3E}">
        <p14:creationId xmlns:p14="http://schemas.microsoft.com/office/powerpoint/2010/main" val="1322276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Tradeoffs of Cache Block Sizes</a:t>
            </a:r>
          </a:p>
        </p:txBody>
      </p:sp>
      <p:sp>
        <p:nvSpPr>
          <p:cNvPr id="3" name="Content Placeholder 2"/>
          <p:cNvSpPr>
            <a:spLocks noGrp="1"/>
          </p:cNvSpPr>
          <p:nvPr>
            <p:ph idx="1"/>
          </p:nvPr>
        </p:nvSpPr>
        <p:spPr>
          <a:xfrm>
            <a:off x="609600" y="1600201"/>
            <a:ext cx="10972800" cy="4876799"/>
          </a:xfrm>
        </p:spPr>
        <p:txBody>
          <a:bodyPr>
            <a:normAutofit/>
          </a:bodyPr>
          <a:lstStyle/>
          <a:p>
            <a:r>
              <a:rPr lang="en-US" dirty="0"/>
              <a:t>Smaller cache blocks </a:t>
            </a:r>
            <a:r>
              <a:rPr lang="en-US" dirty="0">
                <a:sym typeface="Wingdings" panose="05000000000000000000" pitchFamily="2" charset="2"/>
              </a:rPr>
              <a:t></a:t>
            </a:r>
            <a:r>
              <a:rPr lang="en-US" dirty="0"/>
              <a:t> more fine-grained caching </a:t>
            </a:r>
            <a:r>
              <a:rPr lang="en-US" dirty="0">
                <a:sym typeface="Wingdings" panose="05000000000000000000" pitchFamily="2" charset="2"/>
              </a:rPr>
              <a:t> take better advantage of temporal locality</a:t>
            </a:r>
          </a:p>
          <a:p>
            <a:pPr lvl="1"/>
            <a:r>
              <a:rPr lang="en-US" dirty="0"/>
              <a:t>A given data item stays in the cache longer before getting replaced</a:t>
            </a:r>
          </a:p>
          <a:p>
            <a:r>
              <a:rPr lang="en-US" dirty="0"/>
              <a:t>Larger cache blocks </a:t>
            </a:r>
            <a:r>
              <a:rPr lang="en-US" dirty="0">
                <a:sym typeface="Wingdings" panose="05000000000000000000" pitchFamily="2" charset="2"/>
              </a:rPr>
              <a:t> more coarse-grained caching,</a:t>
            </a:r>
            <a:r>
              <a:rPr lang="en-US" dirty="0"/>
              <a:t> take better advantage of spatial locality</a:t>
            </a:r>
          </a:p>
          <a:p>
            <a:pPr lvl="1"/>
            <a:r>
              <a:rPr lang="en-US" dirty="0"/>
              <a:t>Fetching each cache block brings in lots of data at nearby addresses into the cache</a:t>
            </a:r>
          </a:p>
        </p:txBody>
      </p:sp>
      <p:sp>
        <p:nvSpPr>
          <p:cNvPr id="5" name="Slide Number Placeholder 5">
            <a:extLst>
              <a:ext uri="{FF2B5EF4-FFF2-40B4-BE49-F238E27FC236}">
                <a16:creationId xmlns:a16="http://schemas.microsoft.com/office/drawing/2014/main" id="{2E164FAD-6FA2-877A-15AC-8F169AF5A1B8}"/>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50</a:t>
            </a:fld>
            <a:endParaRPr lang="en-US" dirty="0"/>
          </a:p>
        </p:txBody>
      </p:sp>
    </p:spTree>
    <p:extLst>
      <p:ext uri="{BB962C8B-B14F-4D97-AF65-F5344CB8AC3E}">
        <p14:creationId xmlns:p14="http://schemas.microsoft.com/office/powerpoint/2010/main" val="31950979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6418" name="Rectangle 2"/>
          <p:cNvSpPr>
            <a:spLocks noGrp="1" noChangeArrowheads="1"/>
          </p:cNvSpPr>
          <p:nvPr>
            <p:ph type="title"/>
          </p:nvPr>
        </p:nvSpPr>
        <p:spPr>
          <a:xfrm>
            <a:off x="609600" y="59482"/>
            <a:ext cx="10972800" cy="1143000"/>
          </a:xfrm>
        </p:spPr>
        <p:txBody>
          <a:bodyPr>
            <a:normAutofit/>
          </a:bodyPr>
          <a:lstStyle/>
          <a:p>
            <a:r>
              <a:rPr lang="en-US" dirty="0"/>
              <a:t>DM Cache: Memory Access Example</a:t>
            </a:r>
          </a:p>
        </p:txBody>
      </p:sp>
      <p:grpSp>
        <p:nvGrpSpPr>
          <p:cNvPr id="2" name="Group 3"/>
          <p:cNvGrpSpPr>
            <a:grpSpLocks/>
          </p:cNvGrpSpPr>
          <p:nvPr/>
        </p:nvGrpSpPr>
        <p:grpSpPr bwMode="auto">
          <a:xfrm>
            <a:off x="2819400" y="2859088"/>
            <a:ext cx="990600" cy="1219200"/>
            <a:chOff x="1344" y="1056"/>
            <a:chExt cx="624" cy="768"/>
          </a:xfrm>
        </p:grpSpPr>
        <p:sp>
          <p:nvSpPr>
            <p:cNvPr id="1596420" name="Rectangle 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21" name="Line 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22" name="Line 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23" name="Line 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3" name="Group 8"/>
          <p:cNvGrpSpPr>
            <a:grpSpLocks/>
          </p:cNvGrpSpPr>
          <p:nvPr/>
        </p:nvGrpSpPr>
        <p:grpSpPr bwMode="auto">
          <a:xfrm>
            <a:off x="4800600" y="2859088"/>
            <a:ext cx="990600" cy="1219200"/>
            <a:chOff x="1344" y="1056"/>
            <a:chExt cx="624" cy="768"/>
          </a:xfrm>
        </p:grpSpPr>
        <p:sp>
          <p:nvSpPr>
            <p:cNvPr id="1596425" name="Rectangle 9"/>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26" name="Line 10"/>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27" name="Line 11"/>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28" name="Line 12"/>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4" name="Group 13"/>
          <p:cNvGrpSpPr>
            <a:grpSpLocks/>
          </p:cNvGrpSpPr>
          <p:nvPr/>
        </p:nvGrpSpPr>
        <p:grpSpPr bwMode="auto">
          <a:xfrm>
            <a:off x="6858000" y="2859088"/>
            <a:ext cx="990600" cy="1219200"/>
            <a:chOff x="1344" y="1056"/>
            <a:chExt cx="624" cy="768"/>
          </a:xfrm>
        </p:grpSpPr>
        <p:sp>
          <p:nvSpPr>
            <p:cNvPr id="1596430" name="Rectangle 1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31" name="Line 1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32" name="Line 1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33" name="Line 1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5" name="Group 18"/>
          <p:cNvGrpSpPr>
            <a:grpSpLocks/>
          </p:cNvGrpSpPr>
          <p:nvPr/>
        </p:nvGrpSpPr>
        <p:grpSpPr bwMode="auto">
          <a:xfrm>
            <a:off x="8915400" y="2859088"/>
            <a:ext cx="990600" cy="1219200"/>
            <a:chOff x="1344" y="1056"/>
            <a:chExt cx="624" cy="768"/>
          </a:xfrm>
        </p:grpSpPr>
        <p:sp>
          <p:nvSpPr>
            <p:cNvPr id="1596435" name="Rectangle 19"/>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36" name="Line 20"/>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37" name="Line 21"/>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38" name="Line 22"/>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6" name="Group 23"/>
          <p:cNvGrpSpPr>
            <a:grpSpLocks/>
          </p:cNvGrpSpPr>
          <p:nvPr/>
        </p:nvGrpSpPr>
        <p:grpSpPr bwMode="auto">
          <a:xfrm>
            <a:off x="8915400" y="4687888"/>
            <a:ext cx="990600" cy="1219200"/>
            <a:chOff x="1344" y="1056"/>
            <a:chExt cx="624" cy="768"/>
          </a:xfrm>
        </p:grpSpPr>
        <p:sp>
          <p:nvSpPr>
            <p:cNvPr id="1596440" name="Rectangle 2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41" name="Line 2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42" name="Line 2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43" name="Line 2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7" name="Group 28"/>
          <p:cNvGrpSpPr>
            <a:grpSpLocks/>
          </p:cNvGrpSpPr>
          <p:nvPr/>
        </p:nvGrpSpPr>
        <p:grpSpPr bwMode="auto">
          <a:xfrm>
            <a:off x="6858000" y="4687888"/>
            <a:ext cx="990600" cy="1219200"/>
            <a:chOff x="1344" y="1056"/>
            <a:chExt cx="624" cy="768"/>
          </a:xfrm>
        </p:grpSpPr>
        <p:sp>
          <p:nvSpPr>
            <p:cNvPr id="1596445" name="Rectangle 29"/>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46" name="Line 30"/>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47" name="Line 31"/>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48" name="Line 32"/>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8" name="Group 33"/>
          <p:cNvGrpSpPr>
            <a:grpSpLocks/>
          </p:cNvGrpSpPr>
          <p:nvPr/>
        </p:nvGrpSpPr>
        <p:grpSpPr bwMode="auto">
          <a:xfrm>
            <a:off x="4876800" y="4687888"/>
            <a:ext cx="990600" cy="1219200"/>
            <a:chOff x="1344" y="1056"/>
            <a:chExt cx="624" cy="768"/>
          </a:xfrm>
        </p:grpSpPr>
        <p:sp>
          <p:nvSpPr>
            <p:cNvPr id="1596450" name="Rectangle 34"/>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51" name="Line 35"/>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52" name="Line 36"/>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53" name="Line 37"/>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9" name="Group 38"/>
          <p:cNvGrpSpPr>
            <a:grpSpLocks/>
          </p:cNvGrpSpPr>
          <p:nvPr/>
        </p:nvGrpSpPr>
        <p:grpSpPr bwMode="auto">
          <a:xfrm>
            <a:off x="2819400" y="4687888"/>
            <a:ext cx="990600" cy="1219200"/>
            <a:chOff x="1344" y="1056"/>
            <a:chExt cx="624" cy="768"/>
          </a:xfrm>
        </p:grpSpPr>
        <p:sp>
          <p:nvSpPr>
            <p:cNvPr id="1596455" name="Rectangle 39"/>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56" name="Line 40"/>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57" name="Line 41"/>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58" name="Line 42"/>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sp>
        <p:nvSpPr>
          <p:cNvPr id="1596459" name="Text Box 43"/>
          <p:cNvSpPr txBox="1">
            <a:spLocks noChangeArrowheads="1"/>
          </p:cNvSpPr>
          <p:nvPr/>
        </p:nvSpPr>
        <p:spPr bwMode="auto">
          <a:xfrm>
            <a:off x="2879725" y="2438401"/>
            <a:ext cx="311150" cy="36671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0</a:t>
            </a:r>
          </a:p>
        </p:txBody>
      </p:sp>
      <p:sp>
        <p:nvSpPr>
          <p:cNvPr id="1596460" name="Text Box 44"/>
          <p:cNvSpPr txBox="1">
            <a:spLocks noChangeArrowheads="1"/>
          </p:cNvSpPr>
          <p:nvPr/>
        </p:nvSpPr>
        <p:spPr bwMode="auto">
          <a:xfrm>
            <a:off x="4784725" y="2438401"/>
            <a:ext cx="311150" cy="36671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1</a:t>
            </a:r>
          </a:p>
        </p:txBody>
      </p:sp>
      <p:sp>
        <p:nvSpPr>
          <p:cNvPr id="1596461" name="Text Box 45"/>
          <p:cNvSpPr txBox="1">
            <a:spLocks noChangeArrowheads="1"/>
          </p:cNvSpPr>
          <p:nvPr/>
        </p:nvSpPr>
        <p:spPr bwMode="auto">
          <a:xfrm>
            <a:off x="6765925" y="2438401"/>
            <a:ext cx="311150" cy="36671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2</a:t>
            </a:r>
          </a:p>
        </p:txBody>
      </p:sp>
      <p:sp>
        <p:nvSpPr>
          <p:cNvPr id="1596462" name="Text Box 46"/>
          <p:cNvSpPr txBox="1">
            <a:spLocks noChangeArrowheads="1"/>
          </p:cNvSpPr>
          <p:nvPr/>
        </p:nvSpPr>
        <p:spPr bwMode="auto">
          <a:xfrm>
            <a:off x="8899525" y="2438401"/>
            <a:ext cx="311150" cy="36671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3</a:t>
            </a:r>
          </a:p>
        </p:txBody>
      </p:sp>
      <p:sp>
        <p:nvSpPr>
          <p:cNvPr id="1596463" name="Text Box 47"/>
          <p:cNvSpPr txBox="1">
            <a:spLocks noChangeArrowheads="1"/>
          </p:cNvSpPr>
          <p:nvPr/>
        </p:nvSpPr>
        <p:spPr bwMode="auto">
          <a:xfrm>
            <a:off x="2743200" y="4289955"/>
            <a:ext cx="311150" cy="36671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dirty="0">
                <a:solidFill>
                  <a:prstClr val="black"/>
                </a:solidFill>
                <a:latin typeface="Calibri"/>
                <a:ea typeface="+mn-ea"/>
                <a:cs typeface="+mn-cs"/>
              </a:rPr>
              <a:t>4</a:t>
            </a:r>
          </a:p>
        </p:txBody>
      </p:sp>
      <p:sp>
        <p:nvSpPr>
          <p:cNvPr id="1596464" name="Text Box 48"/>
          <p:cNvSpPr txBox="1">
            <a:spLocks noChangeArrowheads="1"/>
          </p:cNvSpPr>
          <p:nvPr/>
        </p:nvSpPr>
        <p:spPr bwMode="auto">
          <a:xfrm>
            <a:off x="4784725" y="4267201"/>
            <a:ext cx="311150" cy="36671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3</a:t>
            </a:r>
          </a:p>
        </p:txBody>
      </p:sp>
      <p:sp>
        <p:nvSpPr>
          <p:cNvPr id="1596465" name="Text Box 49"/>
          <p:cNvSpPr txBox="1">
            <a:spLocks noChangeArrowheads="1"/>
          </p:cNvSpPr>
          <p:nvPr/>
        </p:nvSpPr>
        <p:spPr bwMode="auto">
          <a:xfrm>
            <a:off x="6842125" y="4267201"/>
            <a:ext cx="311150" cy="36671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4</a:t>
            </a:r>
          </a:p>
        </p:txBody>
      </p:sp>
      <p:sp>
        <p:nvSpPr>
          <p:cNvPr id="1596466" name="Text Box 50"/>
          <p:cNvSpPr txBox="1">
            <a:spLocks noChangeArrowheads="1"/>
          </p:cNvSpPr>
          <p:nvPr/>
        </p:nvSpPr>
        <p:spPr bwMode="auto">
          <a:xfrm>
            <a:off x="8823325" y="4267200"/>
            <a:ext cx="418704"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15</a:t>
            </a:r>
          </a:p>
        </p:txBody>
      </p:sp>
      <p:grpSp>
        <p:nvGrpSpPr>
          <p:cNvPr id="10" name="Group 51"/>
          <p:cNvGrpSpPr>
            <a:grpSpLocks/>
          </p:cNvGrpSpPr>
          <p:nvPr/>
        </p:nvGrpSpPr>
        <p:grpSpPr bwMode="auto">
          <a:xfrm>
            <a:off x="2286000" y="2859088"/>
            <a:ext cx="533400" cy="1219200"/>
            <a:chOff x="1344" y="1056"/>
            <a:chExt cx="624" cy="768"/>
          </a:xfrm>
        </p:grpSpPr>
        <p:sp>
          <p:nvSpPr>
            <p:cNvPr id="1596468" name="Rectangle 52"/>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69" name="Line 53"/>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70" name="Line 54"/>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71" name="Line 55"/>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11" name="Group 56"/>
          <p:cNvGrpSpPr>
            <a:grpSpLocks/>
          </p:cNvGrpSpPr>
          <p:nvPr/>
        </p:nvGrpSpPr>
        <p:grpSpPr bwMode="auto">
          <a:xfrm>
            <a:off x="4267200" y="2859088"/>
            <a:ext cx="533400" cy="1219200"/>
            <a:chOff x="1344" y="1056"/>
            <a:chExt cx="624" cy="768"/>
          </a:xfrm>
        </p:grpSpPr>
        <p:sp>
          <p:nvSpPr>
            <p:cNvPr id="1596473" name="Rectangle 5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74" name="Line 5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75" name="Line 5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76" name="Line 6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12" name="Group 61"/>
          <p:cNvGrpSpPr>
            <a:grpSpLocks/>
          </p:cNvGrpSpPr>
          <p:nvPr/>
        </p:nvGrpSpPr>
        <p:grpSpPr bwMode="auto">
          <a:xfrm>
            <a:off x="6324600" y="2859088"/>
            <a:ext cx="533400" cy="1219200"/>
            <a:chOff x="1344" y="1056"/>
            <a:chExt cx="624" cy="768"/>
          </a:xfrm>
        </p:grpSpPr>
        <p:sp>
          <p:nvSpPr>
            <p:cNvPr id="1596478" name="Rectangle 62"/>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79" name="Line 63"/>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80" name="Line 64"/>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81" name="Line 65"/>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13" name="Group 66"/>
          <p:cNvGrpSpPr>
            <a:grpSpLocks/>
          </p:cNvGrpSpPr>
          <p:nvPr/>
        </p:nvGrpSpPr>
        <p:grpSpPr bwMode="auto">
          <a:xfrm>
            <a:off x="8382000" y="2859088"/>
            <a:ext cx="533400" cy="1219200"/>
            <a:chOff x="1344" y="1056"/>
            <a:chExt cx="624" cy="768"/>
          </a:xfrm>
        </p:grpSpPr>
        <p:sp>
          <p:nvSpPr>
            <p:cNvPr id="1596483" name="Rectangle 6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84" name="Line 6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85" name="Line 6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86" name="Line 7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14" name="Group 71"/>
          <p:cNvGrpSpPr>
            <a:grpSpLocks/>
          </p:cNvGrpSpPr>
          <p:nvPr/>
        </p:nvGrpSpPr>
        <p:grpSpPr bwMode="auto">
          <a:xfrm>
            <a:off x="2286000" y="4687888"/>
            <a:ext cx="533400" cy="1219200"/>
            <a:chOff x="1344" y="1056"/>
            <a:chExt cx="624" cy="768"/>
          </a:xfrm>
        </p:grpSpPr>
        <p:sp>
          <p:nvSpPr>
            <p:cNvPr id="1596488" name="Rectangle 72"/>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89" name="Line 73"/>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90" name="Line 74"/>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91" name="Line 75"/>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15" name="Group 76"/>
          <p:cNvGrpSpPr>
            <a:grpSpLocks/>
          </p:cNvGrpSpPr>
          <p:nvPr/>
        </p:nvGrpSpPr>
        <p:grpSpPr bwMode="auto">
          <a:xfrm>
            <a:off x="4343400" y="4687888"/>
            <a:ext cx="533400" cy="1219200"/>
            <a:chOff x="1344" y="1056"/>
            <a:chExt cx="624" cy="768"/>
          </a:xfrm>
        </p:grpSpPr>
        <p:sp>
          <p:nvSpPr>
            <p:cNvPr id="1596493" name="Rectangle 7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94" name="Line 7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95" name="Line 7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96" name="Line 8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16" name="Group 81"/>
          <p:cNvGrpSpPr>
            <a:grpSpLocks/>
          </p:cNvGrpSpPr>
          <p:nvPr/>
        </p:nvGrpSpPr>
        <p:grpSpPr bwMode="auto">
          <a:xfrm>
            <a:off x="6324600" y="4687888"/>
            <a:ext cx="533400" cy="1219200"/>
            <a:chOff x="1344" y="1056"/>
            <a:chExt cx="624" cy="768"/>
          </a:xfrm>
        </p:grpSpPr>
        <p:sp>
          <p:nvSpPr>
            <p:cNvPr id="1596498" name="Rectangle 82"/>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499" name="Line 83"/>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500" name="Line 84"/>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501" name="Line 85"/>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17" name="Group 86"/>
          <p:cNvGrpSpPr>
            <a:grpSpLocks/>
          </p:cNvGrpSpPr>
          <p:nvPr/>
        </p:nvGrpSpPr>
        <p:grpSpPr bwMode="auto">
          <a:xfrm>
            <a:off x="8382000" y="4687888"/>
            <a:ext cx="533400" cy="1219200"/>
            <a:chOff x="1344" y="1056"/>
            <a:chExt cx="624" cy="768"/>
          </a:xfrm>
        </p:grpSpPr>
        <p:sp>
          <p:nvSpPr>
            <p:cNvPr id="1596503" name="Rectangle 87"/>
            <p:cNvSpPr>
              <a:spLocks noChangeArrowheads="1"/>
            </p:cNvSpPr>
            <p:nvPr/>
          </p:nvSpPr>
          <p:spPr bwMode="auto">
            <a:xfrm>
              <a:off x="1344" y="1056"/>
              <a:ext cx="624" cy="768"/>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504" name="Line 88"/>
            <p:cNvSpPr>
              <a:spLocks noChangeShapeType="1"/>
            </p:cNvSpPr>
            <p:nvPr/>
          </p:nvSpPr>
          <p:spPr bwMode="auto">
            <a:xfrm>
              <a:off x="1344" y="144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505" name="Line 89"/>
            <p:cNvSpPr>
              <a:spLocks noChangeShapeType="1"/>
            </p:cNvSpPr>
            <p:nvPr/>
          </p:nvSpPr>
          <p:spPr bwMode="auto">
            <a:xfrm>
              <a:off x="1344" y="124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506" name="Line 90"/>
            <p:cNvSpPr>
              <a:spLocks noChangeShapeType="1"/>
            </p:cNvSpPr>
            <p:nvPr/>
          </p:nvSpPr>
          <p:spPr bwMode="auto">
            <a:xfrm>
              <a:off x="1344" y="1632"/>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sp>
        <p:nvSpPr>
          <p:cNvPr id="1596507" name="Rectangle 91"/>
          <p:cNvSpPr>
            <a:spLocks noGrp="1" noChangeArrowheads="1"/>
          </p:cNvSpPr>
          <p:nvPr>
            <p:ph type="body" idx="1"/>
          </p:nvPr>
        </p:nvSpPr>
        <p:spPr>
          <a:xfrm>
            <a:off x="785789" y="888792"/>
            <a:ext cx="10155219" cy="1241258"/>
          </a:xfrm>
          <a:noFill/>
          <a:ln/>
        </p:spPr>
        <p:txBody>
          <a:bodyPr>
            <a:normAutofit fontScale="85000" lnSpcReduction="20000"/>
          </a:bodyPr>
          <a:lstStyle/>
          <a:p>
            <a:r>
              <a:rPr lang="en-US" sz="2400" dirty="0"/>
              <a:t>Consider 6-bit memory address with </a:t>
            </a:r>
            <a:r>
              <a:rPr lang="sv-SE" sz="2400" dirty="0"/>
              <a:t>Tag 2b; Index 2b; Offset 2b</a:t>
            </a:r>
            <a:r>
              <a:rPr lang="en-US" sz="2400" dirty="0"/>
              <a:t> (We ignore Byte offset bits, and only consider 4-bit word addresses: Tag 2b; Index 2b)</a:t>
            </a:r>
          </a:p>
          <a:p>
            <a:r>
              <a:rPr lang="en-GB" sz="2400" dirty="0"/>
              <a:t>Start with an empty cache - all blocks initially marked as not valid. Fill in the cache state table below for the sequence of memory address accesses: </a:t>
            </a:r>
          </a:p>
          <a:p>
            <a:endParaRPr lang="en-GB" sz="2400" dirty="0"/>
          </a:p>
          <a:p>
            <a:endParaRPr lang="en-US" sz="2400" dirty="0"/>
          </a:p>
        </p:txBody>
      </p:sp>
      <p:sp>
        <p:nvSpPr>
          <p:cNvPr id="1596508" name="Text Box 92"/>
          <p:cNvSpPr txBox="1">
            <a:spLocks noChangeArrowheads="1"/>
          </p:cNvSpPr>
          <p:nvPr/>
        </p:nvSpPr>
        <p:spPr bwMode="auto">
          <a:xfrm>
            <a:off x="2346325" y="2842154"/>
            <a:ext cx="138531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Mem(0)</a:t>
            </a:r>
          </a:p>
        </p:txBody>
      </p:sp>
      <p:sp>
        <p:nvSpPr>
          <p:cNvPr id="1596509" name="Text Box 93"/>
          <p:cNvSpPr txBox="1">
            <a:spLocks noChangeArrowheads="1"/>
          </p:cNvSpPr>
          <p:nvPr/>
        </p:nvSpPr>
        <p:spPr bwMode="auto">
          <a:xfrm>
            <a:off x="6384925" y="2786064"/>
            <a:ext cx="1385316" cy="710707"/>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Mem(0)</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Mem(1)</a:t>
            </a:r>
          </a:p>
        </p:txBody>
      </p:sp>
      <p:sp>
        <p:nvSpPr>
          <p:cNvPr id="1596510" name="Text Box 94"/>
          <p:cNvSpPr txBox="1">
            <a:spLocks noChangeArrowheads="1"/>
          </p:cNvSpPr>
          <p:nvPr/>
        </p:nvSpPr>
        <p:spPr bwMode="auto">
          <a:xfrm>
            <a:off x="4310594" y="2819401"/>
            <a:ext cx="1385316" cy="392159"/>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Mem(0)</a:t>
            </a:r>
          </a:p>
        </p:txBody>
      </p:sp>
      <p:sp>
        <p:nvSpPr>
          <p:cNvPr id="1596511" name="Text Box 95"/>
          <p:cNvSpPr txBox="1">
            <a:spLocks noChangeArrowheads="1"/>
          </p:cNvSpPr>
          <p:nvPr/>
        </p:nvSpPr>
        <p:spPr bwMode="auto">
          <a:xfrm>
            <a:off x="8442325" y="2802466"/>
            <a:ext cx="1385316" cy="1029256"/>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Mem(0)</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Mem(1)</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Mem(2)</a:t>
            </a:r>
          </a:p>
        </p:txBody>
      </p:sp>
      <p:sp>
        <p:nvSpPr>
          <p:cNvPr id="1596512" name="Text Box 96"/>
          <p:cNvSpPr txBox="1">
            <a:spLocks noChangeArrowheads="1"/>
          </p:cNvSpPr>
          <p:nvPr/>
        </p:nvSpPr>
        <p:spPr bwMode="auto">
          <a:xfrm>
            <a:off x="3108326" y="24384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sp>
        <p:nvSpPr>
          <p:cNvPr id="1596513" name="Text Box 97"/>
          <p:cNvSpPr txBox="1">
            <a:spLocks noChangeArrowheads="1"/>
          </p:cNvSpPr>
          <p:nvPr/>
        </p:nvSpPr>
        <p:spPr bwMode="auto">
          <a:xfrm>
            <a:off x="5013326" y="24384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sp>
        <p:nvSpPr>
          <p:cNvPr id="1596514" name="Text Box 98"/>
          <p:cNvSpPr txBox="1">
            <a:spLocks noChangeArrowheads="1"/>
          </p:cNvSpPr>
          <p:nvPr/>
        </p:nvSpPr>
        <p:spPr bwMode="auto">
          <a:xfrm>
            <a:off x="7070726" y="24384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sp>
        <p:nvSpPr>
          <p:cNvPr id="1596515" name="Text Box 99"/>
          <p:cNvSpPr txBox="1">
            <a:spLocks noChangeArrowheads="1"/>
          </p:cNvSpPr>
          <p:nvPr/>
        </p:nvSpPr>
        <p:spPr bwMode="auto">
          <a:xfrm>
            <a:off x="9204326" y="24384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sp>
        <p:nvSpPr>
          <p:cNvPr id="1596516" name="Text Box 100"/>
          <p:cNvSpPr txBox="1">
            <a:spLocks noChangeArrowheads="1"/>
          </p:cNvSpPr>
          <p:nvPr/>
        </p:nvSpPr>
        <p:spPr bwMode="auto">
          <a:xfrm>
            <a:off x="2955926" y="42672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sp>
        <p:nvSpPr>
          <p:cNvPr id="1596517" name="Text Box 101"/>
          <p:cNvSpPr txBox="1">
            <a:spLocks noChangeArrowheads="1"/>
          </p:cNvSpPr>
          <p:nvPr/>
        </p:nvSpPr>
        <p:spPr bwMode="auto">
          <a:xfrm>
            <a:off x="9204326" y="42672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sp>
        <p:nvSpPr>
          <p:cNvPr id="1596518" name="Text Box 102"/>
          <p:cNvSpPr txBox="1">
            <a:spLocks noChangeArrowheads="1"/>
          </p:cNvSpPr>
          <p:nvPr/>
        </p:nvSpPr>
        <p:spPr bwMode="auto">
          <a:xfrm>
            <a:off x="5013325" y="4267200"/>
            <a:ext cx="44114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00B050"/>
                </a:solidFill>
                <a:latin typeface="Calibri"/>
                <a:ea typeface="+mn-ea"/>
                <a:cs typeface="+mn-cs"/>
              </a:rPr>
              <a:t>hit</a:t>
            </a:r>
          </a:p>
        </p:txBody>
      </p:sp>
      <p:sp>
        <p:nvSpPr>
          <p:cNvPr id="1596519" name="Text Box 103"/>
          <p:cNvSpPr txBox="1">
            <a:spLocks noChangeArrowheads="1"/>
          </p:cNvSpPr>
          <p:nvPr/>
        </p:nvSpPr>
        <p:spPr bwMode="auto">
          <a:xfrm>
            <a:off x="7223125" y="4267200"/>
            <a:ext cx="44114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00B050"/>
                </a:solidFill>
                <a:latin typeface="Calibri"/>
                <a:ea typeface="+mn-ea"/>
                <a:cs typeface="+mn-cs"/>
              </a:rPr>
              <a:t>hit</a:t>
            </a:r>
          </a:p>
        </p:txBody>
      </p:sp>
      <p:sp>
        <p:nvSpPr>
          <p:cNvPr id="1596520" name="Text Box 104"/>
          <p:cNvSpPr txBox="1">
            <a:spLocks noChangeArrowheads="1"/>
          </p:cNvSpPr>
          <p:nvPr/>
        </p:nvSpPr>
        <p:spPr bwMode="auto">
          <a:xfrm>
            <a:off x="2346325" y="4648201"/>
            <a:ext cx="1385316" cy="1347805"/>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srgbClr val="FF0000"/>
                </a:solidFill>
                <a:latin typeface="Calibri"/>
                <a:ea typeface="+mn-ea"/>
                <a:cs typeface="+mn-cs"/>
              </a:rPr>
              <a:t>00</a:t>
            </a:r>
            <a:r>
              <a:rPr lang="en-US" b="0" dirty="0">
                <a:solidFill>
                  <a:prstClr val="black"/>
                </a:solidFill>
                <a:latin typeface="Calibri"/>
                <a:ea typeface="+mn-ea"/>
                <a:cs typeface="+mn-cs"/>
              </a:rPr>
              <a:t>    </a:t>
            </a:r>
            <a:r>
              <a:rPr lang="en-US" b="0" dirty="0">
                <a:solidFill>
                  <a:srgbClr val="FF0000"/>
                </a:solidFill>
                <a:latin typeface="Calibri"/>
                <a:ea typeface="+mn-ea"/>
                <a:cs typeface="+mn-cs"/>
              </a:rPr>
              <a:t>Mem(0)</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Mem(1)</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Mem(2)</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Mem(3)</a:t>
            </a:r>
          </a:p>
        </p:txBody>
      </p:sp>
      <p:sp>
        <p:nvSpPr>
          <p:cNvPr id="1596521" name="Text Box 105"/>
          <p:cNvSpPr txBox="1">
            <a:spLocks noChangeArrowheads="1"/>
          </p:cNvSpPr>
          <p:nvPr/>
        </p:nvSpPr>
        <p:spPr bwMode="auto">
          <a:xfrm>
            <a:off x="4403725" y="4648201"/>
            <a:ext cx="1385316" cy="1347805"/>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01    Mem(4)</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Mem(1)</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Mem(2)</a:t>
            </a:r>
          </a:p>
          <a:p>
            <a:pPr defTabSz="457200" eaLnBrk="1" fontAlgn="auto" hangingPunct="1">
              <a:lnSpc>
                <a:spcPct val="115000"/>
              </a:lnSpc>
              <a:spcBef>
                <a:spcPts val="0"/>
              </a:spcBef>
              <a:spcAft>
                <a:spcPts val="0"/>
              </a:spcAft>
            </a:pPr>
            <a:r>
              <a:rPr lang="en-US" b="0" dirty="0">
                <a:solidFill>
                  <a:srgbClr val="00B050"/>
                </a:solidFill>
                <a:latin typeface="Calibri"/>
                <a:ea typeface="+mn-ea"/>
                <a:cs typeface="+mn-cs"/>
              </a:rPr>
              <a:t>00</a:t>
            </a:r>
            <a:r>
              <a:rPr lang="en-US" b="0" dirty="0">
                <a:solidFill>
                  <a:prstClr val="black"/>
                </a:solidFill>
                <a:latin typeface="Calibri"/>
                <a:ea typeface="+mn-ea"/>
                <a:cs typeface="+mn-cs"/>
              </a:rPr>
              <a:t>    </a:t>
            </a:r>
            <a:r>
              <a:rPr lang="en-US" b="0" dirty="0">
                <a:solidFill>
                  <a:srgbClr val="00B050"/>
                </a:solidFill>
                <a:latin typeface="Calibri"/>
                <a:ea typeface="+mn-ea"/>
                <a:cs typeface="+mn-cs"/>
              </a:rPr>
              <a:t>Mem(3)</a:t>
            </a:r>
          </a:p>
        </p:txBody>
      </p:sp>
      <p:sp>
        <p:nvSpPr>
          <p:cNvPr id="1596522" name="Text Box 106"/>
          <p:cNvSpPr txBox="1">
            <a:spLocks noChangeArrowheads="1"/>
          </p:cNvSpPr>
          <p:nvPr/>
        </p:nvSpPr>
        <p:spPr bwMode="auto">
          <a:xfrm>
            <a:off x="6384925" y="4648201"/>
            <a:ext cx="1385316" cy="1347805"/>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srgbClr val="00B050"/>
                </a:solidFill>
                <a:latin typeface="Calibri"/>
                <a:ea typeface="+mn-ea"/>
                <a:cs typeface="+mn-cs"/>
              </a:rPr>
              <a:t>01</a:t>
            </a:r>
            <a:r>
              <a:rPr lang="en-US" b="0" dirty="0">
                <a:solidFill>
                  <a:prstClr val="black"/>
                </a:solidFill>
                <a:latin typeface="Calibri"/>
                <a:ea typeface="+mn-ea"/>
                <a:cs typeface="+mn-cs"/>
              </a:rPr>
              <a:t>    </a:t>
            </a:r>
            <a:r>
              <a:rPr lang="en-US" b="0" dirty="0">
                <a:solidFill>
                  <a:srgbClr val="00B050"/>
                </a:solidFill>
                <a:latin typeface="Calibri"/>
                <a:ea typeface="+mn-ea"/>
                <a:cs typeface="+mn-cs"/>
              </a:rPr>
              <a:t>Mem(4)</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Mem(1)</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Mem(2)</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Mem(3)</a:t>
            </a:r>
          </a:p>
        </p:txBody>
      </p:sp>
      <p:sp>
        <p:nvSpPr>
          <p:cNvPr id="1596523" name="Text Box 107"/>
          <p:cNvSpPr txBox="1">
            <a:spLocks noChangeArrowheads="1"/>
          </p:cNvSpPr>
          <p:nvPr/>
        </p:nvSpPr>
        <p:spPr bwMode="auto">
          <a:xfrm>
            <a:off x="8442325" y="4648201"/>
            <a:ext cx="1385316" cy="1347805"/>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01    Mem(4)</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Mem(1)</a:t>
            </a:r>
          </a:p>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Mem(2)</a:t>
            </a:r>
          </a:p>
          <a:p>
            <a:pPr defTabSz="457200" eaLnBrk="1" fontAlgn="auto" hangingPunct="1">
              <a:lnSpc>
                <a:spcPct val="115000"/>
              </a:lnSpc>
              <a:spcBef>
                <a:spcPts val="0"/>
              </a:spcBef>
              <a:spcAft>
                <a:spcPts val="0"/>
              </a:spcAft>
            </a:pPr>
            <a:r>
              <a:rPr lang="en-US" b="0" dirty="0">
                <a:solidFill>
                  <a:srgbClr val="FF0000"/>
                </a:solidFill>
                <a:latin typeface="Calibri"/>
                <a:ea typeface="+mn-ea"/>
                <a:cs typeface="+mn-cs"/>
              </a:rPr>
              <a:t>00</a:t>
            </a:r>
            <a:r>
              <a:rPr lang="en-US" b="0" dirty="0">
                <a:solidFill>
                  <a:prstClr val="black"/>
                </a:solidFill>
                <a:latin typeface="Calibri"/>
                <a:ea typeface="+mn-ea"/>
                <a:cs typeface="+mn-cs"/>
              </a:rPr>
              <a:t>    </a:t>
            </a:r>
            <a:r>
              <a:rPr lang="en-US" b="0" dirty="0">
                <a:solidFill>
                  <a:srgbClr val="FF0000"/>
                </a:solidFill>
                <a:latin typeface="Calibri"/>
                <a:ea typeface="+mn-ea"/>
                <a:cs typeface="+mn-cs"/>
              </a:rPr>
              <a:t>Mem(3)</a:t>
            </a:r>
          </a:p>
        </p:txBody>
      </p:sp>
      <p:grpSp>
        <p:nvGrpSpPr>
          <p:cNvPr id="18" name="Group 108"/>
          <p:cNvGrpSpPr>
            <a:grpSpLocks/>
          </p:cNvGrpSpPr>
          <p:nvPr/>
        </p:nvGrpSpPr>
        <p:grpSpPr bwMode="auto">
          <a:xfrm>
            <a:off x="1965325" y="4495812"/>
            <a:ext cx="1966913" cy="500064"/>
            <a:chOff x="278" y="2567"/>
            <a:chExt cx="1239" cy="315"/>
          </a:xfrm>
        </p:grpSpPr>
        <p:sp>
          <p:nvSpPr>
            <p:cNvPr id="1596525" name="Line 109"/>
            <p:cNvSpPr>
              <a:spLocks noChangeShapeType="1"/>
            </p:cNvSpPr>
            <p:nvPr/>
          </p:nvSpPr>
          <p:spPr bwMode="auto">
            <a:xfrm>
              <a:off x="518" y="2711"/>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526" name="Line 110"/>
            <p:cNvSpPr>
              <a:spLocks noChangeShapeType="1"/>
            </p:cNvSpPr>
            <p:nvPr/>
          </p:nvSpPr>
          <p:spPr bwMode="auto">
            <a:xfrm>
              <a:off x="1190" y="2738"/>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527" name="Text Box 111"/>
            <p:cNvSpPr txBox="1">
              <a:spLocks noChangeArrowheads="1"/>
            </p:cNvSpPr>
            <p:nvPr/>
          </p:nvSpPr>
          <p:spPr bwMode="auto">
            <a:xfrm>
              <a:off x="278" y="2567"/>
              <a:ext cx="264"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a:solidFill>
                    <a:prstClr val="black"/>
                  </a:solidFill>
                  <a:latin typeface="Calibri"/>
                  <a:ea typeface="+mn-ea"/>
                  <a:cs typeface="+mn-cs"/>
                </a:rPr>
                <a:t>01</a:t>
              </a:r>
            </a:p>
          </p:txBody>
        </p:sp>
        <p:sp>
          <p:nvSpPr>
            <p:cNvPr id="1596528" name="Text Box 112"/>
            <p:cNvSpPr txBox="1">
              <a:spLocks noChangeArrowheads="1"/>
            </p:cNvSpPr>
            <p:nvPr/>
          </p:nvSpPr>
          <p:spPr bwMode="auto">
            <a:xfrm>
              <a:off x="1238" y="2567"/>
              <a:ext cx="279"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(4)</a:t>
              </a:r>
            </a:p>
          </p:txBody>
        </p:sp>
      </p:grpSp>
      <p:grpSp>
        <p:nvGrpSpPr>
          <p:cNvPr id="19" name="Group 113"/>
          <p:cNvGrpSpPr>
            <a:grpSpLocks/>
          </p:cNvGrpSpPr>
          <p:nvPr/>
        </p:nvGrpSpPr>
        <p:grpSpPr bwMode="auto">
          <a:xfrm>
            <a:off x="8001001" y="5692775"/>
            <a:ext cx="2389188" cy="446088"/>
            <a:chOff x="4118" y="3095"/>
            <a:chExt cx="1505" cy="281"/>
          </a:xfrm>
        </p:grpSpPr>
        <p:sp>
          <p:nvSpPr>
            <p:cNvPr id="1596530" name="Line 114"/>
            <p:cNvSpPr>
              <a:spLocks noChangeShapeType="1"/>
            </p:cNvSpPr>
            <p:nvPr/>
          </p:nvSpPr>
          <p:spPr bwMode="auto">
            <a:xfrm>
              <a:off x="4422" y="3095"/>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531" name="Line 115"/>
            <p:cNvSpPr>
              <a:spLocks noChangeShapeType="1"/>
            </p:cNvSpPr>
            <p:nvPr/>
          </p:nvSpPr>
          <p:spPr bwMode="auto">
            <a:xfrm>
              <a:off x="5030" y="3122"/>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596532" name="Text Box 116"/>
            <p:cNvSpPr txBox="1">
              <a:spLocks noChangeArrowheads="1"/>
            </p:cNvSpPr>
            <p:nvPr/>
          </p:nvSpPr>
          <p:spPr bwMode="auto">
            <a:xfrm>
              <a:off x="4118" y="3095"/>
              <a:ext cx="264"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a:solidFill>
                    <a:prstClr val="black"/>
                  </a:solidFill>
                  <a:latin typeface="Calibri"/>
                  <a:ea typeface="+mn-ea"/>
                  <a:cs typeface="+mn-cs"/>
                </a:rPr>
                <a:t>11</a:t>
              </a:r>
            </a:p>
          </p:txBody>
        </p:sp>
        <p:sp>
          <p:nvSpPr>
            <p:cNvPr id="1596533" name="Text Box 117"/>
            <p:cNvSpPr txBox="1">
              <a:spLocks noChangeArrowheads="1"/>
            </p:cNvSpPr>
            <p:nvPr/>
          </p:nvSpPr>
          <p:spPr bwMode="auto">
            <a:xfrm>
              <a:off x="5270" y="3143"/>
              <a:ext cx="353"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(15)</a:t>
              </a:r>
            </a:p>
          </p:txBody>
        </p:sp>
      </p:grpSp>
      <p:sp>
        <p:nvSpPr>
          <p:cNvPr id="1596535" name="Text Box 119"/>
          <p:cNvSpPr txBox="1">
            <a:spLocks noChangeArrowheads="1"/>
          </p:cNvSpPr>
          <p:nvPr/>
        </p:nvSpPr>
        <p:spPr bwMode="auto">
          <a:xfrm>
            <a:off x="4318002" y="3113087"/>
            <a:ext cx="1385316" cy="392159"/>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Mem(1)</a:t>
            </a:r>
          </a:p>
        </p:txBody>
      </p:sp>
      <p:sp>
        <p:nvSpPr>
          <p:cNvPr id="1596536" name="Text Box 120"/>
          <p:cNvSpPr txBox="1">
            <a:spLocks noChangeArrowheads="1"/>
          </p:cNvSpPr>
          <p:nvPr/>
        </p:nvSpPr>
        <p:spPr bwMode="auto">
          <a:xfrm>
            <a:off x="6384925" y="3433234"/>
            <a:ext cx="1385316" cy="392159"/>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Mem(2)</a:t>
            </a:r>
          </a:p>
        </p:txBody>
      </p:sp>
      <p:sp>
        <p:nvSpPr>
          <p:cNvPr id="1596537" name="Text Box 121"/>
          <p:cNvSpPr txBox="1">
            <a:spLocks noChangeArrowheads="1"/>
          </p:cNvSpPr>
          <p:nvPr/>
        </p:nvSpPr>
        <p:spPr bwMode="auto">
          <a:xfrm>
            <a:off x="8442325" y="3739621"/>
            <a:ext cx="1385316" cy="392159"/>
          </a:xfrm>
          <a:prstGeom prst="rect">
            <a:avLst/>
          </a:prstGeom>
          <a:noFill/>
          <a:ln w="12700">
            <a:noFill/>
            <a:miter lim="800000"/>
            <a:headEnd/>
            <a:tailEnd/>
          </a:ln>
          <a:effectLst/>
        </p:spPr>
        <p:txBody>
          <a:bodyPr wrap="none">
            <a:spAutoFit/>
          </a:bodyPr>
          <a:lstStyle/>
          <a:p>
            <a:pPr defTabSz="457200" eaLnBrk="1" fontAlgn="auto" hangingPunct="1">
              <a:lnSpc>
                <a:spcPct val="115000"/>
              </a:lnSpc>
              <a:spcBef>
                <a:spcPts val="0"/>
              </a:spcBef>
              <a:spcAft>
                <a:spcPts val="0"/>
              </a:spcAft>
            </a:pPr>
            <a:r>
              <a:rPr lang="en-US" b="0" dirty="0">
                <a:solidFill>
                  <a:prstClr val="black"/>
                </a:solidFill>
                <a:latin typeface="Calibri"/>
                <a:ea typeface="+mn-ea"/>
                <a:cs typeface="+mn-cs"/>
              </a:rPr>
              <a:t>00    Mem(3)</a:t>
            </a:r>
          </a:p>
        </p:txBody>
      </p:sp>
      <p:sp>
        <p:nvSpPr>
          <p:cNvPr id="126" name="TextBox 125"/>
          <p:cNvSpPr txBox="1"/>
          <p:nvPr/>
        </p:nvSpPr>
        <p:spPr>
          <a:xfrm>
            <a:off x="3944786" y="2139637"/>
            <a:ext cx="4716926" cy="400110"/>
          </a:xfrm>
          <a:prstGeom prst="rect">
            <a:avLst/>
          </a:prstGeom>
          <a:noFill/>
        </p:spPr>
        <p:txBody>
          <a:bodyPr wrap="square" rtlCol="0">
            <a:spAutoFit/>
          </a:bodyPr>
          <a:lstStyle/>
          <a:p>
            <a:pPr defTabSz="457200" eaLnBrk="1" fontAlgn="auto" hangingPunct="1">
              <a:spcBef>
                <a:spcPts val="0"/>
              </a:spcBef>
              <a:spcAft>
                <a:spcPts val="0"/>
              </a:spcAft>
            </a:pPr>
            <a:r>
              <a:rPr lang="en-US" sz="2000" b="0" dirty="0">
                <a:solidFill>
                  <a:prstClr val="black"/>
                </a:solidFill>
                <a:latin typeface="Calibri"/>
                <a:ea typeface="+mn-ea"/>
                <a:cs typeface="+mn-cs"/>
              </a:rPr>
              <a:t>0000 0001 0010 0011 0100 0011 0100 1111</a:t>
            </a:r>
          </a:p>
        </p:txBody>
      </p:sp>
      <p:sp>
        <p:nvSpPr>
          <p:cNvPr id="127" name="TextBox 126"/>
          <p:cNvSpPr txBox="1"/>
          <p:nvPr/>
        </p:nvSpPr>
        <p:spPr>
          <a:xfrm>
            <a:off x="2270437" y="4104269"/>
            <a:ext cx="649374" cy="369332"/>
          </a:xfrm>
          <a:prstGeom prst="rect">
            <a:avLst/>
          </a:prstGeom>
          <a:noFill/>
        </p:spPr>
        <p:txBody>
          <a:bodyPr wrap="none" rtlCol="0">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Time</a:t>
            </a:r>
          </a:p>
        </p:txBody>
      </p:sp>
      <p:cxnSp>
        <p:nvCxnSpPr>
          <p:cNvPr id="128" name="Straight Arrow Connector 127"/>
          <p:cNvCxnSpPr>
            <a:stCxn id="127" idx="3"/>
          </p:cNvCxnSpPr>
          <p:nvPr/>
        </p:nvCxnSpPr>
        <p:spPr>
          <a:xfrm flipV="1">
            <a:off x="2919812" y="4288375"/>
            <a:ext cx="2439589" cy="5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9" name="TextBox 128"/>
          <p:cNvSpPr txBox="1"/>
          <p:nvPr/>
        </p:nvSpPr>
        <p:spPr>
          <a:xfrm>
            <a:off x="2098422" y="5960229"/>
            <a:ext cx="649374" cy="369332"/>
          </a:xfrm>
          <a:prstGeom prst="rect">
            <a:avLst/>
          </a:prstGeom>
          <a:noFill/>
        </p:spPr>
        <p:txBody>
          <a:bodyPr wrap="none" rtlCol="0">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Time</a:t>
            </a:r>
          </a:p>
        </p:txBody>
      </p:sp>
      <p:cxnSp>
        <p:nvCxnSpPr>
          <p:cNvPr id="130" name="Straight Arrow Connector 129"/>
          <p:cNvCxnSpPr>
            <a:stCxn id="129" idx="3"/>
          </p:cNvCxnSpPr>
          <p:nvPr/>
        </p:nvCxnSpPr>
        <p:spPr>
          <a:xfrm flipV="1">
            <a:off x="2747796" y="6142575"/>
            <a:ext cx="2738604" cy="232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6" name="Rectangle 110"/>
          <p:cNvSpPr>
            <a:spLocks noChangeArrowheads="1"/>
          </p:cNvSpPr>
          <p:nvPr/>
        </p:nvSpPr>
        <p:spPr bwMode="auto">
          <a:xfrm>
            <a:off x="2286000" y="6206067"/>
            <a:ext cx="8153400" cy="355600"/>
          </a:xfrm>
          <a:prstGeom prst="rect">
            <a:avLst/>
          </a:prstGeom>
          <a:noFill/>
          <a:ln w="12700">
            <a:noFill/>
            <a:miter lim="800000"/>
            <a:headEnd/>
            <a:tailEnd/>
          </a:ln>
          <a:effectLst/>
        </p:spPr>
        <p:txBody>
          <a:bodyPr lIns="63500" tIns="25400" rIns="63500" bIns="25400">
            <a:spAutoFit/>
          </a:bodyPr>
          <a:lstStyle/>
          <a:p>
            <a:pPr marL="741363" lvl="1" indent="-246063" defTabSz="457200" eaLnBrk="1" fontAlgn="auto" hangingPunct="1">
              <a:spcBef>
                <a:spcPct val="30000"/>
              </a:spcBef>
              <a:spcAft>
                <a:spcPts val="0"/>
              </a:spcAft>
              <a:buSzPct val="75000"/>
              <a:buFont typeface="Arial"/>
              <a:buChar char="•"/>
            </a:pPr>
            <a:r>
              <a:rPr lang="en-US" sz="2000" b="0" dirty="0">
                <a:solidFill>
                  <a:prstClr val="black"/>
                </a:solidFill>
                <a:latin typeface="Calibri"/>
                <a:ea typeface="+mn-ea"/>
                <a:cs typeface="+mn-cs"/>
              </a:rPr>
              <a:t>8 requests, 6 misses</a:t>
            </a:r>
          </a:p>
        </p:txBody>
      </p:sp>
      <p:sp>
        <p:nvSpPr>
          <p:cNvPr id="21" name="TextBox 20">
            <a:extLst>
              <a:ext uri="{FF2B5EF4-FFF2-40B4-BE49-F238E27FC236}">
                <a16:creationId xmlns:a16="http://schemas.microsoft.com/office/drawing/2014/main" id="{29EEEF22-339B-89DC-2818-6E8660069D99}"/>
              </a:ext>
            </a:extLst>
          </p:cNvPr>
          <p:cNvSpPr txBox="1"/>
          <p:nvPr/>
        </p:nvSpPr>
        <p:spPr>
          <a:xfrm>
            <a:off x="8574065" y="6056032"/>
            <a:ext cx="259315" cy="374306"/>
          </a:xfrm>
          <a:prstGeom prst="rect">
            <a:avLst/>
          </a:prstGeom>
          <a:noFill/>
        </p:spPr>
        <p:txBody>
          <a:bodyPr wrap="none" rtlCol="0">
            <a:spAutoFit/>
          </a:bodyPr>
          <a:lstStyle/>
          <a:p>
            <a:r>
              <a:rPr lang="en-US" sz="1600" dirty="0"/>
              <a:t>5</a:t>
            </a:r>
          </a:p>
        </p:txBody>
      </p:sp>
      <p:sp>
        <p:nvSpPr>
          <p:cNvPr id="22" name="TextBox 21">
            <a:extLst>
              <a:ext uri="{FF2B5EF4-FFF2-40B4-BE49-F238E27FC236}">
                <a16:creationId xmlns:a16="http://schemas.microsoft.com/office/drawing/2014/main" id="{7B997317-AE72-6992-B509-59C698DBF78D}"/>
              </a:ext>
            </a:extLst>
          </p:cNvPr>
          <p:cNvSpPr txBox="1"/>
          <p:nvPr/>
        </p:nvSpPr>
        <p:spPr>
          <a:xfrm>
            <a:off x="9056799" y="6056032"/>
            <a:ext cx="259315" cy="338554"/>
          </a:xfrm>
          <a:prstGeom prst="rect">
            <a:avLst/>
          </a:prstGeom>
          <a:noFill/>
        </p:spPr>
        <p:txBody>
          <a:bodyPr wrap="square" rtlCol="0">
            <a:spAutoFit/>
          </a:bodyPr>
          <a:lstStyle/>
          <a:p>
            <a:r>
              <a:rPr lang="en-US" sz="1600" dirty="0"/>
              <a:t>4</a:t>
            </a:r>
          </a:p>
        </p:txBody>
      </p:sp>
      <p:graphicFrame>
        <p:nvGraphicFramePr>
          <p:cNvPr id="23" name="Table 22">
            <a:extLst>
              <a:ext uri="{FF2B5EF4-FFF2-40B4-BE49-F238E27FC236}">
                <a16:creationId xmlns:a16="http://schemas.microsoft.com/office/drawing/2014/main" id="{0B2E575E-0E52-4A26-72B3-31E1F38C7353}"/>
              </a:ext>
            </a:extLst>
          </p:cNvPr>
          <p:cNvGraphicFramePr>
            <a:graphicFrameLocks noGrp="1"/>
          </p:cNvGraphicFramePr>
          <p:nvPr/>
        </p:nvGraphicFramePr>
        <p:xfrm>
          <a:off x="8441429" y="6397942"/>
          <a:ext cx="3179151" cy="370840"/>
        </p:xfrm>
        <a:graphic>
          <a:graphicData uri="http://schemas.openxmlformats.org/drawingml/2006/table">
            <a:tbl>
              <a:tblPr firstRow="1" bandRow="1">
                <a:tableStyleId>{5940675A-B579-460E-94D1-54222C63F5DA}</a:tableStyleId>
              </a:tblPr>
              <a:tblGrid>
                <a:gridCol w="1059717">
                  <a:extLst>
                    <a:ext uri="{9D8B030D-6E8A-4147-A177-3AD203B41FA5}">
                      <a16:colId xmlns:a16="http://schemas.microsoft.com/office/drawing/2014/main" val="492541661"/>
                    </a:ext>
                  </a:extLst>
                </a:gridCol>
                <a:gridCol w="1059717">
                  <a:extLst>
                    <a:ext uri="{9D8B030D-6E8A-4147-A177-3AD203B41FA5}">
                      <a16:colId xmlns:a16="http://schemas.microsoft.com/office/drawing/2014/main" val="2367715831"/>
                    </a:ext>
                  </a:extLst>
                </a:gridCol>
                <a:gridCol w="1059717">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Set 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24" name="TextBox 23">
            <a:extLst>
              <a:ext uri="{FF2B5EF4-FFF2-40B4-BE49-F238E27FC236}">
                <a16:creationId xmlns:a16="http://schemas.microsoft.com/office/drawing/2014/main" id="{020A390C-A87C-C314-DDC5-D986BACAEA7C}"/>
              </a:ext>
            </a:extLst>
          </p:cNvPr>
          <p:cNvSpPr txBox="1"/>
          <p:nvPr/>
        </p:nvSpPr>
        <p:spPr>
          <a:xfrm>
            <a:off x="9638340" y="6056032"/>
            <a:ext cx="288862" cy="338554"/>
          </a:xfrm>
          <a:prstGeom prst="rect">
            <a:avLst/>
          </a:prstGeom>
          <a:noFill/>
        </p:spPr>
        <p:txBody>
          <a:bodyPr wrap="none" rtlCol="0">
            <a:spAutoFit/>
          </a:bodyPr>
          <a:lstStyle/>
          <a:p>
            <a:r>
              <a:rPr lang="en-US" sz="1600" dirty="0"/>
              <a:t>3</a:t>
            </a:r>
          </a:p>
        </p:txBody>
      </p:sp>
      <p:sp>
        <p:nvSpPr>
          <p:cNvPr id="25" name="TextBox 24">
            <a:extLst>
              <a:ext uri="{FF2B5EF4-FFF2-40B4-BE49-F238E27FC236}">
                <a16:creationId xmlns:a16="http://schemas.microsoft.com/office/drawing/2014/main" id="{A736BC8E-BC20-E756-43AC-3A3990B84F30}"/>
              </a:ext>
            </a:extLst>
          </p:cNvPr>
          <p:cNvSpPr txBox="1"/>
          <p:nvPr/>
        </p:nvSpPr>
        <p:spPr>
          <a:xfrm>
            <a:off x="10121074" y="6056032"/>
            <a:ext cx="259315" cy="338554"/>
          </a:xfrm>
          <a:prstGeom prst="rect">
            <a:avLst/>
          </a:prstGeom>
          <a:noFill/>
        </p:spPr>
        <p:txBody>
          <a:bodyPr wrap="square" rtlCol="0">
            <a:spAutoFit/>
          </a:bodyPr>
          <a:lstStyle/>
          <a:p>
            <a:r>
              <a:rPr lang="en-US" sz="1600" dirty="0"/>
              <a:t>2</a:t>
            </a:r>
          </a:p>
        </p:txBody>
      </p:sp>
      <p:sp>
        <p:nvSpPr>
          <p:cNvPr id="26" name="TextBox 25">
            <a:extLst>
              <a:ext uri="{FF2B5EF4-FFF2-40B4-BE49-F238E27FC236}">
                <a16:creationId xmlns:a16="http://schemas.microsoft.com/office/drawing/2014/main" id="{34AEA2E8-7243-41B1-9645-F9C76BE29B48}"/>
              </a:ext>
            </a:extLst>
          </p:cNvPr>
          <p:cNvSpPr txBox="1"/>
          <p:nvPr/>
        </p:nvSpPr>
        <p:spPr>
          <a:xfrm>
            <a:off x="10652146" y="6056032"/>
            <a:ext cx="288862" cy="338554"/>
          </a:xfrm>
          <a:prstGeom prst="rect">
            <a:avLst/>
          </a:prstGeom>
          <a:noFill/>
        </p:spPr>
        <p:txBody>
          <a:bodyPr wrap="none" rtlCol="0">
            <a:spAutoFit/>
          </a:bodyPr>
          <a:lstStyle/>
          <a:p>
            <a:r>
              <a:rPr lang="en-US" sz="1600" dirty="0"/>
              <a:t>1</a:t>
            </a:r>
          </a:p>
        </p:txBody>
      </p:sp>
      <p:sp>
        <p:nvSpPr>
          <p:cNvPr id="27" name="TextBox 26">
            <a:extLst>
              <a:ext uri="{FF2B5EF4-FFF2-40B4-BE49-F238E27FC236}">
                <a16:creationId xmlns:a16="http://schemas.microsoft.com/office/drawing/2014/main" id="{980858C7-0FE1-C3FA-E8CD-D488E293C25A}"/>
              </a:ext>
            </a:extLst>
          </p:cNvPr>
          <p:cNvSpPr txBox="1"/>
          <p:nvPr/>
        </p:nvSpPr>
        <p:spPr>
          <a:xfrm>
            <a:off x="11134880" y="6056032"/>
            <a:ext cx="259315" cy="338554"/>
          </a:xfrm>
          <a:prstGeom prst="rect">
            <a:avLst/>
          </a:prstGeom>
          <a:noFill/>
        </p:spPr>
        <p:txBody>
          <a:bodyPr wrap="square" rtlCol="0">
            <a:spAutoFit/>
          </a:bodyPr>
          <a:lstStyle/>
          <a:p>
            <a:r>
              <a:rPr lang="en-US" sz="1600" dirty="0"/>
              <a:t>0</a:t>
            </a:r>
          </a:p>
        </p:txBody>
      </p:sp>
      <p:sp>
        <p:nvSpPr>
          <p:cNvPr id="28" name="Slide Number Placeholder 5">
            <a:extLst>
              <a:ext uri="{FF2B5EF4-FFF2-40B4-BE49-F238E27FC236}">
                <a16:creationId xmlns:a16="http://schemas.microsoft.com/office/drawing/2014/main" id="{D779DE5C-B18D-3DC5-F99E-42691E57AD0C}"/>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51</a:t>
            </a:fld>
            <a:endParaRPr lang="en-US" dirty="0"/>
          </a:p>
        </p:txBody>
      </p:sp>
      <p:sp>
        <p:nvSpPr>
          <p:cNvPr id="29" name="TextBox 28">
            <a:extLst>
              <a:ext uri="{FF2B5EF4-FFF2-40B4-BE49-F238E27FC236}">
                <a16:creationId xmlns:a16="http://schemas.microsoft.com/office/drawing/2014/main" id="{5B68315D-529C-34CB-502D-4EABD28D3DEB}"/>
              </a:ext>
            </a:extLst>
          </p:cNvPr>
          <p:cNvSpPr txBox="1"/>
          <p:nvPr/>
        </p:nvSpPr>
        <p:spPr>
          <a:xfrm>
            <a:off x="3936121" y="1860128"/>
            <a:ext cx="4716926" cy="400110"/>
          </a:xfrm>
          <a:prstGeom prst="rect">
            <a:avLst/>
          </a:prstGeom>
          <a:noFill/>
        </p:spPr>
        <p:txBody>
          <a:bodyPr wrap="square" rtlCol="0">
            <a:spAutoFit/>
          </a:bodyPr>
          <a:lstStyle/>
          <a:p>
            <a:pPr defTabSz="457200" eaLnBrk="1" fontAlgn="auto" hangingPunct="1">
              <a:spcBef>
                <a:spcPts val="0"/>
              </a:spcBef>
              <a:spcAft>
                <a:spcPts val="0"/>
              </a:spcAft>
            </a:pPr>
            <a:r>
              <a:rPr lang="en-US" sz="2000" dirty="0">
                <a:solidFill>
                  <a:prstClr val="black"/>
                </a:solidFill>
                <a:latin typeface="Calibri"/>
              </a:rPr>
              <a:t>    0       1        2       3        4        3        4      15</a:t>
            </a:r>
          </a:p>
        </p:txBody>
      </p:sp>
    </p:spTree>
    <p:extLst>
      <p:ext uri="{BB962C8B-B14F-4D97-AF65-F5344CB8AC3E}">
        <p14:creationId xmlns:p14="http://schemas.microsoft.com/office/powerpoint/2010/main" val="410026056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29"/>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30"/>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27"/>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2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15965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159650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965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499"/>
                                          </p:stCondLst>
                                        </p:cTn>
                                        <p:tgtEl>
                                          <p:spTgt spid="159651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499"/>
                                          </p:stCondLst>
                                        </p:cTn>
                                        <p:tgtEl>
                                          <p:spTgt spid="159653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59650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499"/>
                                          </p:stCondLst>
                                        </p:cTn>
                                        <p:tgtEl>
                                          <p:spTgt spid="159651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499"/>
                                          </p:stCondLst>
                                        </p:cTn>
                                        <p:tgtEl>
                                          <p:spTgt spid="159653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59651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499"/>
                                          </p:stCondLst>
                                        </p:cTn>
                                        <p:tgtEl>
                                          <p:spTgt spid="1596515"/>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499"/>
                                          </p:stCondLst>
                                        </p:cTn>
                                        <p:tgtEl>
                                          <p:spTgt spid="159653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5965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499"/>
                                          </p:stCondLst>
                                        </p:cTn>
                                        <p:tgtEl>
                                          <p:spTgt spid="1596516"/>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499"/>
                                          </p:stCondLst>
                                        </p:cTn>
                                        <p:tgtEl>
                                          <p:spTgt spid="18"/>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596521"/>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499"/>
                                          </p:stCondLst>
                                        </p:cTn>
                                        <p:tgtEl>
                                          <p:spTgt spid="1596518"/>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596522"/>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499"/>
                                          </p:stCondLst>
                                        </p:cTn>
                                        <p:tgtEl>
                                          <p:spTgt spid="1596519"/>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1596523"/>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499"/>
                                          </p:stCondLst>
                                        </p:cTn>
                                        <p:tgtEl>
                                          <p:spTgt spid="1596517"/>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499"/>
                                          </p:stCondLst>
                                        </p:cTn>
                                        <p:tgtEl>
                                          <p:spTgt spid="19"/>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1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6508" grpId="0" autoUpdateAnimBg="0"/>
      <p:bldP spid="1596509" grpId="0"/>
      <p:bldP spid="1596510" grpId="0"/>
      <p:bldP spid="1596511" grpId="0"/>
      <p:bldP spid="1596512" grpId="0" autoUpdateAnimBg="0"/>
      <p:bldP spid="1596513" grpId="0" autoUpdateAnimBg="0"/>
      <p:bldP spid="1596514" grpId="0" autoUpdateAnimBg="0"/>
      <p:bldP spid="1596515" grpId="0" autoUpdateAnimBg="0"/>
      <p:bldP spid="1596516" grpId="0" autoUpdateAnimBg="0"/>
      <p:bldP spid="1596517" grpId="0" autoUpdateAnimBg="0"/>
      <p:bldP spid="1596518" grpId="0" autoUpdateAnimBg="0"/>
      <p:bldP spid="1596519" grpId="0" autoUpdateAnimBg="0"/>
      <p:bldP spid="1596520" grpId="0"/>
      <p:bldP spid="1596521" grpId="0"/>
      <p:bldP spid="1596522" grpId="0"/>
      <p:bldP spid="1596523" grpId="0"/>
      <p:bldP spid="1596535" grpId="0" autoUpdateAnimBg="0"/>
      <p:bldP spid="1596536" grpId="0" autoUpdateAnimBg="0"/>
      <p:bldP spid="1596537" grpId="0" autoUpdateAnimBg="0"/>
      <p:bldP spid="127" grpId="0"/>
      <p:bldP spid="129" grpId="0"/>
      <p:bldP spid="13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6898" name="Rectangle 2"/>
          <p:cNvSpPr>
            <a:spLocks noGrp="1" noChangeArrowheads="1"/>
          </p:cNvSpPr>
          <p:nvPr>
            <p:ph type="title"/>
          </p:nvPr>
        </p:nvSpPr>
        <p:spPr>
          <a:xfrm>
            <a:off x="609600" y="146268"/>
            <a:ext cx="10972800" cy="1143000"/>
          </a:xfrm>
        </p:spPr>
        <p:txBody>
          <a:bodyPr>
            <a:normAutofit fontScale="90000"/>
          </a:bodyPr>
          <a:lstStyle/>
          <a:p>
            <a:r>
              <a:rPr lang="en-US" dirty="0"/>
              <a:t>DM cache: larger block size helps take advantage of spatial locality </a:t>
            </a:r>
          </a:p>
        </p:txBody>
      </p:sp>
      <p:grpSp>
        <p:nvGrpSpPr>
          <p:cNvPr id="2" name="Group 3"/>
          <p:cNvGrpSpPr>
            <a:grpSpLocks/>
          </p:cNvGrpSpPr>
          <p:nvPr/>
        </p:nvGrpSpPr>
        <p:grpSpPr bwMode="auto">
          <a:xfrm>
            <a:off x="2057400" y="2311400"/>
            <a:ext cx="2514600" cy="990600"/>
            <a:chOff x="336" y="1248"/>
            <a:chExt cx="1584" cy="624"/>
          </a:xfrm>
        </p:grpSpPr>
        <p:sp>
          <p:nvSpPr>
            <p:cNvPr id="1616900" name="Rectangle 4"/>
            <p:cNvSpPr>
              <a:spLocks noChangeArrowheads="1"/>
            </p:cNvSpPr>
            <p:nvPr/>
          </p:nvSpPr>
          <p:spPr bwMode="auto">
            <a:xfrm>
              <a:off x="672" y="1488"/>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01" name="Line 5"/>
            <p:cNvSpPr>
              <a:spLocks noChangeShapeType="1"/>
            </p:cNvSpPr>
            <p:nvPr/>
          </p:nvSpPr>
          <p:spPr bwMode="auto">
            <a:xfrm>
              <a:off x="672" y="168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02" name="Rectangle 6"/>
            <p:cNvSpPr>
              <a:spLocks noChangeArrowheads="1"/>
            </p:cNvSpPr>
            <p:nvPr/>
          </p:nvSpPr>
          <p:spPr bwMode="auto">
            <a:xfrm>
              <a:off x="1296" y="1488"/>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03" name="Line 7"/>
            <p:cNvSpPr>
              <a:spLocks noChangeShapeType="1"/>
            </p:cNvSpPr>
            <p:nvPr/>
          </p:nvSpPr>
          <p:spPr bwMode="auto">
            <a:xfrm>
              <a:off x="1296" y="168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04" name="Text Box 8"/>
            <p:cNvSpPr txBox="1">
              <a:spLocks noChangeArrowheads="1"/>
            </p:cNvSpPr>
            <p:nvPr/>
          </p:nvSpPr>
          <p:spPr bwMode="auto">
            <a:xfrm>
              <a:off x="960" y="1248"/>
              <a:ext cx="196" cy="231"/>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0</a:t>
              </a:r>
            </a:p>
          </p:txBody>
        </p:sp>
        <p:sp>
          <p:nvSpPr>
            <p:cNvPr id="1616905" name="Rectangle 9"/>
            <p:cNvSpPr>
              <a:spLocks noChangeArrowheads="1"/>
            </p:cNvSpPr>
            <p:nvPr/>
          </p:nvSpPr>
          <p:spPr bwMode="auto">
            <a:xfrm>
              <a:off x="336" y="1488"/>
              <a:ext cx="336"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06" name="Line 10"/>
            <p:cNvSpPr>
              <a:spLocks noChangeShapeType="1"/>
            </p:cNvSpPr>
            <p:nvPr/>
          </p:nvSpPr>
          <p:spPr bwMode="auto">
            <a:xfrm>
              <a:off x="336" y="1680"/>
              <a:ext cx="336"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3" name="Group 13"/>
          <p:cNvGrpSpPr>
            <a:grpSpLocks/>
          </p:cNvGrpSpPr>
          <p:nvPr/>
        </p:nvGrpSpPr>
        <p:grpSpPr bwMode="auto">
          <a:xfrm>
            <a:off x="4953000" y="2325688"/>
            <a:ext cx="2514600" cy="976312"/>
            <a:chOff x="2160" y="1257"/>
            <a:chExt cx="1584" cy="615"/>
          </a:xfrm>
        </p:grpSpPr>
        <p:sp>
          <p:nvSpPr>
            <p:cNvPr id="1616910" name="Text Box 14"/>
            <p:cNvSpPr txBox="1">
              <a:spLocks noChangeArrowheads="1"/>
            </p:cNvSpPr>
            <p:nvPr/>
          </p:nvSpPr>
          <p:spPr bwMode="auto">
            <a:xfrm>
              <a:off x="2832" y="1257"/>
              <a:ext cx="196" cy="231"/>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1</a:t>
              </a:r>
            </a:p>
          </p:txBody>
        </p:sp>
        <p:sp>
          <p:nvSpPr>
            <p:cNvPr id="1616911" name="Rectangle 15"/>
            <p:cNvSpPr>
              <a:spLocks noChangeArrowheads="1"/>
            </p:cNvSpPr>
            <p:nvPr/>
          </p:nvSpPr>
          <p:spPr bwMode="auto">
            <a:xfrm>
              <a:off x="2496" y="1488"/>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12" name="Line 16"/>
            <p:cNvSpPr>
              <a:spLocks noChangeShapeType="1"/>
            </p:cNvSpPr>
            <p:nvPr/>
          </p:nvSpPr>
          <p:spPr bwMode="auto">
            <a:xfrm>
              <a:off x="2496" y="168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13" name="Rectangle 17"/>
            <p:cNvSpPr>
              <a:spLocks noChangeArrowheads="1"/>
            </p:cNvSpPr>
            <p:nvPr/>
          </p:nvSpPr>
          <p:spPr bwMode="auto">
            <a:xfrm>
              <a:off x="3120" y="1488"/>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14" name="Line 18"/>
            <p:cNvSpPr>
              <a:spLocks noChangeShapeType="1"/>
            </p:cNvSpPr>
            <p:nvPr/>
          </p:nvSpPr>
          <p:spPr bwMode="auto">
            <a:xfrm>
              <a:off x="3120" y="168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15" name="Rectangle 19"/>
            <p:cNvSpPr>
              <a:spLocks noChangeArrowheads="1"/>
            </p:cNvSpPr>
            <p:nvPr/>
          </p:nvSpPr>
          <p:spPr bwMode="auto">
            <a:xfrm>
              <a:off x="2160" y="1488"/>
              <a:ext cx="336"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16" name="Line 20"/>
            <p:cNvSpPr>
              <a:spLocks noChangeShapeType="1"/>
            </p:cNvSpPr>
            <p:nvPr/>
          </p:nvSpPr>
          <p:spPr bwMode="auto">
            <a:xfrm>
              <a:off x="2160" y="1680"/>
              <a:ext cx="336"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4" name="Group 21"/>
          <p:cNvGrpSpPr>
            <a:grpSpLocks/>
          </p:cNvGrpSpPr>
          <p:nvPr/>
        </p:nvGrpSpPr>
        <p:grpSpPr bwMode="auto">
          <a:xfrm>
            <a:off x="7772400" y="2351088"/>
            <a:ext cx="2514600" cy="950912"/>
            <a:chOff x="3936" y="1273"/>
            <a:chExt cx="1584" cy="599"/>
          </a:xfrm>
        </p:grpSpPr>
        <p:sp>
          <p:nvSpPr>
            <p:cNvPr id="1616918" name="Text Box 22"/>
            <p:cNvSpPr txBox="1">
              <a:spLocks noChangeArrowheads="1"/>
            </p:cNvSpPr>
            <p:nvPr/>
          </p:nvSpPr>
          <p:spPr bwMode="auto">
            <a:xfrm>
              <a:off x="4608" y="1273"/>
              <a:ext cx="196" cy="231"/>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2</a:t>
              </a:r>
            </a:p>
          </p:txBody>
        </p:sp>
        <p:sp>
          <p:nvSpPr>
            <p:cNvPr id="1616919" name="Rectangle 23"/>
            <p:cNvSpPr>
              <a:spLocks noChangeArrowheads="1"/>
            </p:cNvSpPr>
            <p:nvPr/>
          </p:nvSpPr>
          <p:spPr bwMode="auto">
            <a:xfrm>
              <a:off x="4272" y="1488"/>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20" name="Line 24"/>
            <p:cNvSpPr>
              <a:spLocks noChangeShapeType="1"/>
            </p:cNvSpPr>
            <p:nvPr/>
          </p:nvSpPr>
          <p:spPr bwMode="auto">
            <a:xfrm>
              <a:off x="4272" y="168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21" name="Rectangle 25"/>
            <p:cNvSpPr>
              <a:spLocks noChangeArrowheads="1"/>
            </p:cNvSpPr>
            <p:nvPr/>
          </p:nvSpPr>
          <p:spPr bwMode="auto">
            <a:xfrm>
              <a:off x="4896" y="1488"/>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22" name="Line 26"/>
            <p:cNvSpPr>
              <a:spLocks noChangeShapeType="1"/>
            </p:cNvSpPr>
            <p:nvPr/>
          </p:nvSpPr>
          <p:spPr bwMode="auto">
            <a:xfrm>
              <a:off x="4896" y="1680"/>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23" name="Rectangle 27"/>
            <p:cNvSpPr>
              <a:spLocks noChangeArrowheads="1"/>
            </p:cNvSpPr>
            <p:nvPr/>
          </p:nvSpPr>
          <p:spPr bwMode="auto">
            <a:xfrm>
              <a:off x="3936" y="1488"/>
              <a:ext cx="336"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24" name="Line 28"/>
            <p:cNvSpPr>
              <a:spLocks noChangeShapeType="1"/>
            </p:cNvSpPr>
            <p:nvPr/>
          </p:nvSpPr>
          <p:spPr bwMode="auto">
            <a:xfrm>
              <a:off x="3936" y="1680"/>
              <a:ext cx="336"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5" name="Group 29"/>
          <p:cNvGrpSpPr>
            <a:grpSpLocks/>
          </p:cNvGrpSpPr>
          <p:nvPr/>
        </p:nvGrpSpPr>
        <p:grpSpPr bwMode="auto">
          <a:xfrm>
            <a:off x="2057400" y="3683000"/>
            <a:ext cx="2514600" cy="990600"/>
            <a:chOff x="336" y="2112"/>
            <a:chExt cx="1584" cy="624"/>
          </a:xfrm>
        </p:grpSpPr>
        <p:sp>
          <p:nvSpPr>
            <p:cNvPr id="1616926" name="Text Box 30"/>
            <p:cNvSpPr txBox="1">
              <a:spLocks noChangeArrowheads="1"/>
            </p:cNvSpPr>
            <p:nvPr/>
          </p:nvSpPr>
          <p:spPr bwMode="auto">
            <a:xfrm>
              <a:off x="1008" y="2112"/>
              <a:ext cx="196" cy="231"/>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3</a:t>
              </a:r>
            </a:p>
          </p:txBody>
        </p:sp>
        <p:sp>
          <p:nvSpPr>
            <p:cNvPr id="1616927" name="Rectangle 31"/>
            <p:cNvSpPr>
              <a:spLocks noChangeArrowheads="1"/>
            </p:cNvSpPr>
            <p:nvPr/>
          </p:nvSpPr>
          <p:spPr bwMode="auto">
            <a:xfrm>
              <a:off x="672" y="2352"/>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28" name="Line 32"/>
            <p:cNvSpPr>
              <a:spLocks noChangeShapeType="1"/>
            </p:cNvSpPr>
            <p:nvPr/>
          </p:nvSpPr>
          <p:spPr bwMode="auto">
            <a:xfrm>
              <a:off x="672" y="2544"/>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29" name="Rectangle 33"/>
            <p:cNvSpPr>
              <a:spLocks noChangeArrowheads="1"/>
            </p:cNvSpPr>
            <p:nvPr/>
          </p:nvSpPr>
          <p:spPr bwMode="auto">
            <a:xfrm>
              <a:off x="1296" y="2352"/>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30" name="Line 34"/>
            <p:cNvSpPr>
              <a:spLocks noChangeShapeType="1"/>
            </p:cNvSpPr>
            <p:nvPr/>
          </p:nvSpPr>
          <p:spPr bwMode="auto">
            <a:xfrm>
              <a:off x="1296" y="2544"/>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31" name="Rectangle 35"/>
            <p:cNvSpPr>
              <a:spLocks noChangeArrowheads="1"/>
            </p:cNvSpPr>
            <p:nvPr/>
          </p:nvSpPr>
          <p:spPr bwMode="auto">
            <a:xfrm>
              <a:off x="336" y="2352"/>
              <a:ext cx="336"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32" name="Line 36"/>
            <p:cNvSpPr>
              <a:spLocks noChangeShapeType="1"/>
            </p:cNvSpPr>
            <p:nvPr/>
          </p:nvSpPr>
          <p:spPr bwMode="auto">
            <a:xfrm>
              <a:off x="336" y="2544"/>
              <a:ext cx="336"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6" name="Group 37"/>
          <p:cNvGrpSpPr>
            <a:grpSpLocks/>
          </p:cNvGrpSpPr>
          <p:nvPr/>
        </p:nvGrpSpPr>
        <p:grpSpPr bwMode="auto">
          <a:xfrm>
            <a:off x="4953000" y="3683000"/>
            <a:ext cx="2514600" cy="990600"/>
            <a:chOff x="2160" y="2112"/>
            <a:chExt cx="1584" cy="624"/>
          </a:xfrm>
        </p:grpSpPr>
        <p:sp>
          <p:nvSpPr>
            <p:cNvPr id="1616934" name="Text Box 38"/>
            <p:cNvSpPr txBox="1">
              <a:spLocks noChangeArrowheads="1"/>
            </p:cNvSpPr>
            <p:nvPr/>
          </p:nvSpPr>
          <p:spPr bwMode="auto">
            <a:xfrm>
              <a:off x="2880" y="2112"/>
              <a:ext cx="196" cy="231"/>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4</a:t>
              </a:r>
            </a:p>
          </p:txBody>
        </p:sp>
        <p:sp>
          <p:nvSpPr>
            <p:cNvPr id="1616935" name="Rectangle 39"/>
            <p:cNvSpPr>
              <a:spLocks noChangeArrowheads="1"/>
            </p:cNvSpPr>
            <p:nvPr/>
          </p:nvSpPr>
          <p:spPr bwMode="auto">
            <a:xfrm>
              <a:off x="2496" y="2352"/>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36" name="Line 40"/>
            <p:cNvSpPr>
              <a:spLocks noChangeShapeType="1"/>
            </p:cNvSpPr>
            <p:nvPr/>
          </p:nvSpPr>
          <p:spPr bwMode="auto">
            <a:xfrm>
              <a:off x="2496" y="2544"/>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37" name="Rectangle 41"/>
            <p:cNvSpPr>
              <a:spLocks noChangeArrowheads="1"/>
            </p:cNvSpPr>
            <p:nvPr/>
          </p:nvSpPr>
          <p:spPr bwMode="auto">
            <a:xfrm>
              <a:off x="3120" y="2352"/>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38" name="Line 42"/>
            <p:cNvSpPr>
              <a:spLocks noChangeShapeType="1"/>
            </p:cNvSpPr>
            <p:nvPr/>
          </p:nvSpPr>
          <p:spPr bwMode="auto">
            <a:xfrm>
              <a:off x="3120" y="2544"/>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39" name="Rectangle 43"/>
            <p:cNvSpPr>
              <a:spLocks noChangeArrowheads="1"/>
            </p:cNvSpPr>
            <p:nvPr/>
          </p:nvSpPr>
          <p:spPr bwMode="auto">
            <a:xfrm>
              <a:off x="2160" y="2352"/>
              <a:ext cx="336"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40" name="Line 44"/>
            <p:cNvSpPr>
              <a:spLocks noChangeShapeType="1"/>
            </p:cNvSpPr>
            <p:nvPr/>
          </p:nvSpPr>
          <p:spPr bwMode="auto">
            <a:xfrm>
              <a:off x="2160" y="2544"/>
              <a:ext cx="336"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7" name="Group 45"/>
          <p:cNvGrpSpPr>
            <a:grpSpLocks/>
          </p:cNvGrpSpPr>
          <p:nvPr/>
        </p:nvGrpSpPr>
        <p:grpSpPr bwMode="auto">
          <a:xfrm>
            <a:off x="7772400" y="3683000"/>
            <a:ext cx="2514600" cy="990600"/>
            <a:chOff x="3936" y="2112"/>
            <a:chExt cx="1584" cy="624"/>
          </a:xfrm>
        </p:grpSpPr>
        <p:sp>
          <p:nvSpPr>
            <p:cNvPr id="1616942" name="Text Box 46"/>
            <p:cNvSpPr txBox="1">
              <a:spLocks noChangeArrowheads="1"/>
            </p:cNvSpPr>
            <p:nvPr/>
          </p:nvSpPr>
          <p:spPr bwMode="auto">
            <a:xfrm>
              <a:off x="4608" y="2112"/>
              <a:ext cx="196" cy="231"/>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3</a:t>
              </a:r>
            </a:p>
          </p:txBody>
        </p:sp>
        <p:sp>
          <p:nvSpPr>
            <p:cNvPr id="1616943" name="Rectangle 47"/>
            <p:cNvSpPr>
              <a:spLocks noChangeArrowheads="1"/>
            </p:cNvSpPr>
            <p:nvPr/>
          </p:nvSpPr>
          <p:spPr bwMode="auto">
            <a:xfrm>
              <a:off x="4272" y="2352"/>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44" name="Line 48"/>
            <p:cNvSpPr>
              <a:spLocks noChangeShapeType="1"/>
            </p:cNvSpPr>
            <p:nvPr/>
          </p:nvSpPr>
          <p:spPr bwMode="auto">
            <a:xfrm>
              <a:off x="4272" y="2544"/>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45" name="Rectangle 49"/>
            <p:cNvSpPr>
              <a:spLocks noChangeArrowheads="1"/>
            </p:cNvSpPr>
            <p:nvPr/>
          </p:nvSpPr>
          <p:spPr bwMode="auto">
            <a:xfrm>
              <a:off x="4896" y="2352"/>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46" name="Line 50"/>
            <p:cNvSpPr>
              <a:spLocks noChangeShapeType="1"/>
            </p:cNvSpPr>
            <p:nvPr/>
          </p:nvSpPr>
          <p:spPr bwMode="auto">
            <a:xfrm>
              <a:off x="4896" y="2544"/>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47" name="Rectangle 51"/>
            <p:cNvSpPr>
              <a:spLocks noChangeArrowheads="1"/>
            </p:cNvSpPr>
            <p:nvPr/>
          </p:nvSpPr>
          <p:spPr bwMode="auto">
            <a:xfrm>
              <a:off x="3936" y="2352"/>
              <a:ext cx="336"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48" name="Line 52"/>
            <p:cNvSpPr>
              <a:spLocks noChangeShapeType="1"/>
            </p:cNvSpPr>
            <p:nvPr/>
          </p:nvSpPr>
          <p:spPr bwMode="auto">
            <a:xfrm>
              <a:off x="3936" y="2544"/>
              <a:ext cx="336"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8" name="Group 53"/>
          <p:cNvGrpSpPr>
            <a:grpSpLocks/>
          </p:cNvGrpSpPr>
          <p:nvPr/>
        </p:nvGrpSpPr>
        <p:grpSpPr bwMode="auto">
          <a:xfrm>
            <a:off x="3429000" y="5054600"/>
            <a:ext cx="2514600" cy="990600"/>
            <a:chOff x="1200" y="2976"/>
            <a:chExt cx="1584" cy="624"/>
          </a:xfrm>
        </p:grpSpPr>
        <p:sp>
          <p:nvSpPr>
            <p:cNvPr id="1616950" name="Text Box 54"/>
            <p:cNvSpPr txBox="1">
              <a:spLocks noChangeArrowheads="1"/>
            </p:cNvSpPr>
            <p:nvPr/>
          </p:nvSpPr>
          <p:spPr bwMode="auto">
            <a:xfrm>
              <a:off x="1824" y="2976"/>
              <a:ext cx="196" cy="231"/>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4</a:t>
              </a:r>
            </a:p>
          </p:txBody>
        </p:sp>
        <p:sp>
          <p:nvSpPr>
            <p:cNvPr id="1616951" name="Rectangle 55"/>
            <p:cNvSpPr>
              <a:spLocks noChangeArrowheads="1"/>
            </p:cNvSpPr>
            <p:nvPr/>
          </p:nvSpPr>
          <p:spPr bwMode="auto">
            <a:xfrm>
              <a:off x="1536" y="3216"/>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52" name="Line 56"/>
            <p:cNvSpPr>
              <a:spLocks noChangeShapeType="1"/>
            </p:cNvSpPr>
            <p:nvPr/>
          </p:nvSpPr>
          <p:spPr bwMode="auto">
            <a:xfrm>
              <a:off x="1536" y="340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53" name="Rectangle 57"/>
            <p:cNvSpPr>
              <a:spLocks noChangeArrowheads="1"/>
            </p:cNvSpPr>
            <p:nvPr/>
          </p:nvSpPr>
          <p:spPr bwMode="auto">
            <a:xfrm>
              <a:off x="2160" y="3216"/>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54" name="Line 58"/>
            <p:cNvSpPr>
              <a:spLocks noChangeShapeType="1"/>
            </p:cNvSpPr>
            <p:nvPr/>
          </p:nvSpPr>
          <p:spPr bwMode="auto">
            <a:xfrm>
              <a:off x="2160" y="340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55" name="Rectangle 59"/>
            <p:cNvSpPr>
              <a:spLocks noChangeArrowheads="1"/>
            </p:cNvSpPr>
            <p:nvPr/>
          </p:nvSpPr>
          <p:spPr bwMode="auto">
            <a:xfrm>
              <a:off x="1200" y="3216"/>
              <a:ext cx="336"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56" name="Line 60"/>
            <p:cNvSpPr>
              <a:spLocks noChangeShapeType="1"/>
            </p:cNvSpPr>
            <p:nvPr/>
          </p:nvSpPr>
          <p:spPr bwMode="auto">
            <a:xfrm>
              <a:off x="1200" y="3408"/>
              <a:ext cx="336"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grpSp>
        <p:nvGrpSpPr>
          <p:cNvPr id="9" name="Group 61"/>
          <p:cNvGrpSpPr>
            <a:grpSpLocks/>
          </p:cNvGrpSpPr>
          <p:nvPr/>
        </p:nvGrpSpPr>
        <p:grpSpPr bwMode="auto">
          <a:xfrm>
            <a:off x="6477000" y="5054600"/>
            <a:ext cx="2514600" cy="990600"/>
            <a:chOff x="3120" y="2976"/>
            <a:chExt cx="1584" cy="624"/>
          </a:xfrm>
        </p:grpSpPr>
        <p:sp>
          <p:nvSpPr>
            <p:cNvPr id="1616958" name="Text Box 62"/>
            <p:cNvSpPr txBox="1">
              <a:spLocks noChangeArrowheads="1"/>
            </p:cNvSpPr>
            <p:nvPr/>
          </p:nvSpPr>
          <p:spPr bwMode="auto">
            <a:xfrm>
              <a:off x="3888" y="2976"/>
              <a:ext cx="264"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a:solidFill>
                    <a:prstClr val="black"/>
                  </a:solidFill>
                  <a:latin typeface="Calibri"/>
                  <a:ea typeface="+mn-ea"/>
                  <a:cs typeface="+mn-cs"/>
                </a:rPr>
                <a:t>15</a:t>
              </a:r>
            </a:p>
          </p:txBody>
        </p:sp>
        <p:sp>
          <p:nvSpPr>
            <p:cNvPr id="1616959" name="Rectangle 63"/>
            <p:cNvSpPr>
              <a:spLocks noChangeArrowheads="1"/>
            </p:cNvSpPr>
            <p:nvPr/>
          </p:nvSpPr>
          <p:spPr bwMode="auto">
            <a:xfrm>
              <a:off x="3456" y="3216"/>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60" name="Line 64"/>
            <p:cNvSpPr>
              <a:spLocks noChangeShapeType="1"/>
            </p:cNvSpPr>
            <p:nvPr/>
          </p:nvSpPr>
          <p:spPr bwMode="auto">
            <a:xfrm>
              <a:off x="3456" y="340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61" name="Rectangle 65"/>
            <p:cNvSpPr>
              <a:spLocks noChangeArrowheads="1"/>
            </p:cNvSpPr>
            <p:nvPr/>
          </p:nvSpPr>
          <p:spPr bwMode="auto">
            <a:xfrm>
              <a:off x="4080" y="3216"/>
              <a:ext cx="624"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62" name="Line 66"/>
            <p:cNvSpPr>
              <a:spLocks noChangeShapeType="1"/>
            </p:cNvSpPr>
            <p:nvPr/>
          </p:nvSpPr>
          <p:spPr bwMode="auto">
            <a:xfrm>
              <a:off x="4080" y="3408"/>
              <a:ext cx="624"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63" name="Rectangle 67"/>
            <p:cNvSpPr>
              <a:spLocks noChangeArrowheads="1"/>
            </p:cNvSpPr>
            <p:nvPr/>
          </p:nvSpPr>
          <p:spPr bwMode="auto">
            <a:xfrm>
              <a:off x="3120" y="3216"/>
              <a:ext cx="336" cy="384"/>
            </a:xfrm>
            <a:prstGeom prst="rect">
              <a:avLst/>
            </a:prstGeom>
            <a:noFill/>
            <a:ln w="12700">
              <a:solidFill>
                <a:schemeClr val="tx1"/>
              </a:solidFill>
              <a:miter lim="800000"/>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64" name="Line 68"/>
            <p:cNvSpPr>
              <a:spLocks noChangeShapeType="1"/>
            </p:cNvSpPr>
            <p:nvPr/>
          </p:nvSpPr>
          <p:spPr bwMode="auto">
            <a:xfrm>
              <a:off x="3120" y="3408"/>
              <a:ext cx="336" cy="0"/>
            </a:xfrm>
            <a:prstGeom prst="line">
              <a:avLst/>
            </a:prstGeom>
            <a:noFill/>
            <a:ln w="12700">
              <a:solidFill>
                <a:schemeClr val="tx1"/>
              </a:solidFill>
              <a:round/>
              <a:headEnd/>
              <a:tailEnd/>
            </a:ln>
            <a:effectLst/>
          </p:spPr>
          <p:txBody>
            <a:bodyPr wrap="none" anchor="ct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grpSp>
      <p:sp>
        <p:nvSpPr>
          <p:cNvPr id="1616965" name="Text Box 69"/>
          <p:cNvSpPr txBox="1">
            <a:spLocks noChangeArrowheads="1"/>
          </p:cNvSpPr>
          <p:nvPr/>
        </p:nvSpPr>
        <p:spPr bwMode="auto">
          <a:xfrm>
            <a:off x="2142065" y="2672822"/>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Mem(1)    </a:t>
            </a:r>
            <a:r>
              <a:rPr lang="en-US" b="0" dirty="0">
                <a:solidFill>
                  <a:srgbClr val="FF0000"/>
                </a:solidFill>
                <a:latin typeface="Calibri"/>
                <a:ea typeface="+mn-ea"/>
                <a:cs typeface="+mn-cs"/>
              </a:rPr>
              <a:t>Mem(0)</a:t>
            </a:r>
          </a:p>
        </p:txBody>
      </p:sp>
      <p:sp>
        <p:nvSpPr>
          <p:cNvPr id="1616966" name="Text Box 70"/>
          <p:cNvSpPr txBox="1">
            <a:spLocks noChangeArrowheads="1"/>
          </p:cNvSpPr>
          <p:nvPr/>
        </p:nvSpPr>
        <p:spPr bwMode="auto">
          <a:xfrm>
            <a:off x="3276601" y="23114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sp>
        <p:nvSpPr>
          <p:cNvPr id="1616967" name="Text Box 71"/>
          <p:cNvSpPr txBox="1">
            <a:spLocks noChangeArrowheads="1"/>
          </p:cNvSpPr>
          <p:nvPr/>
        </p:nvSpPr>
        <p:spPr bwMode="auto">
          <a:xfrm>
            <a:off x="5054598" y="2658534"/>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a:t>
            </a:r>
            <a:r>
              <a:rPr lang="en-US" b="0" dirty="0">
                <a:solidFill>
                  <a:srgbClr val="00B050"/>
                </a:solidFill>
                <a:latin typeface="Calibri"/>
                <a:ea typeface="+mn-ea"/>
                <a:cs typeface="+mn-cs"/>
              </a:rPr>
              <a:t>Mem(1)</a:t>
            </a:r>
            <a:r>
              <a:rPr lang="en-US" b="0" dirty="0">
                <a:solidFill>
                  <a:prstClr val="black"/>
                </a:solidFill>
                <a:latin typeface="Calibri"/>
                <a:ea typeface="+mn-ea"/>
                <a:cs typeface="+mn-cs"/>
              </a:rPr>
              <a:t>    Mem(0)</a:t>
            </a:r>
          </a:p>
        </p:txBody>
      </p:sp>
      <p:sp>
        <p:nvSpPr>
          <p:cNvPr id="1616968" name="Text Box 72"/>
          <p:cNvSpPr txBox="1">
            <a:spLocks noChangeArrowheads="1"/>
          </p:cNvSpPr>
          <p:nvPr/>
        </p:nvSpPr>
        <p:spPr bwMode="auto">
          <a:xfrm>
            <a:off x="6248400" y="2311400"/>
            <a:ext cx="44114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00B050"/>
                </a:solidFill>
                <a:latin typeface="Calibri"/>
                <a:ea typeface="+mn-ea"/>
                <a:cs typeface="+mn-cs"/>
              </a:rPr>
              <a:t>hit</a:t>
            </a:r>
          </a:p>
        </p:txBody>
      </p:sp>
      <p:sp>
        <p:nvSpPr>
          <p:cNvPr id="1616969" name="Text Box 73"/>
          <p:cNvSpPr txBox="1">
            <a:spLocks noChangeArrowheads="1"/>
          </p:cNvSpPr>
          <p:nvPr/>
        </p:nvSpPr>
        <p:spPr bwMode="auto">
          <a:xfrm>
            <a:off x="7857065" y="2963334"/>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Mem(3)    </a:t>
            </a:r>
            <a:r>
              <a:rPr lang="en-US" b="0" dirty="0">
                <a:solidFill>
                  <a:srgbClr val="FF0000"/>
                </a:solidFill>
                <a:latin typeface="Calibri"/>
                <a:ea typeface="+mn-ea"/>
                <a:cs typeface="+mn-cs"/>
              </a:rPr>
              <a:t>Mem(2)</a:t>
            </a:r>
          </a:p>
        </p:txBody>
      </p:sp>
      <p:sp>
        <p:nvSpPr>
          <p:cNvPr id="1616970" name="Text Box 74"/>
          <p:cNvSpPr txBox="1">
            <a:spLocks noChangeArrowheads="1"/>
          </p:cNvSpPr>
          <p:nvPr/>
        </p:nvSpPr>
        <p:spPr bwMode="auto">
          <a:xfrm>
            <a:off x="7840132" y="2658534"/>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Mem(1)    Mem(0)</a:t>
            </a:r>
          </a:p>
        </p:txBody>
      </p:sp>
      <p:sp>
        <p:nvSpPr>
          <p:cNvPr id="1616971" name="Text Box 75"/>
          <p:cNvSpPr txBox="1">
            <a:spLocks noChangeArrowheads="1"/>
          </p:cNvSpPr>
          <p:nvPr/>
        </p:nvSpPr>
        <p:spPr bwMode="auto">
          <a:xfrm>
            <a:off x="9067801" y="23114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sp>
        <p:nvSpPr>
          <p:cNvPr id="1616972" name="Text Box 76"/>
          <p:cNvSpPr txBox="1">
            <a:spLocks noChangeArrowheads="1"/>
          </p:cNvSpPr>
          <p:nvPr/>
        </p:nvSpPr>
        <p:spPr bwMode="auto">
          <a:xfrm>
            <a:off x="3352800" y="3683000"/>
            <a:ext cx="44114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00B050"/>
                </a:solidFill>
                <a:latin typeface="Calibri"/>
                <a:ea typeface="+mn-ea"/>
                <a:cs typeface="+mn-cs"/>
              </a:rPr>
              <a:t>hit</a:t>
            </a:r>
          </a:p>
        </p:txBody>
      </p:sp>
      <p:sp>
        <p:nvSpPr>
          <p:cNvPr id="1616973" name="Text Box 77"/>
          <p:cNvSpPr txBox="1">
            <a:spLocks noChangeArrowheads="1"/>
          </p:cNvSpPr>
          <p:nvPr/>
        </p:nvSpPr>
        <p:spPr bwMode="auto">
          <a:xfrm>
            <a:off x="2142065" y="4334934"/>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a:t>
            </a:r>
            <a:r>
              <a:rPr lang="en-US" b="0" dirty="0">
                <a:solidFill>
                  <a:srgbClr val="00B050"/>
                </a:solidFill>
                <a:latin typeface="Calibri"/>
                <a:ea typeface="+mn-ea"/>
                <a:cs typeface="+mn-cs"/>
              </a:rPr>
              <a:t>Mem(3)    </a:t>
            </a:r>
            <a:r>
              <a:rPr lang="en-US" b="0" dirty="0">
                <a:solidFill>
                  <a:prstClr val="black"/>
                </a:solidFill>
                <a:latin typeface="Calibri"/>
                <a:ea typeface="+mn-ea"/>
                <a:cs typeface="+mn-cs"/>
              </a:rPr>
              <a:t>Mem(2)</a:t>
            </a:r>
          </a:p>
        </p:txBody>
      </p:sp>
      <p:sp>
        <p:nvSpPr>
          <p:cNvPr id="1616974" name="Text Box 78"/>
          <p:cNvSpPr txBox="1">
            <a:spLocks noChangeArrowheads="1"/>
          </p:cNvSpPr>
          <p:nvPr/>
        </p:nvSpPr>
        <p:spPr bwMode="auto">
          <a:xfrm>
            <a:off x="2142065" y="4013201"/>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Mem(1)    Mem(0)</a:t>
            </a:r>
          </a:p>
        </p:txBody>
      </p:sp>
      <p:sp>
        <p:nvSpPr>
          <p:cNvPr id="1616975" name="Text Box 79"/>
          <p:cNvSpPr txBox="1">
            <a:spLocks noChangeArrowheads="1"/>
          </p:cNvSpPr>
          <p:nvPr/>
        </p:nvSpPr>
        <p:spPr bwMode="auto">
          <a:xfrm>
            <a:off x="6324601" y="36830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sp>
        <p:nvSpPr>
          <p:cNvPr id="1616977" name="Text Box 81"/>
          <p:cNvSpPr txBox="1">
            <a:spLocks noChangeArrowheads="1"/>
          </p:cNvSpPr>
          <p:nvPr/>
        </p:nvSpPr>
        <p:spPr bwMode="auto">
          <a:xfrm>
            <a:off x="5054598" y="4318001"/>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Mem(3)    Mem(2)</a:t>
            </a:r>
          </a:p>
        </p:txBody>
      </p:sp>
      <p:sp>
        <p:nvSpPr>
          <p:cNvPr id="1616978" name="Text Box 82"/>
          <p:cNvSpPr txBox="1">
            <a:spLocks noChangeArrowheads="1"/>
          </p:cNvSpPr>
          <p:nvPr/>
        </p:nvSpPr>
        <p:spPr bwMode="auto">
          <a:xfrm>
            <a:off x="5054598" y="4013201"/>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Mem(1)    </a:t>
            </a:r>
            <a:r>
              <a:rPr lang="en-US" b="0" dirty="0">
                <a:solidFill>
                  <a:srgbClr val="FF0000"/>
                </a:solidFill>
                <a:latin typeface="Calibri"/>
                <a:ea typeface="+mn-ea"/>
                <a:cs typeface="+mn-cs"/>
              </a:rPr>
              <a:t>Mem(0)</a:t>
            </a:r>
          </a:p>
        </p:txBody>
      </p:sp>
      <p:grpSp>
        <p:nvGrpSpPr>
          <p:cNvPr id="10" name="Group 83"/>
          <p:cNvGrpSpPr>
            <a:grpSpLocks/>
          </p:cNvGrpSpPr>
          <p:nvPr/>
        </p:nvGrpSpPr>
        <p:grpSpPr bwMode="auto">
          <a:xfrm>
            <a:off x="4605341" y="3835400"/>
            <a:ext cx="3163894" cy="533400"/>
            <a:chOff x="1941" y="2208"/>
            <a:chExt cx="1993" cy="336"/>
          </a:xfrm>
        </p:grpSpPr>
        <p:sp>
          <p:nvSpPr>
            <p:cNvPr id="1616980" name="Line 84"/>
            <p:cNvSpPr>
              <a:spLocks noChangeShapeType="1"/>
            </p:cNvSpPr>
            <p:nvPr/>
          </p:nvSpPr>
          <p:spPr bwMode="auto">
            <a:xfrm>
              <a:off x="2208" y="2400"/>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81" name="Line 85"/>
            <p:cNvSpPr>
              <a:spLocks noChangeShapeType="1"/>
            </p:cNvSpPr>
            <p:nvPr/>
          </p:nvSpPr>
          <p:spPr bwMode="auto">
            <a:xfrm>
              <a:off x="3504" y="2400"/>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82" name="Text Box 86"/>
            <p:cNvSpPr txBox="1">
              <a:spLocks noChangeArrowheads="1"/>
            </p:cNvSpPr>
            <p:nvPr/>
          </p:nvSpPr>
          <p:spPr bwMode="auto">
            <a:xfrm>
              <a:off x="1941" y="2208"/>
              <a:ext cx="264"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01</a:t>
              </a:r>
            </a:p>
          </p:txBody>
        </p:sp>
        <p:sp>
          <p:nvSpPr>
            <p:cNvPr id="1616983" name="Text Box 87"/>
            <p:cNvSpPr txBox="1">
              <a:spLocks noChangeArrowheads="1"/>
            </p:cNvSpPr>
            <p:nvPr/>
          </p:nvSpPr>
          <p:spPr bwMode="auto">
            <a:xfrm>
              <a:off x="2960" y="2229"/>
              <a:ext cx="279"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(5)</a:t>
              </a:r>
            </a:p>
          </p:txBody>
        </p:sp>
        <p:sp>
          <p:nvSpPr>
            <p:cNvPr id="1616984" name="Line 88"/>
            <p:cNvSpPr>
              <a:spLocks noChangeShapeType="1"/>
            </p:cNvSpPr>
            <p:nvPr/>
          </p:nvSpPr>
          <p:spPr bwMode="auto">
            <a:xfrm>
              <a:off x="2784" y="2400"/>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6985" name="Text Box 89"/>
            <p:cNvSpPr txBox="1">
              <a:spLocks noChangeArrowheads="1"/>
            </p:cNvSpPr>
            <p:nvPr/>
          </p:nvSpPr>
          <p:spPr bwMode="auto">
            <a:xfrm>
              <a:off x="3655" y="2251"/>
              <a:ext cx="279"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(4)</a:t>
              </a:r>
            </a:p>
          </p:txBody>
        </p:sp>
      </p:grpSp>
      <p:sp>
        <p:nvSpPr>
          <p:cNvPr id="1616986" name="Text Box 90"/>
          <p:cNvSpPr txBox="1">
            <a:spLocks noChangeArrowheads="1"/>
          </p:cNvSpPr>
          <p:nvPr/>
        </p:nvSpPr>
        <p:spPr bwMode="auto">
          <a:xfrm>
            <a:off x="8991600" y="3683000"/>
            <a:ext cx="44114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hit</a:t>
            </a:r>
          </a:p>
        </p:txBody>
      </p:sp>
      <p:sp>
        <p:nvSpPr>
          <p:cNvPr id="1616988" name="Text Box 92"/>
          <p:cNvSpPr txBox="1">
            <a:spLocks noChangeArrowheads="1"/>
          </p:cNvSpPr>
          <p:nvPr/>
        </p:nvSpPr>
        <p:spPr bwMode="auto">
          <a:xfrm>
            <a:off x="7857065" y="4318001"/>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a:t>
            </a:r>
            <a:r>
              <a:rPr lang="en-US" b="0" dirty="0">
                <a:solidFill>
                  <a:srgbClr val="00B050"/>
                </a:solidFill>
                <a:latin typeface="Calibri"/>
                <a:ea typeface="+mn-ea"/>
                <a:cs typeface="+mn-cs"/>
              </a:rPr>
              <a:t>Mem(3)    </a:t>
            </a:r>
            <a:r>
              <a:rPr lang="en-US" b="0" dirty="0">
                <a:solidFill>
                  <a:prstClr val="black"/>
                </a:solidFill>
                <a:latin typeface="Calibri"/>
                <a:ea typeface="+mn-ea"/>
                <a:cs typeface="+mn-cs"/>
              </a:rPr>
              <a:t>Mem(2)</a:t>
            </a:r>
          </a:p>
        </p:txBody>
      </p:sp>
      <p:sp>
        <p:nvSpPr>
          <p:cNvPr id="1616989" name="Text Box 93"/>
          <p:cNvSpPr txBox="1">
            <a:spLocks noChangeArrowheads="1"/>
          </p:cNvSpPr>
          <p:nvPr/>
        </p:nvSpPr>
        <p:spPr bwMode="auto">
          <a:xfrm>
            <a:off x="7857065" y="4013201"/>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01    Mem(5)    Mem(4)</a:t>
            </a:r>
          </a:p>
        </p:txBody>
      </p:sp>
      <p:sp>
        <p:nvSpPr>
          <p:cNvPr id="1616990" name="Text Box 94"/>
          <p:cNvSpPr txBox="1">
            <a:spLocks noChangeArrowheads="1"/>
          </p:cNvSpPr>
          <p:nvPr/>
        </p:nvSpPr>
        <p:spPr bwMode="auto">
          <a:xfrm>
            <a:off x="4648200" y="5054600"/>
            <a:ext cx="44114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00B050"/>
                </a:solidFill>
                <a:latin typeface="Calibri"/>
                <a:ea typeface="+mn-ea"/>
                <a:cs typeface="+mn-cs"/>
              </a:rPr>
              <a:t>hit</a:t>
            </a:r>
          </a:p>
        </p:txBody>
      </p:sp>
      <p:sp>
        <p:nvSpPr>
          <p:cNvPr id="1616992" name="Text Box 96"/>
          <p:cNvSpPr txBox="1">
            <a:spLocks noChangeArrowheads="1"/>
          </p:cNvSpPr>
          <p:nvPr/>
        </p:nvSpPr>
        <p:spPr bwMode="auto">
          <a:xfrm>
            <a:off x="3513665" y="5706534"/>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Mem(3)    Mem(2)</a:t>
            </a:r>
          </a:p>
        </p:txBody>
      </p:sp>
      <p:sp>
        <p:nvSpPr>
          <p:cNvPr id="1616993" name="Text Box 97"/>
          <p:cNvSpPr txBox="1">
            <a:spLocks noChangeArrowheads="1"/>
          </p:cNvSpPr>
          <p:nvPr/>
        </p:nvSpPr>
        <p:spPr bwMode="auto">
          <a:xfrm>
            <a:off x="3513665" y="5384801"/>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01    Mem(5)    </a:t>
            </a:r>
            <a:r>
              <a:rPr lang="en-US" b="0" dirty="0">
                <a:solidFill>
                  <a:srgbClr val="00B050"/>
                </a:solidFill>
                <a:latin typeface="Calibri"/>
                <a:ea typeface="+mn-ea"/>
                <a:cs typeface="+mn-cs"/>
              </a:rPr>
              <a:t>Mem(4)</a:t>
            </a:r>
          </a:p>
        </p:txBody>
      </p:sp>
      <p:sp>
        <p:nvSpPr>
          <p:cNvPr id="1616995" name="Text Box 99"/>
          <p:cNvSpPr txBox="1">
            <a:spLocks noChangeArrowheads="1"/>
          </p:cNvSpPr>
          <p:nvPr/>
        </p:nvSpPr>
        <p:spPr bwMode="auto">
          <a:xfrm>
            <a:off x="6578598" y="5672668"/>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    </a:t>
            </a:r>
            <a:r>
              <a:rPr lang="en-US" b="0" dirty="0">
                <a:solidFill>
                  <a:srgbClr val="FF0000"/>
                </a:solidFill>
                <a:latin typeface="Calibri"/>
                <a:ea typeface="+mn-ea"/>
                <a:cs typeface="+mn-cs"/>
              </a:rPr>
              <a:t>Mem(3)</a:t>
            </a:r>
            <a:r>
              <a:rPr lang="en-US" b="0" dirty="0">
                <a:solidFill>
                  <a:prstClr val="black"/>
                </a:solidFill>
                <a:latin typeface="Calibri"/>
                <a:ea typeface="+mn-ea"/>
                <a:cs typeface="+mn-cs"/>
              </a:rPr>
              <a:t>    Mem(2)</a:t>
            </a:r>
          </a:p>
        </p:txBody>
      </p:sp>
      <p:sp>
        <p:nvSpPr>
          <p:cNvPr id="1616996" name="Text Box 100"/>
          <p:cNvSpPr txBox="1">
            <a:spLocks noChangeArrowheads="1"/>
          </p:cNvSpPr>
          <p:nvPr/>
        </p:nvSpPr>
        <p:spPr bwMode="auto">
          <a:xfrm>
            <a:off x="6578598" y="5367868"/>
            <a:ext cx="2351926"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01    Mem(5)    Mem(4)</a:t>
            </a:r>
          </a:p>
        </p:txBody>
      </p:sp>
      <p:sp>
        <p:nvSpPr>
          <p:cNvPr id="1616997" name="Text Box 101"/>
          <p:cNvSpPr txBox="1">
            <a:spLocks noChangeArrowheads="1"/>
          </p:cNvSpPr>
          <p:nvPr/>
        </p:nvSpPr>
        <p:spPr bwMode="auto">
          <a:xfrm>
            <a:off x="8001001" y="5054600"/>
            <a:ext cx="607859" cy="369332"/>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srgbClr val="FF0000"/>
                </a:solidFill>
                <a:latin typeface="Calibri"/>
                <a:ea typeface="+mn-ea"/>
                <a:cs typeface="+mn-cs"/>
              </a:rPr>
              <a:t>miss</a:t>
            </a:r>
          </a:p>
        </p:txBody>
      </p:sp>
      <p:grpSp>
        <p:nvGrpSpPr>
          <p:cNvPr id="11" name="Group 102"/>
          <p:cNvGrpSpPr>
            <a:grpSpLocks/>
          </p:cNvGrpSpPr>
          <p:nvPr/>
        </p:nvGrpSpPr>
        <p:grpSpPr bwMode="auto">
          <a:xfrm>
            <a:off x="6129341" y="5529287"/>
            <a:ext cx="3194053" cy="784230"/>
            <a:chOff x="1941" y="2219"/>
            <a:chExt cx="2012" cy="494"/>
          </a:xfrm>
        </p:grpSpPr>
        <p:sp>
          <p:nvSpPr>
            <p:cNvPr id="1616999" name="Line 103"/>
            <p:cNvSpPr>
              <a:spLocks noChangeShapeType="1"/>
            </p:cNvSpPr>
            <p:nvPr/>
          </p:nvSpPr>
          <p:spPr bwMode="auto">
            <a:xfrm>
              <a:off x="2261" y="2400"/>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7000" name="Line 104"/>
            <p:cNvSpPr>
              <a:spLocks noChangeShapeType="1"/>
            </p:cNvSpPr>
            <p:nvPr/>
          </p:nvSpPr>
          <p:spPr bwMode="auto">
            <a:xfrm>
              <a:off x="3504" y="2400"/>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7001" name="Text Box 105"/>
            <p:cNvSpPr txBox="1">
              <a:spLocks noChangeArrowheads="1"/>
            </p:cNvSpPr>
            <p:nvPr/>
          </p:nvSpPr>
          <p:spPr bwMode="auto">
            <a:xfrm>
              <a:off x="1941" y="2219"/>
              <a:ext cx="264"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11</a:t>
              </a:r>
            </a:p>
          </p:txBody>
        </p:sp>
        <p:sp>
          <p:nvSpPr>
            <p:cNvPr id="1617002" name="Text Box 106"/>
            <p:cNvSpPr txBox="1">
              <a:spLocks noChangeArrowheads="1"/>
            </p:cNvSpPr>
            <p:nvPr/>
          </p:nvSpPr>
          <p:spPr bwMode="auto">
            <a:xfrm>
              <a:off x="2949" y="2480"/>
              <a:ext cx="353"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(15)</a:t>
              </a:r>
            </a:p>
          </p:txBody>
        </p:sp>
        <p:sp>
          <p:nvSpPr>
            <p:cNvPr id="1617003" name="Line 107"/>
            <p:cNvSpPr>
              <a:spLocks noChangeShapeType="1"/>
            </p:cNvSpPr>
            <p:nvPr/>
          </p:nvSpPr>
          <p:spPr bwMode="auto">
            <a:xfrm>
              <a:off x="2784" y="2400"/>
              <a:ext cx="240" cy="144"/>
            </a:xfrm>
            <a:prstGeom prst="line">
              <a:avLst/>
            </a:prstGeom>
            <a:noFill/>
            <a:ln w="28575">
              <a:solidFill>
                <a:schemeClr val="accent1"/>
              </a:solidFill>
              <a:round/>
              <a:headEnd/>
              <a:tailEnd/>
            </a:ln>
            <a:effectLst/>
          </p:spPr>
          <p:txBody>
            <a:bodyPr/>
            <a:lstStyle/>
            <a:p>
              <a:pPr defTabSz="457200" eaLnBrk="1" fontAlgn="auto" hangingPunct="1">
                <a:spcBef>
                  <a:spcPts val="0"/>
                </a:spcBef>
                <a:spcAft>
                  <a:spcPts val="0"/>
                </a:spcAft>
              </a:pPr>
              <a:endParaRPr lang="en-US" b="0">
                <a:solidFill>
                  <a:prstClr val="black"/>
                </a:solidFill>
                <a:latin typeface="Calibri"/>
                <a:ea typeface="+mn-ea"/>
                <a:cs typeface="+mn-cs"/>
              </a:endParaRPr>
            </a:p>
          </p:txBody>
        </p:sp>
        <p:sp>
          <p:nvSpPr>
            <p:cNvPr id="1617004" name="Text Box 108"/>
            <p:cNvSpPr txBox="1">
              <a:spLocks noChangeArrowheads="1"/>
            </p:cNvSpPr>
            <p:nvPr/>
          </p:nvSpPr>
          <p:spPr bwMode="auto">
            <a:xfrm>
              <a:off x="3600" y="2480"/>
              <a:ext cx="353" cy="233"/>
            </a:xfrm>
            <a:prstGeom prst="rect">
              <a:avLst/>
            </a:prstGeom>
            <a:noFill/>
            <a:ln w="12700">
              <a:noFill/>
              <a:miter lim="800000"/>
              <a:headEnd/>
              <a:tailEnd/>
            </a:ln>
            <a:effectLst/>
          </p:spPr>
          <p:txBody>
            <a:bodyPr wrap="none">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(14)</a:t>
              </a:r>
            </a:p>
          </p:txBody>
        </p:sp>
      </p:grpSp>
      <p:sp>
        <p:nvSpPr>
          <p:cNvPr id="1617006" name="Rectangle 110"/>
          <p:cNvSpPr>
            <a:spLocks noChangeArrowheads="1"/>
          </p:cNvSpPr>
          <p:nvPr/>
        </p:nvSpPr>
        <p:spPr bwMode="auto">
          <a:xfrm>
            <a:off x="2286000" y="6121400"/>
            <a:ext cx="8153400" cy="355600"/>
          </a:xfrm>
          <a:prstGeom prst="rect">
            <a:avLst/>
          </a:prstGeom>
          <a:noFill/>
          <a:ln w="12700">
            <a:noFill/>
            <a:miter lim="800000"/>
            <a:headEnd/>
            <a:tailEnd/>
          </a:ln>
          <a:effectLst/>
        </p:spPr>
        <p:txBody>
          <a:bodyPr lIns="63500" tIns="25400" rIns="63500" bIns="25400">
            <a:spAutoFit/>
          </a:bodyPr>
          <a:lstStyle/>
          <a:p>
            <a:pPr marL="741363" lvl="1" indent="-246063" defTabSz="457200" eaLnBrk="1" fontAlgn="auto" hangingPunct="1">
              <a:spcBef>
                <a:spcPct val="30000"/>
              </a:spcBef>
              <a:spcAft>
                <a:spcPts val="0"/>
              </a:spcAft>
              <a:buSzPct val="75000"/>
              <a:buFont typeface="Arial"/>
              <a:buChar char="•"/>
            </a:pPr>
            <a:r>
              <a:rPr lang="en-US" sz="2000" b="0" dirty="0">
                <a:solidFill>
                  <a:prstClr val="black"/>
                </a:solidFill>
                <a:latin typeface="Calibri"/>
                <a:ea typeface="+mn-ea"/>
                <a:cs typeface="+mn-cs"/>
              </a:rPr>
              <a:t>8 requests, 4 misses</a:t>
            </a:r>
          </a:p>
        </p:txBody>
      </p:sp>
      <p:sp>
        <p:nvSpPr>
          <p:cNvPr id="114" name="Rectangle 91"/>
          <p:cNvSpPr txBox="1">
            <a:spLocks noChangeArrowheads="1"/>
          </p:cNvSpPr>
          <p:nvPr/>
        </p:nvSpPr>
        <p:spPr>
          <a:xfrm>
            <a:off x="1524000" y="1297263"/>
            <a:ext cx="9144000" cy="812800"/>
          </a:xfrm>
          <a:prstGeom prst="rect">
            <a:avLst/>
          </a:prstGeom>
          <a:noFill/>
          <a:ln/>
        </p:spPr>
        <p:txBody>
          <a:bodyPr vert="horz" lIns="91440" tIns="45720" rIns="91440" bIns="45720" rtlCol="0">
            <a:noAutofit/>
          </a:bodyPr>
          <a:lstStyle/>
          <a:p>
            <a:pPr marL="342900" indent="-342900" defTabSz="457200" eaLnBrk="1" fontAlgn="auto" hangingPunct="1">
              <a:spcBef>
                <a:spcPct val="20000"/>
              </a:spcBef>
              <a:spcAft>
                <a:spcPts val="0"/>
              </a:spcAft>
              <a:buFont typeface="Arial"/>
              <a:buChar char="•"/>
            </a:pPr>
            <a:r>
              <a:rPr lang="en-US" sz="1600" b="0" dirty="0">
                <a:solidFill>
                  <a:prstClr val="black"/>
                </a:solidFill>
                <a:latin typeface="Helvetica (Body)"/>
                <a:ea typeface="+mn-ea"/>
                <a:cs typeface="+mn-cs"/>
              </a:rPr>
              <a:t>Each cache block holds 2 words; so Tag 2b; Index 1b; Offset 3b for Byte address (we use </a:t>
            </a:r>
            <a:r>
              <a:rPr lang="en-US" sz="1600" dirty="0">
                <a:solidFill>
                  <a:prstClr val="black"/>
                </a:solidFill>
                <a:latin typeface="Helvetica (Body)"/>
              </a:rPr>
              <a:t>Offset 1b to refer to </a:t>
            </a:r>
            <a:r>
              <a:rPr lang="en-US" sz="1600" b="0" dirty="0">
                <a:solidFill>
                  <a:prstClr val="black"/>
                </a:solidFill>
                <a:latin typeface="Helvetica (Body)"/>
                <a:ea typeface="+mn-ea"/>
                <a:cs typeface="+mn-cs"/>
              </a:rPr>
              <a:t>1 of 2 words in block, not </a:t>
            </a:r>
            <a:r>
              <a:rPr lang="en-US" sz="1600" b="0">
                <a:solidFill>
                  <a:prstClr val="black"/>
                </a:solidFill>
                <a:latin typeface="Helvetica (Body)"/>
                <a:ea typeface="+mn-ea"/>
                <a:cs typeface="+mn-cs"/>
              </a:rPr>
              <a:t>Bytes.)</a:t>
            </a:r>
            <a:endParaRPr lang="en-US" sz="1600" b="0" dirty="0">
              <a:solidFill>
                <a:prstClr val="black"/>
              </a:solidFill>
              <a:latin typeface="Helvetica (Body)"/>
              <a:ea typeface="+mn-ea"/>
              <a:cs typeface="+mn-cs"/>
            </a:endParaRPr>
          </a:p>
          <a:p>
            <a:pPr marL="742950" lvl="1" indent="-285750" algn="ctr" defTabSz="457200" eaLnBrk="1" fontAlgn="auto" hangingPunct="1">
              <a:spcBef>
                <a:spcPct val="20000"/>
              </a:spcBef>
              <a:spcAft>
                <a:spcPts val="0"/>
              </a:spcAft>
              <a:defRPr/>
            </a:pPr>
            <a:r>
              <a:rPr lang="en-US" sz="1400" b="0" dirty="0">
                <a:solidFill>
                  <a:prstClr val="black"/>
                </a:solidFill>
                <a:latin typeface="Helvetica (Body)"/>
                <a:ea typeface="+mn-ea"/>
                <a:cs typeface="+mn-cs"/>
              </a:rPr>
              <a:t>                                         </a:t>
            </a:r>
            <a:r>
              <a:rPr lang="en-US" b="0" dirty="0">
                <a:solidFill>
                  <a:prstClr val="black"/>
                </a:solidFill>
                <a:latin typeface="Helvetica (Body)"/>
                <a:ea typeface="+mn-ea"/>
                <a:cs typeface="+mn-cs"/>
              </a:rPr>
              <a:t>0     1      2       3       4     3     4     15</a:t>
            </a:r>
            <a:endParaRPr lang="en-US" sz="1400" b="0" dirty="0">
              <a:solidFill>
                <a:prstClr val="black"/>
              </a:solidFill>
              <a:latin typeface="Helvetica (Body)"/>
              <a:ea typeface="+mn-ea"/>
              <a:cs typeface="+mn-cs"/>
            </a:endParaRPr>
          </a:p>
          <a:p>
            <a:pPr marL="742950" lvl="1" indent="-285750" algn="ctr" defTabSz="457200" eaLnBrk="1" fontAlgn="auto" hangingPunct="1">
              <a:spcBef>
                <a:spcPct val="20000"/>
              </a:spcBef>
              <a:spcAft>
                <a:spcPts val="0"/>
              </a:spcAft>
              <a:defRPr/>
            </a:pPr>
            <a:endParaRPr lang="en-US" sz="1400" b="0" dirty="0">
              <a:solidFill>
                <a:prstClr val="black"/>
              </a:solidFill>
              <a:latin typeface="Helvetica (Body)"/>
              <a:ea typeface="+mn-ea"/>
              <a:cs typeface="+mn-cs"/>
            </a:endParaRPr>
          </a:p>
        </p:txBody>
      </p:sp>
      <p:sp>
        <p:nvSpPr>
          <p:cNvPr id="115" name="Text Box 122"/>
          <p:cNvSpPr txBox="1">
            <a:spLocks noChangeArrowheads="1"/>
          </p:cNvSpPr>
          <p:nvPr/>
        </p:nvSpPr>
        <p:spPr bwMode="auto">
          <a:xfrm>
            <a:off x="1714500" y="1871134"/>
            <a:ext cx="3429000" cy="584775"/>
          </a:xfrm>
          <a:prstGeom prst="rect">
            <a:avLst/>
          </a:prstGeom>
          <a:noFill/>
          <a:ln w="12700">
            <a:noFill/>
            <a:miter lim="800000"/>
            <a:headEnd/>
            <a:tailEnd/>
          </a:ln>
          <a:effectLst/>
        </p:spPr>
        <p:txBody>
          <a:bodyPr>
            <a:spAutoFit/>
          </a:bodyPr>
          <a:lstStyle/>
          <a:p>
            <a:pPr defTabSz="457200" eaLnBrk="1" fontAlgn="auto" hangingPunct="1">
              <a:spcBef>
                <a:spcPts val="0"/>
              </a:spcBef>
              <a:spcAft>
                <a:spcPts val="0"/>
              </a:spcAft>
            </a:pPr>
            <a:r>
              <a:rPr lang="en-US" sz="1600" b="0" dirty="0">
                <a:solidFill>
                  <a:prstClr val="black"/>
                </a:solidFill>
                <a:latin typeface="Helvetica (Body)"/>
                <a:ea typeface="+mn-ea"/>
                <a:cs typeface="+mn-cs"/>
              </a:rPr>
              <a:t>Start with an empty cache - all blocks initially marked as not valid</a:t>
            </a:r>
          </a:p>
        </p:txBody>
      </p:sp>
      <p:sp>
        <p:nvSpPr>
          <p:cNvPr id="116" name="TextBox 115"/>
          <p:cNvSpPr txBox="1"/>
          <p:nvPr/>
        </p:nvSpPr>
        <p:spPr>
          <a:xfrm>
            <a:off x="5168900" y="2126054"/>
            <a:ext cx="4455388" cy="369332"/>
          </a:xfrm>
          <a:prstGeom prst="rect">
            <a:avLst/>
          </a:prstGeom>
          <a:noFill/>
        </p:spPr>
        <p:txBody>
          <a:bodyPr wrap="square" rtlCol="0">
            <a:spAutoFit/>
          </a:bodyPr>
          <a:lstStyle/>
          <a:p>
            <a:pPr defTabSz="457200" eaLnBrk="1" fontAlgn="auto" hangingPunct="1">
              <a:spcBef>
                <a:spcPts val="0"/>
              </a:spcBef>
              <a:spcAft>
                <a:spcPts val="0"/>
              </a:spcAft>
            </a:pPr>
            <a:r>
              <a:rPr lang="en-US" b="0" dirty="0">
                <a:solidFill>
                  <a:prstClr val="black"/>
                </a:solidFill>
                <a:latin typeface="Calibri"/>
                <a:ea typeface="+mn-ea"/>
                <a:cs typeface="+mn-cs"/>
              </a:rPr>
              <a:t>0000 0001 0010 0011 0100 0011 0100 1111</a:t>
            </a:r>
          </a:p>
        </p:txBody>
      </p:sp>
      <p:sp>
        <p:nvSpPr>
          <p:cNvPr id="13" name="Slide Number Placeholder 5">
            <a:extLst>
              <a:ext uri="{FF2B5EF4-FFF2-40B4-BE49-F238E27FC236}">
                <a16:creationId xmlns:a16="http://schemas.microsoft.com/office/drawing/2014/main" id="{630472DD-78F8-1F10-A705-9F851D39BE8E}"/>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52</a:t>
            </a:fld>
            <a:endParaRPr lang="en-US" dirty="0"/>
          </a:p>
        </p:txBody>
      </p:sp>
      <p:sp>
        <p:nvSpPr>
          <p:cNvPr id="12" name="TextBox 11">
            <a:extLst>
              <a:ext uri="{FF2B5EF4-FFF2-40B4-BE49-F238E27FC236}">
                <a16:creationId xmlns:a16="http://schemas.microsoft.com/office/drawing/2014/main" id="{773CD046-1941-749B-3530-8F26F7381055}"/>
              </a:ext>
            </a:extLst>
          </p:cNvPr>
          <p:cNvSpPr txBox="1"/>
          <p:nvPr/>
        </p:nvSpPr>
        <p:spPr>
          <a:xfrm>
            <a:off x="8574065" y="6056032"/>
            <a:ext cx="259315" cy="374306"/>
          </a:xfrm>
          <a:prstGeom prst="rect">
            <a:avLst/>
          </a:prstGeom>
          <a:noFill/>
        </p:spPr>
        <p:txBody>
          <a:bodyPr wrap="none" rtlCol="0">
            <a:spAutoFit/>
          </a:bodyPr>
          <a:lstStyle/>
          <a:p>
            <a:r>
              <a:rPr lang="en-US" sz="1600" dirty="0"/>
              <a:t>5</a:t>
            </a:r>
          </a:p>
        </p:txBody>
      </p:sp>
      <p:sp>
        <p:nvSpPr>
          <p:cNvPr id="14" name="TextBox 13">
            <a:extLst>
              <a:ext uri="{FF2B5EF4-FFF2-40B4-BE49-F238E27FC236}">
                <a16:creationId xmlns:a16="http://schemas.microsoft.com/office/drawing/2014/main" id="{BEF11801-AFF8-5F54-38B1-1F3A140723D5}"/>
              </a:ext>
            </a:extLst>
          </p:cNvPr>
          <p:cNvSpPr txBox="1"/>
          <p:nvPr/>
        </p:nvSpPr>
        <p:spPr>
          <a:xfrm>
            <a:off x="9056799" y="6056032"/>
            <a:ext cx="259315" cy="338554"/>
          </a:xfrm>
          <a:prstGeom prst="rect">
            <a:avLst/>
          </a:prstGeom>
          <a:noFill/>
        </p:spPr>
        <p:txBody>
          <a:bodyPr wrap="square" rtlCol="0">
            <a:spAutoFit/>
          </a:bodyPr>
          <a:lstStyle/>
          <a:p>
            <a:r>
              <a:rPr lang="en-US" sz="1600" dirty="0"/>
              <a:t>4</a:t>
            </a:r>
          </a:p>
        </p:txBody>
      </p:sp>
      <p:graphicFrame>
        <p:nvGraphicFramePr>
          <p:cNvPr id="15" name="Table 14">
            <a:extLst>
              <a:ext uri="{FF2B5EF4-FFF2-40B4-BE49-F238E27FC236}">
                <a16:creationId xmlns:a16="http://schemas.microsoft.com/office/drawing/2014/main" id="{C9F32ED8-24E6-FCFF-D26E-46AB7CEE2B7B}"/>
              </a:ext>
            </a:extLst>
          </p:cNvPr>
          <p:cNvGraphicFramePr>
            <a:graphicFrameLocks noGrp="1"/>
          </p:cNvGraphicFramePr>
          <p:nvPr/>
        </p:nvGraphicFramePr>
        <p:xfrm>
          <a:off x="8441428" y="6397942"/>
          <a:ext cx="3048373" cy="370840"/>
        </p:xfrm>
        <a:graphic>
          <a:graphicData uri="http://schemas.openxmlformats.org/drawingml/2006/table">
            <a:tbl>
              <a:tblPr firstRow="1" bandRow="1">
                <a:tableStyleId>{5940675A-B579-460E-94D1-54222C63F5DA}</a:tableStyleId>
              </a:tblPr>
              <a:tblGrid>
                <a:gridCol w="1128549">
                  <a:extLst>
                    <a:ext uri="{9D8B030D-6E8A-4147-A177-3AD203B41FA5}">
                      <a16:colId xmlns:a16="http://schemas.microsoft.com/office/drawing/2014/main" val="492541661"/>
                    </a:ext>
                  </a:extLst>
                </a:gridCol>
                <a:gridCol w="731491">
                  <a:extLst>
                    <a:ext uri="{9D8B030D-6E8A-4147-A177-3AD203B41FA5}">
                      <a16:colId xmlns:a16="http://schemas.microsoft.com/office/drawing/2014/main" val="2367715831"/>
                    </a:ext>
                  </a:extLst>
                </a:gridCol>
                <a:gridCol w="1188333">
                  <a:extLst>
                    <a:ext uri="{9D8B030D-6E8A-4147-A177-3AD203B41FA5}">
                      <a16:colId xmlns:a16="http://schemas.microsoft.com/office/drawing/2014/main" val="128688196"/>
                    </a:ext>
                  </a:extLst>
                </a:gridCol>
              </a:tblGrid>
              <a:tr h="370840">
                <a:tc>
                  <a:txBody>
                    <a:bodyPr/>
                    <a:lstStyle/>
                    <a:p>
                      <a:pPr algn="ctr"/>
                      <a:r>
                        <a:rPr lang="en-GB" b="0" dirty="0">
                          <a:solidFill>
                            <a:srgbClr val="FF0000"/>
                          </a:solidFill>
                        </a:rPr>
                        <a:t>Tag</a:t>
                      </a:r>
                      <a:endParaRPr lang="en-SE" b="0" dirty="0">
                        <a:solidFill>
                          <a:srgbClr val="FF0000"/>
                        </a:solidFill>
                      </a:endParaRPr>
                    </a:p>
                  </a:txBody>
                  <a:tcPr/>
                </a:tc>
                <a:tc>
                  <a:txBody>
                    <a:bodyPr/>
                    <a:lstStyle/>
                    <a:p>
                      <a:pPr algn="ctr"/>
                      <a:r>
                        <a:rPr lang="en-GB" b="0" dirty="0">
                          <a:solidFill>
                            <a:schemeClr val="tx1"/>
                          </a:solidFill>
                        </a:rPr>
                        <a:t>Index</a:t>
                      </a:r>
                      <a:endParaRPr lang="en-SE" b="0" dirty="0">
                        <a:solidFill>
                          <a:schemeClr val="tx1"/>
                        </a:solidFill>
                      </a:endParaRPr>
                    </a:p>
                  </a:txBody>
                  <a:tcPr/>
                </a:tc>
                <a:tc>
                  <a:txBody>
                    <a:bodyPr/>
                    <a:lstStyle/>
                    <a:p>
                      <a:pPr algn="ctr"/>
                      <a:r>
                        <a:rPr lang="en-GB" b="0" dirty="0">
                          <a:solidFill>
                            <a:schemeClr val="tx1"/>
                          </a:solidFill>
                        </a:rPr>
                        <a:t>Offset</a:t>
                      </a:r>
                      <a:endParaRPr lang="en-SE" b="0" dirty="0">
                        <a:solidFill>
                          <a:schemeClr val="tx1"/>
                        </a:solidFill>
                      </a:endParaRPr>
                    </a:p>
                  </a:txBody>
                  <a:tcPr/>
                </a:tc>
                <a:extLst>
                  <a:ext uri="{0D108BD9-81ED-4DB2-BD59-A6C34878D82A}">
                    <a16:rowId xmlns:a16="http://schemas.microsoft.com/office/drawing/2014/main" val="2784313523"/>
                  </a:ext>
                </a:extLst>
              </a:tr>
            </a:tbl>
          </a:graphicData>
        </a:graphic>
      </p:graphicFrame>
      <p:sp>
        <p:nvSpPr>
          <p:cNvPr id="16" name="TextBox 15">
            <a:extLst>
              <a:ext uri="{FF2B5EF4-FFF2-40B4-BE49-F238E27FC236}">
                <a16:creationId xmlns:a16="http://schemas.microsoft.com/office/drawing/2014/main" id="{4FF1FCA3-68DA-D51C-9E3F-06DE5B198354}"/>
              </a:ext>
            </a:extLst>
          </p:cNvPr>
          <p:cNvSpPr txBox="1"/>
          <p:nvPr/>
        </p:nvSpPr>
        <p:spPr>
          <a:xfrm>
            <a:off x="9638340" y="6056032"/>
            <a:ext cx="288862" cy="338554"/>
          </a:xfrm>
          <a:prstGeom prst="rect">
            <a:avLst/>
          </a:prstGeom>
          <a:noFill/>
        </p:spPr>
        <p:txBody>
          <a:bodyPr wrap="none" rtlCol="0">
            <a:spAutoFit/>
          </a:bodyPr>
          <a:lstStyle/>
          <a:p>
            <a:r>
              <a:rPr lang="en-US" sz="1600" dirty="0"/>
              <a:t>3</a:t>
            </a:r>
          </a:p>
        </p:txBody>
      </p:sp>
      <p:sp>
        <p:nvSpPr>
          <p:cNvPr id="17" name="TextBox 16">
            <a:extLst>
              <a:ext uri="{FF2B5EF4-FFF2-40B4-BE49-F238E27FC236}">
                <a16:creationId xmlns:a16="http://schemas.microsoft.com/office/drawing/2014/main" id="{3FAA589B-DEAF-73B8-57C9-BD1A58C30BF8}"/>
              </a:ext>
            </a:extLst>
          </p:cNvPr>
          <p:cNvSpPr txBox="1"/>
          <p:nvPr/>
        </p:nvSpPr>
        <p:spPr>
          <a:xfrm>
            <a:off x="10121074" y="6056032"/>
            <a:ext cx="259315" cy="338554"/>
          </a:xfrm>
          <a:prstGeom prst="rect">
            <a:avLst/>
          </a:prstGeom>
          <a:noFill/>
        </p:spPr>
        <p:txBody>
          <a:bodyPr wrap="square" rtlCol="0">
            <a:spAutoFit/>
          </a:bodyPr>
          <a:lstStyle/>
          <a:p>
            <a:r>
              <a:rPr lang="en-US" sz="1600" dirty="0"/>
              <a:t>2</a:t>
            </a:r>
          </a:p>
        </p:txBody>
      </p:sp>
      <p:sp>
        <p:nvSpPr>
          <p:cNvPr id="18" name="TextBox 17">
            <a:extLst>
              <a:ext uri="{FF2B5EF4-FFF2-40B4-BE49-F238E27FC236}">
                <a16:creationId xmlns:a16="http://schemas.microsoft.com/office/drawing/2014/main" id="{8AB65431-F908-8CC3-688F-BF6F2DCE4C0C}"/>
              </a:ext>
            </a:extLst>
          </p:cNvPr>
          <p:cNvSpPr txBox="1"/>
          <p:nvPr/>
        </p:nvSpPr>
        <p:spPr>
          <a:xfrm>
            <a:off x="10652146" y="6056032"/>
            <a:ext cx="288862" cy="338554"/>
          </a:xfrm>
          <a:prstGeom prst="rect">
            <a:avLst/>
          </a:prstGeom>
          <a:noFill/>
        </p:spPr>
        <p:txBody>
          <a:bodyPr wrap="none" rtlCol="0">
            <a:spAutoFit/>
          </a:bodyPr>
          <a:lstStyle/>
          <a:p>
            <a:r>
              <a:rPr lang="en-US" sz="1600" dirty="0"/>
              <a:t>1</a:t>
            </a:r>
          </a:p>
        </p:txBody>
      </p:sp>
      <p:sp>
        <p:nvSpPr>
          <p:cNvPr id="19" name="TextBox 18">
            <a:extLst>
              <a:ext uri="{FF2B5EF4-FFF2-40B4-BE49-F238E27FC236}">
                <a16:creationId xmlns:a16="http://schemas.microsoft.com/office/drawing/2014/main" id="{E5285A56-AC5F-B85B-5823-87C907CFF61E}"/>
              </a:ext>
            </a:extLst>
          </p:cNvPr>
          <p:cNvSpPr txBox="1"/>
          <p:nvPr/>
        </p:nvSpPr>
        <p:spPr>
          <a:xfrm>
            <a:off x="11134880" y="6056032"/>
            <a:ext cx="259315" cy="338554"/>
          </a:xfrm>
          <a:prstGeom prst="rect">
            <a:avLst/>
          </a:prstGeom>
          <a:noFill/>
        </p:spPr>
        <p:txBody>
          <a:bodyPr wrap="square" rtlCol="0">
            <a:spAutoFit/>
          </a:bodyPr>
          <a:lstStyle/>
          <a:p>
            <a:r>
              <a:rPr lang="en-US" sz="1600" dirty="0"/>
              <a:t>0</a:t>
            </a:r>
          </a:p>
        </p:txBody>
      </p:sp>
    </p:spTree>
    <p:extLst>
      <p:ext uri="{BB962C8B-B14F-4D97-AF65-F5344CB8AC3E}">
        <p14:creationId xmlns:p14="http://schemas.microsoft.com/office/powerpoint/2010/main" val="11826675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6169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6169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1696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6169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169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61697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161696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1697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61697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499"/>
                                          </p:stCondLst>
                                        </p:cTn>
                                        <p:tgtEl>
                                          <p:spTgt spid="161697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1697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61697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499"/>
                                          </p:stCondLst>
                                        </p:cTn>
                                        <p:tgtEl>
                                          <p:spTgt spid="161697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499"/>
                                          </p:stCondLst>
                                        </p:cTn>
                                        <p:tgtEl>
                                          <p:spTgt spid="10"/>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61698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61698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499"/>
                                          </p:stCondLst>
                                        </p:cTn>
                                        <p:tgtEl>
                                          <p:spTgt spid="1616986"/>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616992"/>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61699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499"/>
                                          </p:stCondLst>
                                        </p:cTn>
                                        <p:tgtEl>
                                          <p:spTgt spid="161699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616995"/>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616996"/>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499"/>
                                          </p:stCondLst>
                                        </p:cTn>
                                        <p:tgtEl>
                                          <p:spTgt spid="1616997"/>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499"/>
                                          </p:stCondLst>
                                        </p:cTn>
                                        <p:tgtEl>
                                          <p:spTgt spid="11"/>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16170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6965" grpId="0" autoUpdateAnimBg="0"/>
      <p:bldP spid="1616966" grpId="0" autoUpdateAnimBg="0"/>
      <p:bldP spid="1616967" grpId="0"/>
      <p:bldP spid="1616968" grpId="0" autoUpdateAnimBg="0"/>
      <p:bldP spid="1616969" grpId="0" autoUpdateAnimBg="0"/>
      <p:bldP spid="1616970" grpId="0"/>
      <p:bldP spid="1616971" grpId="0" autoUpdateAnimBg="0"/>
      <p:bldP spid="1616972" grpId="0" autoUpdateAnimBg="0"/>
      <p:bldP spid="1616973" grpId="0"/>
      <p:bldP spid="1616974" grpId="0"/>
      <p:bldP spid="1616975" grpId="0" autoUpdateAnimBg="0"/>
      <p:bldP spid="1616977" grpId="0"/>
      <p:bldP spid="1616978" grpId="0"/>
      <p:bldP spid="1616986" grpId="0" autoUpdateAnimBg="0"/>
      <p:bldP spid="1616988" grpId="0"/>
      <p:bldP spid="1616989" grpId="0"/>
      <p:bldP spid="1616990" grpId="0" autoUpdateAnimBg="0"/>
      <p:bldP spid="1616992" grpId="0"/>
      <p:bldP spid="1616993" grpId="0"/>
      <p:bldP spid="1616995" grpId="0"/>
      <p:bldP spid="1616996" grpId="0"/>
      <p:bldP spid="1616997" grpId="0" autoUpdateAnimBg="0"/>
      <p:bldP spid="1617006" grpId="0"/>
    </p:bldLst>
  </p:timing>
</p:sld>
</file>

<file path=ppt/slides/slide53.xml><?xml version="1.0" encoding="utf-8"?>
<p:sld xmlns:a="http://schemas.openxmlformats.org/drawingml/2006/main" xmlns:r="http://schemas.openxmlformats.org/officeDocument/2006/relationships" xmlns:p="http://schemas.openxmlformats.org/presentationml/2006/main" showMasterPhAnim="0">
  <p:cSld>
    <p:spTree>
      <p:nvGrpSpPr>
        <p:cNvPr id="1" name="">
          <a:extLst>
            <a:ext uri="{FF2B5EF4-FFF2-40B4-BE49-F238E27FC236}">
              <a16:creationId xmlns:a16="http://schemas.microsoft.com/office/drawing/2014/main" id="{24681577-0B7D-12C0-25FB-2056B1A9AB80}"/>
            </a:ext>
          </a:extLst>
        </p:cNvPr>
        <p:cNvGrpSpPr/>
        <p:nvPr/>
      </p:nvGrpSpPr>
      <p:grpSpPr>
        <a:xfrm>
          <a:off x="0" y="0"/>
          <a:ext cx="0" cy="0"/>
          <a:chOff x="0" y="0"/>
          <a:chExt cx="0" cy="0"/>
        </a:xfrm>
      </p:grpSpPr>
      <p:sp>
        <p:nvSpPr>
          <p:cNvPr id="1487875" name="Rectangle 3" descr="10%">
            <a:extLst>
              <a:ext uri="{FF2B5EF4-FFF2-40B4-BE49-F238E27FC236}">
                <a16:creationId xmlns:a16="http://schemas.microsoft.com/office/drawing/2014/main" id="{5A1EC38F-4ABF-A01B-1428-E7BB044B5CF6}"/>
              </a:ext>
            </a:extLst>
          </p:cNvPr>
          <p:cNvSpPr>
            <a:spLocks noChangeArrowheads="1"/>
          </p:cNvSpPr>
          <p:nvPr/>
        </p:nvSpPr>
        <p:spPr bwMode="auto">
          <a:xfrm>
            <a:off x="6031262" y="2306993"/>
            <a:ext cx="807914" cy="1074653"/>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lIns="90488" tIns="44450" rIns="90488" bIns="44450">
            <a:spAutoFit/>
          </a:bodyPr>
          <a:lstStyle/>
          <a:p>
            <a:r>
              <a:rPr lang="en-US" sz="1600" dirty="0">
                <a:solidFill>
                  <a:srgbClr val="000000"/>
                </a:solidFill>
              </a:rPr>
              <a:t>Second</a:t>
            </a:r>
          </a:p>
          <a:p>
            <a:r>
              <a:rPr lang="en-US" sz="1600" dirty="0">
                <a:solidFill>
                  <a:srgbClr val="000000"/>
                </a:solidFill>
              </a:rPr>
              <a:t>Level</a:t>
            </a:r>
          </a:p>
          <a:p>
            <a:r>
              <a:rPr lang="en-US" sz="1600" dirty="0">
                <a:solidFill>
                  <a:srgbClr val="000000"/>
                </a:solidFill>
              </a:rPr>
              <a:t>Cache</a:t>
            </a:r>
          </a:p>
          <a:p>
            <a:r>
              <a:rPr lang="en-US" sz="1600" dirty="0">
                <a:solidFill>
                  <a:srgbClr val="000000"/>
                </a:solidFill>
              </a:rPr>
              <a:t>(SRAM)</a:t>
            </a:r>
          </a:p>
        </p:txBody>
      </p:sp>
      <p:sp>
        <p:nvSpPr>
          <p:cNvPr id="1487877" name="Rectangle 5">
            <a:extLst>
              <a:ext uri="{FF2B5EF4-FFF2-40B4-BE49-F238E27FC236}">
                <a16:creationId xmlns:a16="http://schemas.microsoft.com/office/drawing/2014/main" id="{82AB8607-0674-AA45-F7A1-1B5745A90A46}"/>
              </a:ext>
            </a:extLst>
          </p:cNvPr>
          <p:cNvSpPr>
            <a:spLocks noGrp="1" noChangeArrowheads="1"/>
          </p:cNvSpPr>
          <p:nvPr>
            <p:ph type="title"/>
          </p:nvPr>
        </p:nvSpPr>
        <p:spPr/>
        <p:txBody>
          <a:bodyPr>
            <a:normAutofit/>
          </a:bodyPr>
          <a:lstStyle/>
          <a:p>
            <a:r>
              <a:rPr lang="en-US" dirty="0"/>
              <a:t>Associativity in the Memory Hierarchy</a:t>
            </a:r>
          </a:p>
        </p:txBody>
      </p:sp>
      <p:sp>
        <p:nvSpPr>
          <p:cNvPr id="1487878" name="Rectangle 6">
            <a:extLst>
              <a:ext uri="{FF2B5EF4-FFF2-40B4-BE49-F238E27FC236}">
                <a16:creationId xmlns:a16="http://schemas.microsoft.com/office/drawing/2014/main" id="{5A89ABD2-E251-7ACD-E2B2-34C003C283F0}"/>
              </a:ext>
            </a:extLst>
          </p:cNvPr>
          <p:cNvSpPr>
            <a:spLocks noChangeArrowheads="1"/>
          </p:cNvSpPr>
          <p:nvPr/>
        </p:nvSpPr>
        <p:spPr bwMode="auto">
          <a:xfrm>
            <a:off x="2535588" y="1773592"/>
            <a:ext cx="2716213" cy="242888"/>
          </a:xfrm>
          <a:prstGeom prst="rect">
            <a:avLst/>
          </a:prstGeom>
          <a:noFill/>
          <a:ln w="25400">
            <a:solidFill>
              <a:schemeClr val="tx1"/>
            </a:solidFill>
            <a:miter lim="800000"/>
            <a:headEnd/>
            <a:tailEnd/>
          </a:ln>
          <a:effectLst/>
        </p:spPr>
        <p:txBody>
          <a:bodyPr wrap="none" anchor="ctr"/>
          <a:lstStyle/>
          <a:p>
            <a:endParaRPr lang="en-US">
              <a:solidFill>
                <a:prstClr val="black"/>
              </a:solidFill>
              <a:latin typeface="Calibri"/>
            </a:endParaRPr>
          </a:p>
        </p:txBody>
      </p:sp>
      <p:sp>
        <p:nvSpPr>
          <p:cNvPr id="1487879" name="Rectangle 7">
            <a:extLst>
              <a:ext uri="{FF2B5EF4-FFF2-40B4-BE49-F238E27FC236}">
                <a16:creationId xmlns:a16="http://schemas.microsoft.com/office/drawing/2014/main" id="{EB6FC496-7630-DE05-4424-11A4AA00A701}"/>
              </a:ext>
            </a:extLst>
          </p:cNvPr>
          <p:cNvSpPr>
            <a:spLocks noChangeArrowheads="1"/>
          </p:cNvSpPr>
          <p:nvPr/>
        </p:nvSpPr>
        <p:spPr bwMode="auto">
          <a:xfrm>
            <a:off x="3263469" y="1709294"/>
            <a:ext cx="1192187" cy="335989"/>
          </a:xfrm>
          <a:prstGeom prst="rect">
            <a:avLst/>
          </a:prstGeom>
          <a:noFill/>
          <a:ln w="12700">
            <a:noFill/>
            <a:miter lim="800000"/>
            <a:headEnd/>
            <a:tailEnd/>
          </a:ln>
          <a:effectLst/>
        </p:spPr>
        <p:txBody>
          <a:bodyPr wrap="none" lIns="90488" tIns="44450" rIns="90488" bIns="44450">
            <a:spAutoFit/>
          </a:bodyPr>
          <a:lstStyle/>
          <a:p>
            <a:r>
              <a:rPr lang="en-US" sz="1600" dirty="0">
                <a:solidFill>
                  <a:prstClr val="black"/>
                </a:solidFill>
                <a:latin typeface="Calibri"/>
              </a:rPr>
              <a:t>CPU Control</a:t>
            </a:r>
          </a:p>
        </p:txBody>
      </p:sp>
      <p:sp>
        <p:nvSpPr>
          <p:cNvPr id="1487880" name="Rectangle 8">
            <a:extLst>
              <a:ext uri="{FF2B5EF4-FFF2-40B4-BE49-F238E27FC236}">
                <a16:creationId xmlns:a16="http://schemas.microsoft.com/office/drawing/2014/main" id="{C032E806-5822-5F6B-557B-AE1D5F19DBBE}"/>
              </a:ext>
            </a:extLst>
          </p:cNvPr>
          <p:cNvSpPr>
            <a:spLocks noChangeArrowheads="1"/>
          </p:cNvSpPr>
          <p:nvPr/>
        </p:nvSpPr>
        <p:spPr bwMode="auto">
          <a:xfrm>
            <a:off x="2486375" y="2230792"/>
            <a:ext cx="1422400" cy="1347788"/>
          </a:xfrm>
          <a:prstGeom prst="rect">
            <a:avLst/>
          </a:prstGeom>
          <a:noFill/>
          <a:ln w="25400">
            <a:solidFill>
              <a:schemeClr val="tx1"/>
            </a:solidFill>
            <a:miter lim="800000"/>
            <a:headEnd/>
            <a:tailEnd/>
          </a:ln>
          <a:effectLst/>
        </p:spPr>
        <p:txBody>
          <a:bodyPr wrap="none" anchor="ctr"/>
          <a:lstStyle/>
          <a:p>
            <a:endParaRPr lang="en-US">
              <a:solidFill>
                <a:prstClr val="black"/>
              </a:solidFill>
              <a:latin typeface="Calibri"/>
            </a:endParaRPr>
          </a:p>
        </p:txBody>
      </p:sp>
      <p:sp>
        <p:nvSpPr>
          <p:cNvPr id="1487881" name="Rectangle 9">
            <a:extLst>
              <a:ext uri="{FF2B5EF4-FFF2-40B4-BE49-F238E27FC236}">
                <a16:creationId xmlns:a16="http://schemas.microsoft.com/office/drawing/2014/main" id="{01E3BE39-7BB3-987C-76A9-9EAB27AAAF02}"/>
              </a:ext>
            </a:extLst>
          </p:cNvPr>
          <p:cNvSpPr>
            <a:spLocks noChangeArrowheads="1"/>
          </p:cNvSpPr>
          <p:nvPr/>
        </p:nvSpPr>
        <p:spPr bwMode="auto">
          <a:xfrm>
            <a:off x="2535588" y="2764193"/>
            <a:ext cx="949043" cy="582211"/>
          </a:xfrm>
          <a:prstGeom prst="rect">
            <a:avLst/>
          </a:prstGeom>
          <a:noFill/>
          <a:ln w="12700">
            <a:noFill/>
            <a:miter lim="800000"/>
            <a:headEnd/>
            <a:tailEnd/>
          </a:ln>
          <a:effectLst/>
        </p:spPr>
        <p:txBody>
          <a:bodyPr wrap="none" lIns="90488" tIns="44450" rIns="90488" bIns="44450">
            <a:spAutoFit/>
          </a:bodyPr>
          <a:lstStyle/>
          <a:p>
            <a:r>
              <a:rPr lang="en-US" sz="1600" dirty="0">
                <a:solidFill>
                  <a:prstClr val="black"/>
                </a:solidFill>
                <a:latin typeface="Calibri"/>
              </a:rPr>
              <a:t>CPU</a:t>
            </a:r>
          </a:p>
          <a:p>
            <a:r>
              <a:rPr lang="en-US" sz="1600" dirty="0" err="1">
                <a:solidFill>
                  <a:prstClr val="black"/>
                </a:solidFill>
                <a:latin typeface="Calibri"/>
              </a:rPr>
              <a:t>Datapath</a:t>
            </a:r>
            <a:endParaRPr lang="en-US" sz="1600" dirty="0">
              <a:solidFill>
                <a:prstClr val="black"/>
              </a:solidFill>
              <a:latin typeface="Calibri"/>
            </a:endParaRPr>
          </a:p>
        </p:txBody>
      </p:sp>
      <p:sp>
        <p:nvSpPr>
          <p:cNvPr id="1487882" name="Rectangle 10">
            <a:extLst>
              <a:ext uri="{FF2B5EF4-FFF2-40B4-BE49-F238E27FC236}">
                <a16:creationId xmlns:a16="http://schemas.microsoft.com/office/drawing/2014/main" id="{33F58C04-BD37-01AF-EA9B-AFA28B9B3DCE}"/>
              </a:ext>
            </a:extLst>
          </p:cNvPr>
          <p:cNvSpPr>
            <a:spLocks noChangeArrowheads="1"/>
          </p:cNvSpPr>
          <p:nvPr/>
        </p:nvSpPr>
        <p:spPr bwMode="auto">
          <a:xfrm>
            <a:off x="9164987" y="1240192"/>
            <a:ext cx="1117600" cy="2432050"/>
          </a:xfrm>
          <a:prstGeom prst="rect">
            <a:avLst/>
          </a:prstGeom>
          <a:noFill/>
          <a:ln w="25400">
            <a:solidFill>
              <a:schemeClr val="tx1"/>
            </a:solidFill>
            <a:miter lim="800000"/>
            <a:headEnd/>
            <a:tailEnd/>
          </a:ln>
          <a:effectLst/>
        </p:spPr>
        <p:txBody>
          <a:bodyPr wrap="none" anchor="ctr"/>
          <a:lstStyle/>
          <a:p>
            <a:endParaRPr lang="en-US">
              <a:solidFill>
                <a:prstClr val="black"/>
              </a:solidFill>
              <a:latin typeface="Calibri"/>
            </a:endParaRPr>
          </a:p>
        </p:txBody>
      </p:sp>
      <p:sp>
        <p:nvSpPr>
          <p:cNvPr id="1487883" name="Rectangle 11">
            <a:extLst>
              <a:ext uri="{FF2B5EF4-FFF2-40B4-BE49-F238E27FC236}">
                <a16:creationId xmlns:a16="http://schemas.microsoft.com/office/drawing/2014/main" id="{EB0D4647-9758-43E2-0E55-50FD036C35F2}"/>
              </a:ext>
            </a:extLst>
          </p:cNvPr>
          <p:cNvSpPr>
            <a:spLocks noChangeArrowheads="1"/>
          </p:cNvSpPr>
          <p:nvPr/>
        </p:nvSpPr>
        <p:spPr bwMode="auto">
          <a:xfrm>
            <a:off x="9186081" y="2230793"/>
            <a:ext cx="1054777" cy="1074653"/>
          </a:xfrm>
          <a:prstGeom prst="rect">
            <a:avLst/>
          </a:prstGeom>
          <a:noFill/>
          <a:ln w="12700">
            <a:noFill/>
            <a:miter lim="800000"/>
            <a:headEnd/>
            <a:tailEnd/>
          </a:ln>
          <a:effectLst/>
        </p:spPr>
        <p:txBody>
          <a:bodyPr wrap="square" lIns="90488" tIns="44450" rIns="90488" bIns="44450">
            <a:spAutoFit/>
          </a:bodyPr>
          <a:lstStyle/>
          <a:p>
            <a:r>
              <a:rPr lang="en-US" sz="1600" dirty="0">
                <a:solidFill>
                  <a:prstClr val="black"/>
                </a:solidFill>
                <a:latin typeface="Calibri"/>
              </a:rPr>
              <a:t>Secondary</a:t>
            </a:r>
          </a:p>
          <a:p>
            <a:r>
              <a:rPr lang="en-US" sz="1600" dirty="0">
                <a:solidFill>
                  <a:prstClr val="black"/>
                </a:solidFill>
                <a:latin typeface="Calibri"/>
              </a:rPr>
              <a:t>Memory</a:t>
            </a:r>
          </a:p>
          <a:p>
            <a:r>
              <a:rPr lang="en-US" sz="1600" dirty="0">
                <a:solidFill>
                  <a:prstClr val="black"/>
                </a:solidFill>
                <a:latin typeface="Calibri"/>
              </a:rPr>
              <a:t>(Disk</a:t>
            </a:r>
          </a:p>
          <a:p>
            <a:r>
              <a:rPr lang="en-US" sz="1600" dirty="0">
                <a:solidFill>
                  <a:prstClr val="black"/>
                </a:solidFill>
                <a:latin typeface="Calibri"/>
              </a:rPr>
              <a:t>Or Flash)</a:t>
            </a:r>
          </a:p>
        </p:txBody>
      </p:sp>
      <p:sp>
        <p:nvSpPr>
          <p:cNvPr id="1487884" name="Rectangle 12">
            <a:extLst>
              <a:ext uri="{FF2B5EF4-FFF2-40B4-BE49-F238E27FC236}">
                <a16:creationId xmlns:a16="http://schemas.microsoft.com/office/drawing/2014/main" id="{1F0D67D9-83B4-2EED-E520-66B197F160EF}"/>
              </a:ext>
            </a:extLst>
          </p:cNvPr>
          <p:cNvSpPr>
            <a:spLocks noChangeArrowheads="1"/>
          </p:cNvSpPr>
          <p:nvPr/>
        </p:nvSpPr>
        <p:spPr bwMode="auto">
          <a:xfrm>
            <a:off x="2333975" y="1468793"/>
            <a:ext cx="4773506" cy="2219325"/>
          </a:xfrm>
          <a:prstGeom prst="rect">
            <a:avLst/>
          </a:prstGeom>
          <a:noFill/>
          <a:ln w="25400">
            <a:solidFill>
              <a:schemeClr val="tx1"/>
            </a:solidFill>
            <a:miter lim="800000"/>
            <a:headEnd/>
            <a:tailEnd/>
          </a:ln>
          <a:effectLst/>
        </p:spPr>
        <p:txBody>
          <a:bodyPr wrap="none" anchor="ctr"/>
          <a:lstStyle/>
          <a:p>
            <a:endParaRPr lang="en-US">
              <a:solidFill>
                <a:prstClr val="black"/>
              </a:solidFill>
              <a:latin typeface="Calibri"/>
            </a:endParaRPr>
          </a:p>
        </p:txBody>
      </p:sp>
      <p:sp>
        <p:nvSpPr>
          <p:cNvPr id="1487885" name="Rectangle 13">
            <a:extLst>
              <a:ext uri="{FF2B5EF4-FFF2-40B4-BE49-F238E27FC236}">
                <a16:creationId xmlns:a16="http://schemas.microsoft.com/office/drawing/2014/main" id="{3D4F5419-8829-7741-1F0E-B5E4B774B5F6}"/>
              </a:ext>
            </a:extLst>
          </p:cNvPr>
          <p:cNvSpPr>
            <a:spLocks noChangeArrowheads="1"/>
          </p:cNvSpPr>
          <p:nvPr/>
        </p:nvSpPr>
        <p:spPr bwMode="auto">
          <a:xfrm>
            <a:off x="3556799" y="1466067"/>
            <a:ext cx="1968169" cy="335989"/>
          </a:xfrm>
          <a:prstGeom prst="rect">
            <a:avLst/>
          </a:prstGeom>
          <a:noFill/>
          <a:ln w="12700">
            <a:noFill/>
            <a:miter lim="800000"/>
            <a:headEnd/>
            <a:tailEnd/>
          </a:ln>
          <a:effectLst/>
        </p:spPr>
        <p:txBody>
          <a:bodyPr wrap="none" lIns="90488" tIns="44450" rIns="90488" bIns="44450">
            <a:spAutoFit/>
          </a:bodyPr>
          <a:lstStyle/>
          <a:p>
            <a:r>
              <a:rPr lang="en-US" sz="1600" dirty="0">
                <a:solidFill>
                  <a:prstClr val="black"/>
                </a:solidFill>
                <a:latin typeface="Calibri"/>
              </a:rPr>
              <a:t>On-Chip Components</a:t>
            </a:r>
          </a:p>
        </p:txBody>
      </p:sp>
      <p:sp>
        <p:nvSpPr>
          <p:cNvPr id="1487886" name="Line 14">
            <a:extLst>
              <a:ext uri="{FF2B5EF4-FFF2-40B4-BE49-F238E27FC236}">
                <a16:creationId xmlns:a16="http://schemas.microsoft.com/office/drawing/2014/main" id="{8276116D-9DA2-D59E-9D9B-19BD89CAA230}"/>
              </a:ext>
            </a:extLst>
          </p:cNvPr>
          <p:cNvSpPr>
            <a:spLocks noChangeShapeType="1"/>
          </p:cNvSpPr>
          <p:nvPr/>
        </p:nvSpPr>
        <p:spPr bwMode="auto">
          <a:xfrm flipV="1">
            <a:off x="3754787" y="1087792"/>
            <a:ext cx="5791200" cy="1676400"/>
          </a:xfrm>
          <a:prstGeom prst="line">
            <a:avLst/>
          </a:prstGeom>
          <a:noFill/>
          <a:ln w="28575">
            <a:solidFill>
              <a:schemeClr val="tx1"/>
            </a:solidFill>
            <a:prstDash val="dashDot"/>
            <a:round/>
            <a:headEnd/>
            <a:tailEnd/>
          </a:ln>
          <a:effectLst/>
        </p:spPr>
        <p:txBody>
          <a:bodyPr wrap="none" anchor="ctr"/>
          <a:lstStyle/>
          <a:p>
            <a:endParaRPr lang="en-US">
              <a:solidFill>
                <a:prstClr val="black"/>
              </a:solidFill>
              <a:latin typeface="Calibri"/>
            </a:endParaRPr>
          </a:p>
        </p:txBody>
      </p:sp>
      <p:sp>
        <p:nvSpPr>
          <p:cNvPr id="1487887" name="Line 15">
            <a:extLst>
              <a:ext uri="{FF2B5EF4-FFF2-40B4-BE49-F238E27FC236}">
                <a16:creationId xmlns:a16="http://schemas.microsoft.com/office/drawing/2014/main" id="{7250F302-CA06-8514-0878-63079488D887}"/>
              </a:ext>
            </a:extLst>
          </p:cNvPr>
          <p:cNvSpPr>
            <a:spLocks noChangeShapeType="1"/>
          </p:cNvSpPr>
          <p:nvPr/>
        </p:nvSpPr>
        <p:spPr bwMode="auto">
          <a:xfrm>
            <a:off x="3851625" y="3537306"/>
            <a:ext cx="5541962" cy="217487"/>
          </a:xfrm>
          <a:prstGeom prst="line">
            <a:avLst/>
          </a:prstGeom>
          <a:noFill/>
          <a:ln w="28575">
            <a:solidFill>
              <a:schemeClr val="tx1"/>
            </a:solidFill>
            <a:prstDash val="dashDot"/>
            <a:round/>
            <a:headEnd/>
            <a:tailEnd/>
          </a:ln>
          <a:effectLst/>
        </p:spPr>
        <p:txBody>
          <a:bodyPr wrap="none" anchor="ctr"/>
          <a:lstStyle/>
          <a:p>
            <a:endParaRPr lang="en-US">
              <a:solidFill>
                <a:prstClr val="black"/>
              </a:solidFill>
              <a:latin typeface="Calibri"/>
            </a:endParaRPr>
          </a:p>
        </p:txBody>
      </p:sp>
      <p:sp>
        <p:nvSpPr>
          <p:cNvPr id="1487888" name="Rectangle 16">
            <a:extLst>
              <a:ext uri="{FF2B5EF4-FFF2-40B4-BE49-F238E27FC236}">
                <a16:creationId xmlns:a16="http://schemas.microsoft.com/office/drawing/2014/main" id="{6944D681-071A-AA49-E770-D4DFD8D98DCF}"/>
              </a:ext>
            </a:extLst>
          </p:cNvPr>
          <p:cNvSpPr>
            <a:spLocks noChangeArrowheads="1"/>
          </p:cNvSpPr>
          <p:nvPr/>
        </p:nvSpPr>
        <p:spPr bwMode="auto">
          <a:xfrm>
            <a:off x="3476975" y="2830867"/>
            <a:ext cx="355600" cy="693738"/>
          </a:xfrm>
          <a:prstGeom prst="rect">
            <a:avLst/>
          </a:prstGeom>
          <a:noFill/>
          <a:ln w="25400">
            <a:solidFill>
              <a:schemeClr val="tx1"/>
            </a:solidFill>
            <a:miter lim="800000"/>
            <a:headEnd/>
            <a:tailEnd/>
          </a:ln>
          <a:effectLst/>
        </p:spPr>
        <p:txBody>
          <a:bodyPr wrap="none" anchor="ctr"/>
          <a:lstStyle/>
          <a:p>
            <a:endParaRPr lang="en-US">
              <a:solidFill>
                <a:prstClr val="black"/>
              </a:solidFill>
              <a:latin typeface="Calibri"/>
            </a:endParaRPr>
          </a:p>
        </p:txBody>
      </p:sp>
      <p:sp>
        <p:nvSpPr>
          <p:cNvPr id="1487889" name="Rectangle 17">
            <a:extLst>
              <a:ext uri="{FF2B5EF4-FFF2-40B4-BE49-F238E27FC236}">
                <a16:creationId xmlns:a16="http://schemas.microsoft.com/office/drawing/2014/main" id="{AC1E2EB4-C2AF-1821-DFA0-0E47A72A52CB}"/>
              </a:ext>
            </a:extLst>
          </p:cNvPr>
          <p:cNvSpPr>
            <a:spLocks noChangeArrowheads="1"/>
          </p:cNvSpPr>
          <p:nvPr/>
        </p:nvSpPr>
        <p:spPr bwMode="auto">
          <a:xfrm rot="5400000">
            <a:off x="3187256" y="3103124"/>
            <a:ext cx="1011238" cy="333375"/>
          </a:xfrm>
          <a:prstGeom prst="rect">
            <a:avLst/>
          </a:prstGeom>
          <a:noFill/>
          <a:ln w="12700">
            <a:noFill/>
            <a:miter lim="800000"/>
            <a:headEnd/>
            <a:tailEnd/>
          </a:ln>
          <a:effectLst/>
        </p:spPr>
        <p:txBody>
          <a:bodyPr lIns="90488" tIns="44450" rIns="90488" bIns="44450">
            <a:spAutoFit/>
          </a:bodyPr>
          <a:lstStyle/>
          <a:p>
            <a:r>
              <a:rPr lang="en-US" sz="1600">
                <a:solidFill>
                  <a:prstClr val="black"/>
                </a:solidFill>
                <a:latin typeface="Calibri"/>
              </a:rPr>
              <a:t>RegFile</a:t>
            </a:r>
          </a:p>
        </p:txBody>
      </p:sp>
      <p:sp>
        <p:nvSpPr>
          <p:cNvPr id="1487891" name="Rectangle 19" descr="10%">
            <a:extLst>
              <a:ext uri="{FF2B5EF4-FFF2-40B4-BE49-F238E27FC236}">
                <a16:creationId xmlns:a16="http://schemas.microsoft.com/office/drawing/2014/main" id="{2C20B05A-40BC-514E-FC1B-F04CF448010B}"/>
              </a:ext>
            </a:extLst>
          </p:cNvPr>
          <p:cNvSpPr>
            <a:spLocks noChangeArrowheads="1"/>
          </p:cNvSpPr>
          <p:nvPr/>
        </p:nvSpPr>
        <p:spPr bwMode="auto">
          <a:xfrm>
            <a:off x="7564787" y="2154593"/>
            <a:ext cx="1041400" cy="1350963"/>
          </a:xfrm>
          <a:prstGeom prst="rect">
            <a:avLst/>
          </a:prstGeom>
          <a:noFill/>
          <a:ln w="25400">
            <a:solidFill>
              <a:schemeClr val="tx1"/>
            </a:solidFill>
            <a:miter lim="800000"/>
            <a:headEnd/>
            <a:tailEnd/>
          </a:ln>
          <a:effectLst/>
        </p:spPr>
        <p:txBody>
          <a:bodyPr wrap="none" anchor="ctr"/>
          <a:lstStyle/>
          <a:p>
            <a:endParaRPr lang="en-US">
              <a:solidFill>
                <a:prstClr val="black"/>
              </a:solidFill>
              <a:latin typeface="Calibri"/>
            </a:endParaRPr>
          </a:p>
        </p:txBody>
      </p:sp>
      <p:sp>
        <p:nvSpPr>
          <p:cNvPr id="1487892" name="Rectangle 20">
            <a:extLst>
              <a:ext uri="{FF2B5EF4-FFF2-40B4-BE49-F238E27FC236}">
                <a16:creationId xmlns:a16="http://schemas.microsoft.com/office/drawing/2014/main" id="{C4226446-DB6A-650B-B968-9D141C2D2CBB}"/>
              </a:ext>
            </a:extLst>
          </p:cNvPr>
          <p:cNvSpPr>
            <a:spLocks noChangeArrowheads="1"/>
          </p:cNvSpPr>
          <p:nvPr/>
        </p:nvSpPr>
        <p:spPr bwMode="auto">
          <a:xfrm>
            <a:off x="7656862" y="2459393"/>
            <a:ext cx="915988" cy="822325"/>
          </a:xfrm>
          <a:prstGeom prst="rect">
            <a:avLst/>
          </a:prstGeom>
          <a:noFill/>
          <a:ln w="12700">
            <a:noFill/>
            <a:miter lim="800000"/>
            <a:headEnd/>
            <a:tailEnd/>
          </a:ln>
          <a:effectLst/>
        </p:spPr>
        <p:txBody>
          <a:bodyPr wrap="none" lIns="90488" tIns="44450" rIns="90488" bIns="44450">
            <a:spAutoFit/>
          </a:bodyPr>
          <a:lstStyle/>
          <a:p>
            <a:r>
              <a:rPr lang="en-US" sz="1600">
                <a:solidFill>
                  <a:srgbClr val="000000"/>
                </a:solidFill>
                <a:latin typeface="Calibri"/>
              </a:rPr>
              <a:t>Main</a:t>
            </a:r>
          </a:p>
          <a:p>
            <a:r>
              <a:rPr lang="en-US" sz="1600">
                <a:solidFill>
                  <a:srgbClr val="000000"/>
                </a:solidFill>
                <a:latin typeface="Calibri"/>
              </a:rPr>
              <a:t>Memory</a:t>
            </a:r>
          </a:p>
          <a:p>
            <a:r>
              <a:rPr lang="en-US" sz="1600">
                <a:solidFill>
                  <a:srgbClr val="000000"/>
                </a:solidFill>
                <a:latin typeface="Calibri"/>
              </a:rPr>
              <a:t>(DRAM)</a:t>
            </a:r>
          </a:p>
        </p:txBody>
      </p:sp>
      <p:sp>
        <p:nvSpPr>
          <p:cNvPr id="1487893" name="Rectangle 21">
            <a:extLst>
              <a:ext uri="{FF2B5EF4-FFF2-40B4-BE49-F238E27FC236}">
                <a16:creationId xmlns:a16="http://schemas.microsoft.com/office/drawing/2014/main" id="{AEEE20EF-119E-D20B-07B4-54CD39A02A70}"/>
              </a:ext>
            </a:extLst>
          </p:cNvPr>
          <p:cNvSpPr>
            <a:spLocks noChangeArrowheads="1"/>
          </p:cNvSpPr>
          <p:nvPr/>
        </p:nvSpPr>
        <p:spPr bwMode="auto">
          <a:xfrm rot="5400000">
            <a:off x="4638882" y="2986645"/>
            <a:ext cx="686086" cy="582211"/>
          </a:xfrm>
          <a:prstGeom prst="rect">
            <a:avLst/>
          </a:prstGeom>
          <a:ln>
            <a:headEnd/>
            <a:tailEnd/>
          </a:ln>
        </p:spPr>
        <p:style>
          <a:lnRef idx="1">
            <a:schemeClr val="accent2"/>
          </a:lnRef>
          <a:fillRef idx="3">
            <a:schemeClr val="accent2"/>
          </a:fillRef>
          <a:effectRef idx="2">
            <a:schemeClr val="accent2"/>
          </a:effectRef>
          <a:fontRef idx="minor">
            <a:schemeClr val="lt1"/>
          </a:fontRef>
        </p:style>
        <p:txBody>
          <a:bodyPr wrap="none" lIns="90488" tIns="44450" rIns="90488" bIns="44450">
            <a:spAutoFit/>
          </a:bodyPr>
          <a:lstStyle/>
          <a:p>
            <a:r>
              <a:rPr lang="en-US" sz="1600" dirty="0">
                <a:solidFill>
                  <a:srgbClr val="000000"/>
                </a:solidFill>
              </a:rPr>
              <a:t>Data</a:t>
            </a:r>
          </a:p>
          <a:p>
            <a:r>
              <a:rPr lang="en-US" sz="1600" dirty="0">
                <a:solidFill>
                  <a:srgbClr val="000000"/>
                </a:solidFill>
              </a:rPr>
              <a:t>Cache</a:t>
            </a:r>
          </a:p>
        </p:txBody>
      </p:sp>
      <p:sp>
        <p:nvSpPr>
          <p:cNvPr id="1487895" name="Rectangle 23">
            <a:extLst>
              <a:ext uri="{FF2B5EF4-FFF2-40B4-BE49-F238E27FC236}">
                <a16:creationId xmlns:a16="http://schemas.microsoft.com/office/drawing/2014/main" id="{5911B2E5-D58E-47B2-6499-D391255B0E2A}"/>
              </a:ext>
            </a:extLst>
          </p:cNvPr>
          <p:cNvSpPr>
            <a:spLocks noChangeArrowheads="1"/>
          </p:cNvSpPr>
          <p:nvPr/>
        </p:nvSpPr>
        <p:spPr bwMode="auto">
          <a:xfrm rot="5400000">
            <a:off x="4646818" y="2300845"/>
            <a:ext cx="686086" cy="582211"/>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wrap="none" lIns="90488" tIns="44450" rIns="90488" bIns="44450">
            <a:spAutoFit/>
          </a:bodyPr>
          <a:lstStyle/>
          <a:p>
            <a:r>
              <a:rPr lang="en-US" sz="1600" dirty="0" err="1">
                <a:solidFill>
                  <a:srgbClr val="000000"/>
                </a:solidFill>
              </a:rPr>
              <a:t>Instr</a:t>
            </a:r>
            <a:endParaRPr lang="en-US" sz="1600" dirty="0">
              <a:solidFill>
                <a:srgbClr val="000000"/>
              </a:solidFill>
            </a:endParaRPr>
          </a:p>
          <a:p>
            <a:r>
              <a:rPr lang="en-US" sz="1600" dirty="0">
                <a:solidFill>
                  <a:srgbClr val="000000"/>
                </a:solidFill>
              </a:rPr>
              <a:t>Cache</a:t>
            </a:r>
          </a:p>
        </p:txBody>
      </p:sp>
      <p:sp>
        <p:nvSpPr>
          <p:cNvPr id="1487901" name="Rectangle 29">
            <a:extLst>
              <a:ext uri="{FF2B5EF4-FFF2-40B4-BE49-F238E27FC236}">
                <a16:creationId xmlns:a16="http://schemas.microsoft.com/office/drawing/2014/main" id="{658A3E95-97EE-B52A-40B1-5A88F7980C2C}"/>
              </a:ext>
            </a:extLst>
          </p:cNvPr>
          <p:cNvSpPr>
            <a:spLocks noChangeArrowheads="1"/>
          </p:cNvSpPr>
          <p:nvPr/>
        </p:nvSpPr>
        <p:spPr bwMode="auto">
          <a:xfrm>
            <a:off x="1697387" y="3907192"/>
            <a:ext cx="8618432" cy="293670"/>
          </a:xfrm>
          <a:prstGeom prst="rect">
            <a:avLst/>
          </a:prstGeom>
          <a:noFill/>
          <a:ln w="12700">
            <a:noFill/>
            <a:miter lim="800000"/>
            <a:headEnd/>
            <a:tailEnd/>
          </a:ln>
          <a:effectLst/>
        </p:spPr>
        <p:txBody>
          <a:bodyPr wrap="none" lIns="63500" tIns="25400" rIns="63500" bIns="25400">
            <a:spAutoFit/>
          </a:bodyPr>
          <a:lstStyle/>
          <a:p>
            <a:pPr>
              <a:lnSpc>
                <a:spcPct val="85000"/>
              </a:lnSpc>
            </a:pPr>
            <a:r>
              <a:rPr lang="en-US" b="1" dirty="0">
                <a:solidFill>
                  <a:prstClr val="black"/>
                </a:solidFill>
                <a:latin typeface="Calibri"/>
              </a:rPr>
              <a:t>Speed (cycles):        </a:t>
            </a:r>
            <a:r>
              <a:rPr lang="en-US" dirty="0">
                <a:solidFill>
                  <a:prstClr val="black"/>
                </a:solidFill>
                <a:latin typeface="Calibri"/>
                <a:cs typeface="Arial" charset="0"/>
              </a:rPr>
              <a:t>½</a:t>
            </a:r>
            <a:r>
              <a:rPr lang="en-US" dirty="0">
                <a:solidFill>
                  <a:prstClr val="black"/>
                </a:solidFill>
                <a:latin typeface="Calibri"/>
              </a:rPr>
              <a:t>’s                     1’s                    10’s                       100’s               1,000,000’s</a:t>
            </a:r>
          </a:p>
        </p:txBody>
      </p:sp>
      <p:sp>
        <p:nvSpPr>
          <p:cNvPr id="1487902" name="Rectangle 30">
            <a:extLst>
              <a:ext uri="{FF2B5EF4-FFF2-40B4-BE49-F238E27FC236}">
                <a16:creationId xmlns:a16="http://schemas.microsoft.com/office/drawing/2014/main" id="{EA284649-59F8-8C33-C18F-361B3E71BFB8}"/>
              </a:ext>
            </a:extLst>
          </p:cNvPr>
          <p:cNvSpPr>
            <a:spLocks noChangeArrowheads="1"/>
          </p:cNvSpPr>
          <p:nvPr/>
        </p:nvSpPr>
        <p:spPr bwMode="auto">
          <a:xfrm>
            <a:off x="1697388" y="4288192"/>
            <a:ext cx="8275535" cy="286745"/>
          </a:xfrm>
          <a:prstGeom prst="rect">
            <a:avLst/>
          </a:prstGeom>
          <a:noFill/>
          <a:ln w="12700">
            <a:noFill/>
            <a:miter lim="800000"/>
            <a:headEnd/>
            <a:tailEnd/>
          </a:ln>
          <a:effectLst/>
        </p:spPr>
        <p:txBody>
          <a:bodyPr wrap="none" lIns="63500" tIns="25400" rIns="63500" bIns="25400">
            <a:spAutoFit/>
          </a:bodyPr>
          <a:lstStyle/>
          <a:p>
            <a:pPr>
              <a:lnSpc>
                <a:spcPct val="85000"/>
              </a:lnSpc>
            </a:pPr>
            <a:r>
              <a:rPr lang="en-US" b="1" dirty="0">
                <a:solidFill>
                  <a:prstClr val="black"/>
                </a:solidFill>
                <a:latin typeface="Calibri"/>
              </a:rPr>
              <a:t>Size (bytes):    </a:t>
            </a:r>
            <a:r>
              <a:rPr lang="en-US" dirty="0">
                <a:solidFill>
                  <a:prstClr val="black"/>
                </a:solidFill>
                <a:latin typeface="Calibri"/>
              </a:rPr>
              <a:t>     100B’s   </a:t>
            </a:r>
            <a:r>
              <a:rPr lang="en-US" b="1" dirty="0">
                <a:solidFill>
                  <a:prstClr val="black"/>
                </a:solidFill>
                <a:latin typeface="Calibri"/>
              </a:rPr>
              <a:t>      </a:t>
            </a:r>
            <a:r>
              <a:rPr lang="en-US" dirty="0">
                <a:solidFill>
                  <a:prstClr val="black"/>
                </a:solidFill>
                <a:latin typeface="Calibri"/>
              </a:rPr>
              <a:t>         10KB’s               MB’s                      GB’s                      TB’s</a:t>
            </a:r>
          </a:p>
        </p:txBody>
      </p:sp>
      <p:sp>
        <p:nvSpPr>
          <p:cNvPr id="36" name="Content Placeholder 30">
            <a:extLst>
              <a:ext uri="{FF2B5EF4-FFF2-40B4-BE49-F238E27FC236}">
                <a16:creationId xmlns:a16="http://schemas.microsoft.com/office/drawing/2014/main" id="{ADBA2D25-72C1-A8AB-6D8C-DAD0117B7630}"/>
              </a:ext>
            </a:extLst>
          </p:cNvPr>
          <p:cNvSpPr>
            <a:spLocks noGrp="1"/>
          </p:cNvSpPr>
          <p:nvPr>
            <p:ph idx="1"/>
          </p:nvPr>
        </p:nvSpPr>
        <p:spPr>
          <a:xfrm>
            <a:off x="609600" y="5179428"/>
            <a:ext cx="10972800" cy="1678571"/>
          </a:xfrm>
        </p:spPr>
        <p:txBody>
          <a:bodyPr>
            <a:normAutofit fontScale="62500" lnSpcReduction="20000"/>
          </a:bodyPr>
          <a:lstStyle/>
          <a:p>
            <a:r>
              <a:rPr lang="en-US" dirty="0"/>
              <a:t>The closer to the CPU (e.g., L1/L2 cache), the lower associativity (e.g., Direct Mapped), to minimize hit time, since CPU needs to access cache contents fast</a:t>
            </a:r>
          </a:p>
          <a:p>
            <a:r>
              <a:rPr lang="en-US" dirty="0"/>
              <a:t>The farther away from the CPU (e.g., Last-Level Cache), the higher associativity (e.g., Fully-Associative), to minimize miss rate, since cache misses will go to main memory, which is very slow</a:t>
            </a:r>
          </a:p>
          <a:p>
            <a:r>
              <a:rPr lang="en-US" dirty="0"/>
              <a:t>Main memory can be viewed a “cache” for disk or Flash, and it is a Fully-Associative cache </a:t>
            </a:r>
          </a:p>
          <a:p>
            <a:endParaRPr lang="en-US" dirty="0"/>
          </a:p>
        </p:txBody>
      </p:sp>
      <p:grpSp>
        <p:nvGrpSpPr>
          <p:cNvPr id="2" name="Group 29">
            <a:extLst>
              <a:ext uri="{FF2B5EF4-FFF2-40B4-BE49-F238E27FC236}">
                <a16:creationId xmlns:a16="http://schemas.microsoft.com/office/drawing/2014/main" id="{E4A59FD8-3F5A-131A-B521-18F2F4043282}"/>
              </a:ext>
            </a:extLst>
          </p:cNvPr>
          <p:cNvGrpSpPr/>
          <p:nvPr/>
        </p:nvGrpSpPr>
        <p:grpSpPr>
          <a:xfrm>
            <a:off x="2005357" y="4658696"/>
            <a:ext cx="7924800" cy="293670"/>
            <a:chOff x="481357" y="4658696"/>
            <a:chExt cx="7924800" cy="293670"/>
          </a:xfrm>
        </p:grpSpPr>
        <p:sp>
          <p:nvSpPr>
            <p:cNvPr id="1487903" name="Rectangle 31">
              <a:extLst>
                <a:ext uri="{FF2B5EF4-FFF2-40B4-BE49-F238E27FC236}">
                  <a16:creationId xmlns:a16="http://schemas.microsoft.com/office/drawing/2014/main" id="{AF4624ED-E430-7FA6-6576-90D403B7DEE7}"/>
                </a:ext>
              </a:extLst>
            </p:cNvPr>
            <p:cNvSpPr>
              <a:spLocks noChangeArrowheads="1"/>
            </p:cNvSpPr>
            <p:nvPr/>
          </p:nvSpPr>
          <p:spPr bwMode="auto">
            <a:xfrm>
              <a:off x="481357" y="4658696"/>
              <a:ext cx="7924800" cy="293670"/>
            </a:xfrm>
            <a:prstGeom prst="rect">
              <a:avLst/>
            </a:prstGeom>
            <a:noFill/>
            <a:ln w="12700">
              <a:noFill/>
              <a:miter lim="800000"/>
              <a:headEnd/>
              <a:tailEnd/>
            </a:ln>
            <a:effectLst/>
          </p:spPr>
          <p:txBody>
            <a:bodyPr lIns="63500" tIns="25400" rIns="63500" bIns="25400">
              <a:spAutoFit/>
            </a:bodyPr>
            <a:lstStyle/>
            <a:p>
              <a:pPr>
                <a:lnSpc>
                  <a:spcPct val="85000"/>
                </a:lnSpc>
              </a:pPr>
              <a:r>
                <a:rPr lang="en-US" b="1" dirty="0">
                  <a:solidFill>
                    <a:prstClr val="black"/>
                  </a:solidFill>
                  <a:latin typeface="Calibri"/>
                </a:rPr>
                <a:t> Cost/bit:         </a:t>
              </a:r>
              <a:r>
                <a:rPr lang="en-US" dirty="0">
                  <a:solidFill>
                    <a:prstClr val="black"/>
                  </a:solidFill>
                  <a:latin typeface="Calibri"/>
                </a:rPr>
                <a:t>highest                                                                                                 lowest</a:t>
              </a:r>
            </a:p>
          </p:txBody>
        </p:sp>
        <p:cxnSp>
          <p:nvCxnSpPr>
            <p:cNvPr id="29" name="Straight Arrow Connector 28">
              <a:extLst>
                <a:ext uri="{FF2B5EF4-FFF2-40B4-BE49-F238E27FC236}">
                  <a16:creationId xmlns:a16="http://schemas.microsoft.com/office/drawing/2014/main" id="{CA0A197E-98E7-708B-7B19-298D1BC87D45}"/>
                </a:ext>
              </a:extLst>
            </p:cNvPr>
            <p:cNvCxnSpPr/>
            <p:nvPr/>
          </p:nvCxnSpPr>
          <p:spPr>
            <a:xfrm>
              <a:off x="2739264" y="4817788"/>
              <a:ext cx="4743860" cy="10496"/>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grpSp>
      <p:sp>
        <p:nvSpPr>
          <p:cNvPr id="3" name="Slide Number Placeholder 5">
            <a:extLst>
              <a:ext uri="{FF2B5EF4-FFF2-40B4-BE49-F238E27FC236}">
                <a16:creationId xmlns:a16="http://schemas.microsoft.com/office/drawing/2014/main" id="{66C7BD4C-972D-C0F8-1D52-8C5994AEC852}"/>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53</a:t>
            </a:fld>
            <a:endParaRPr lang="en-US" dirty="0"/>
          </a:p>
        </p:txBody>
      </p:sp>
    </p:spTree>
    <p:extLst>
      <p:ext uri="{BB962C8B-B14F-4D97-AF65-F5344CB8AC3E}">
        <p14:creationId xmlns:p14="http://schemas.microsoft.com/office/powerpoint/2010/main" val="18519893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48788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48788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8790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8790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7884" grpId="0" animBg="1"/>
      <p:bldP spid="1487885" grpId="0" autoUpdateAnimBg="0"/>
      <p:bldP spid="1487901" grpId="0"/>
      <p:bldP spid="1487902"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Summary of Cache Organizations</a:t>
            </a:r>
          </a:p>
        </p:txBody>
      </p:sp>
      <p:sp>
        <p:nvSpPr>
          <p:cNvPr id="3" name="Content Placeholder 2"/>
          <p:cNvSpPr>
            <a:spLocks noGrp="1"/>
          </p:cNvSpPr>
          <p:nvPr>
            <p:ph idx="1"/>
          </p:nvPr>
        </p:nvSpPr>
        <p:spPr>
          <a:xfrm>
            <a:off x="914400" y="1295400"/>
            <a:ext cx="9296400" cy="5257800"/>
          </a:xfrm>
        </p:spPr>
        <p:txBody>
          <a:bodyPr>
            <a:normAutofit fontScale="77500" lnSpcReduction="20000"/>
          </a:bodyPr>
          <a:lstStyle/>
          <a:p>
            <a:r>
              <a:rPr lang="en-US" dirty="0"/>
              <a:t>A memory block is mapped to one </a:t>
            </a:r>
            <a:r>
              <a:rPr lang="en-US" dirty="0">
                <a:solidFill>
                  <a:srgbClr val="0000FF"/>
                </a:solidFill>
              </a:rPr>
              <a:t>cache set</a:t>
            </a:r>
            <a:r>
              <a:rPr lang="en-US" dirty="0"/>
              <a:t>, which may contain one or more cache blocks</a:t>
            </a:r>
          </a:p>
          <a:p>
            <a:r>
              <a:rPr lang="en-US" dirty="0">
                <a:solidFill>
                  <a:srgbClr val="0000FF"/>
                </a:solidFill>
              </a:rPr>
              <a:t>Direct Mapped (DM)</a:t>
            </a:r>
            <a:endParaRPr lang="en-US" dirty="0"/>
          </a:p>
          <a:p>
            <a:pPr lvl="1"/>
            <a:r>
              <a:rPr lang="en-US" dirty="0"/>
              <a:t>Each cache set has 1 cache block</a:t>
            </a:r>
            <a:r>
              <a:rPr lang="en-US" altLang="zh-CN" dirty="0"/>
              <a:t>; </a:t>
            </a:r>
            <a:r>
              <a:rPr lang="en-US" dirty="0"/>
              <a:t># cache sets = # cache blocks</a:t>
            </a:r>
          </a:p>
          <a:p>
            <a:pPr lvl="1"/>
            <a:r>
              <a:rPr lang="en-US" dirty="0"/>
              <a:t>A memory block is mapped to 1 possible cache block</a:t>
            </a:r>
          </a:p>
          <a:p>
            <a:r>
              <a:rPr lang="en-US" dirty="0">
                <a:solidFill>
                  <a:srgbClr val="0000FF"/>
                </a:solidFill>
              </a:rPr>
              <a:t>Fully Associative (FA)</a:t>
            </a:r>
            <a:endParaRPr lang="en-US" dirty="0"/>
          </a:p>
          <a:p>
            <a:pPr lvl="1"/>
            <a:r>
              <a:rPr lang="en-US" dirty="0"/>
              <a:t>A single cache set contains all cache blocks; # cache sets = 1</a:t>
            </a:r>
          </a:p>
          <a:p>
            <a:pPr lvl="1"/>
            <a:r>
              <a:rPr lang="en-US" dirty="0"/>
              <a:t>A memory block can be mapped to any cache block</a:t>
            </a:r>
          </a:p>
          <a:p>
            <a:r>
              <a:rPr lang="en-US" dirty="0">
                <a:solidFill>
                  <a:srgbClr val="0000FF"/>
                </a:solidFill>
              </a:rPr>
              <a:t>N-way Set Associative (SA)</a:t>
            </a:r>
            <a:endParaRPr lang="en-US" dirty="0"/>
          </a:p>
          <a:p>
            <a:pPr lvl="1"/>
            <a:r>
              <a:rPr lang="en-US" dirty="0"/>
              <a:t>Each cache set has N cache blocks; # cache sets = # cache blocks / N</a:t>
            </a:r>
          </a:p>
          <a:p>
            <a:pPr lvl="1"/>
            <a:r>
              <a:rPr lang="en-US" dirty="0"/>
              <a:t>N is also called associativity</a:t>
            </a:r>
          </a:p>
          <a:p>
            <a:pPr lvl="1"/>
            <a:r>
              <a:rPr lang="en-US" dirty="0"/>
              <a:t>A memory block can be mapped to one of N possible cache blocks</a:t>
            </a:r>
          </a:p>
          <a:p>
            <a:r>
              <a:rPr lang="en-US" altLang="zh-CN" sz="2800" dirty="0"/>
              <a:t>DM and FA are special cases of SA </a:t>
            </a:r>
          </a:p>
          <a:p>
            <a:pPr lvl="1"/>
            <a:r>
              <a:rPr lang="en-US" sz="2400" dirty="0"/>
              <a:t>DM = 1-way SA (N = 1)</a:t>
            </a:r>
          </a:p>
          <a:p>
            <a:pPr lvl="1"/>
            <a:r>
              <a:rPr lang="en-US" sz="2400" dirty="0"/>
              <a:t>FA = N-way SA (N = total number of cache blocks)</a:t>
            </a:r>
          </a:p>
        </p:txBody>
      </p:sp>
      <p:sp>
        <p:nvSpPr>
          <p:cNvPr id="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5" name="Slide Number Placeholder 5">
            <a:extLst>
              <a:ext uri="{FF2B5EF4-FFF2-40B4-BE49-F238E27FC236}">
                <a16:creationId xmlns:a16="http://schemas.microsoft.com/office/drawing/2014/main" id="{99C56FFA-4B66-F50A-D512-9A191A41405F}"/>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54</a:t>
            </a:fld>
            <a:endParaRPr lang="en-US" dirty="0"/>
          </a:p>
        </p:txBody>
      </p:sp>
    </p:spTree>
    <p:extLst>
      <p:ext uri="{BB962C8B-B14F-4D97-AF65-F5344CB8AC3E}">
        <p14:creationId xmlns:p14="http://schemas.microsoft.com/office/powerpoint/2010/main" val="46426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493997"/>
            <a:ext cx="8229600" cy="487362"/>
          </a:xfrm>
        </p:spPr>
        <p:txBody>
          <a:bodyPr>
            <a:noAutofit/>
          </a:bodyPr>
          <a:lstStyle/>
          <a:p>
            <a:r>
              <a:rPr lang="en-US" sz="5400" dirty="0"/>
              <a:t>Key Equations</a:t>
            </a:r>
          </a:p>
        </p:txBody>
      </p:sp>
      <p:sp>
        <p:nvSpPr>
          <p:cNvPr id="7" name="Rectangle 6"/>
          <p:cNvSpPr/>
          <p:nvPr/>
        </p:nvSpPr>
        <p:spPr>
          <a:xfrm>
            <a:off x="3358665" y="5110139"/>
            <a:ext cx="6019800" cy="675084"/>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rot="5400000">
            <a:off x="7091537" y="5442176"/>
            <a:ext cx="675084" cy="153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rot="5400000">
            <a:off x="5105371" y="5452891"/>
            <a:ext cx="675084" cy="153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7523510" y="5189858"/>
            <a:ext cx="943976" cy="461665"/>
          </a:xfrm>
          <a:prstGeom prst="rect">
            <a:avLst/>
          </a:prstGeom>
          <a:noFill/>
        </p:spPr>
        <p:txBody>
          <a:bodyPr wrap="none" rtlCol="0">
            <a:spAutoFit/>
          </a:bodyPr>
          <a:lstStyle/>
          <a:p>
            <a:r>
              <a:rPr lang="en-US" sz="2400" i="1" dirty="0">
                <a:solidFill>
                  <a:srgbClr val="0000FF"/>
                </a:solidFill>
              </a:rPr>
              <a:t>Offset</a:t>
            </a:r>
            <a:endParaRPr lang="en-US" sz="2400" i="1" dirty="0"/>
          </a:p>
        </p:txBody>
      </p:sp>
      <p:sp>
        <p:nvSpPr>
          <p:cNvPr id="20" name="TextBox 19"/>
          <p:cNvSpPr txBox="1"/>
          <p:nvPr/>
        </p:nvSpPr>
        <p:spPr>
          <a:xfrm>
            <a:off x="3887098" y="5189858"/>
            <a:ext cx="626582" cy="461665"/>
          </a:xfrm>
          <a:prstGeom prst="rect">
            <a:avLst/>
          </a:prstGeom>
          <a:noFill/>
        </p:spPr>
        <p:txBody>
          <a:bodyPr wrap="none" rtlCol="0">
            <a:spAutoFit/>
          </a:bodyPr>
          <a:lstStyle/>
          <a:p>
            <a:r>
              <a:rPr lang="en-US" sz="2400" i="1" dirty="0">
                <a:solidFill>
                  <a:srgbClr val="0000FF"/>
                </a:solidFill>
              </a:rPr>
              <a:t>Tag</a:t>
            </a:r>
          </a:p>
        </p:txBody>
      </p:sp>
      <p:sp>
        <p:nvSpPr>
          <p:cNvPr id="25" name="TextBox 24"/>
          <p:cNvSpPr txBox="1"/>
          <p:nvPr/>
        </p:nvSpPr>
        <p:spPr>
          <a:xfrm>
            <a:off x="5873265" y="5189858"/>
            <a:ext cx="1310039" cy="461665"/>
          </a:xfrm>
          <a:prstGeom prst="rect">
            <a:avLst/>
          </a:prstGeom>
          <a:noFill/>
        </p:spPr>
        <p:txBody>
          <a:bodyPr wrap="none" rtlCol="0">
            <a:spAutoFit/>
          </a:bodyPr>
          <a:lstStyle/>
          <a:p>
            <a:r>
              <a:rPr lang="en-US" altLang="zh-CN" sz="2400" i="1" dirty="0">
                <a:solidFill>
                  <a:srgbClr val="0000FF"/>
                </a:solidFill>
              </a:rPr>
              <a:t>Set </a:t>
            </a:r>
            <a:r>
              <a:rPr lang="en-US" sz="2400" i="1" dirty="0">
                <a:solidFill>
                  <a:srgbClr val="0000FF"/>
                </a:solidFill>
              </a:rPr>
              <a:t>Index</a:t>
            </a:r>
          </a:p>
        </p:txBody>
      </p:sp>
      <p:sp>
        <p:nvSpPr>
          <p:cNvPr id="14" name="TextBox 13"/>
          <p:cNvSpPr txBox="1"/>
          <p:nvPr/>
        </p:nvSpPr>
        <p:spPr>
          <a:xfrm>
            <a:off x="2133600" y="1600200"/>
            <a:ext cx="8031480" cy="1754326"/>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altLang="zh-CN" sz="3600" dirty="0"/>
              <a:t># sets = 2</a:t>
            </a:r>
            <a:r>
              <a:rPr lang="en-US" altLang="zh-CN" sz="3600" baseline="30000" dirty="0"/>
              <a:t>SI size</a:t>
            </a:r>
            <a:r>
              <a:rPr lang="en-US" altLang="zh-CN" sz="3600" dirty="0"/>
              <a:t>; # Bytes/block=2</a:t>
            </a:r>
            <a:r>
              <a:rPr lang="en-US" altLang="zh-CN" sz="3600" baseline="30000" dirty="0"/>
              <a:t>Offset size</a:t>
            </a:r>
          </a:p>
          <a:p>
            <a:r>
              <a:rPr lang="en-US" sz="3600" dirty="0"/>
              <a:t># blocks = # ways (associativity) * # sets</a:t>
            </a:r>
          </a:p>
          <a:p>
            <a:r>
              <a:rPr lang="en-US" altLang="zh-CN" sz="3600" dirty="0"/>
              <a:t>cache capacity  = </a:t>
            </a:r>
            <a:r>
              <a:rPr lang="en-US" sz="3600" dirty="0"/>
              <a:t># blocks * # Bytes/block</a:t>
            </a:r>
          </a:p>
        </p:txBody>
      </p:sp>
      <p:sp>
        <p:nvSpPr>
          <p:cNvPr id="3" name="Rounded Rectangular Callout 2"/>
          <p:cNvSpPr/>
          <p:nvPr/>
        </p:nvSpPr>
        <p:spPr>
          <a:xfrm>
            <a:off x="5263665" y="3718644"/>
            <a:ext cx="2579069" cy="1127912"/>
          </a:xfrm>
          <a:prstGeom prst="wedgeRoundRectCallout">
            <a:avLst>
              <a:gd name="adj1" fmla="val -15860"/>
              <a:gd name="adj2" fmla="val 73757"/>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2400" dirty="0">
                <a:solidFill>
                  <a:schemeClr val="bg1"/>
                </a:solidFill>
              </a:rPr>
              <a:t>SI size determines # sets = 2</a:t>
            </a:r>
            <a:r>
              <a:rPr lang="en-US" altLang="zh-CN" sz="2400" baseline="30000" dirty="0">
                <a:solidFill>
                  <a:schemeClr val="bg1"/>
                </a:solidFill>
              </a:rPr>
              <a:t>SI size</a:t>
            </a:r>
            <a:endParaRPr lang="en-US" sz="2400" dirty="0">
              <a:solidFill>
                <a:schemeClr val="bg1"/>
              </a:solidFill>
            </a:endParaRPr>
          </a:p>
        </p:txBody>
      </p:sp>
      <p:sp>
        <p:nvSpPr>
          <p:cNvPr id="21" name="Rounded Rectangular Callout 20"/>
          <p:cNvSpPr/>
          <p:nvPr/>
        </p:nvSpPr>
        <p:spPr>
          <a:xfrm>
            <a:off x="8088930" y="3718644"/>
            <a:ext cx="3112470" cy="1126237"/>
          </a:xfrm>
          <a:prstGeom prst="wedgeRoundRectCallout">
            <a:avLst>
              <a:gd name="adj1" fmla="val -15860"/>
              <a:gd name="adj2" fmla="val 73757"/>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2400" dirty="0"/>
              <a:t>Offset size determines Bytes/block = 2</a:t>
            </a:r>
            <a:r>
              <a:rPr lang="en-US" altLang="zh-CN" sz="2400" baseline="30000" dirty="0"/>
              <a:t>Offset size</a:t>
            </a:r>
            <a:endParaRPr lang="en-US" sz="2400" baseline="30000" dirty="0"/>
          </a:p>
        </p:txBody>
      </p:sp>
      <p:sp>
        <p:nvSpPr>
          <p:cNvPr id="22" name="Rounded Rectangular Callout 21"/>
          <p:cNvSpPr/>
          <p:nvPr/>
        </p:nvSpPr>
        <p:spPr>
          <a:xfrm>
            <a:off x="457200" y="3655925"/>
            <a:ext cx="4343400" cy="1090096"/>
          </a:xfrm>
          <a:prstGeom prst="wedgeRoundRectCallout">
            <a:avLst>
              <a:gd name="adj1" fmla="val 40634"/>
              <a:gd name="adj2" fmla="val 91168"/>
              <a:gd name="adj3" fmla="val 16667"/>
            </a:avLst>
          </a:prstGeom>
        </p:spPr>
        <p:style>
          <a:lnRef idx="1">
            <a:schemeClr val="accent1"/>
          </a:lnRef>
          <a:fillRef idx="3">
            <a:schemeClr val="accent1"/>
          </a:fillRef>
          <a:effectRef idx="2">
            <a:schemeClr val="accent1"/>
          </a:effectRef>
          <a:fontRef idx="minor">
            <a:schemeClr val="lt1"/>
          </a:fontRef>
        </p:style>
        <p:txBody>
          <a:bodyPr rtlCol="0" anchor="ctr"/>
          <a:lstStyle/>
          <a:p>
            <a:r>
              <a:rPr lang="en-US" sz="2400" dirty="0"/>
              <a:t>Tag </a:t>
            </a:r>
            <a:r>
              <a:rPr lang="en-US" altLang="zh-CN" sz="2400" dirty="0"/>
              <a:t>size</a:t>
            </a:r>
            <a:r>
              <a:rPr lang="en-US" sz="2400" dirty="0"/>
              <a:t> does not affect cache capacity; depends on memory address length</a:t>
            </a:r>
          </a:p>
        </p:txBody>
      </p:sp>
      <p:sp>
        <p:nvSpPr>
          <p:cNvPr id="5" name="Slide Number Placeholder 5">
            <a:extLst>
              <a:ext uri="{FF2B5EF4-FFF2-40B4-BE49-F238E27FC236}">
                <a16:creationId xmlns:a16="http://schemas.microsoft.com/office/drawing/2014/main" id="{43D0950B-2400-CB6B-CD6E-EA675B4803EE}"/>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55</a:t>
            </a:fld>
            <a:endParaRPr lang="en-US" dirty="0"/>
          </a:p>
        </p:txBody>
      </p:sp>
    </p:spTree>
    <p:extLst>
      <p:ext uri="{BB962C8B-B14F-4D97-AF65-F5344CB8AC3E}">
        <p14:creationId xmlns:p14="http://schemas.microsoft.com/office/powerpoint/2010/main" val="21335201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85000"/>
              </a:lnSpc>
            </a:pPr>
            <a:r>
              <a:rPr lang="en-US" sz="4000" dirty="0"/>
              <a:t>Cache Example I</a:t>
            </a:r>
          </a:p>
        </p:txBody>
      </p:sp>
      <p:sp>
        <p:nvSpPr>
          <p:cNvPr id="29" name="Content Placeholder 28"/>
          <p:cNvSpPr>
            <a:spLocks noGrp="1"/>
          </p:cNvSpPr>
          <p:nvPr>
            <p:ph idx="1"/>
          </p:nvPr>
        </p:nvSpPr>
        <p:spPr>
          <a:xfrm>
            <a:off x="609600" y="2633651"/>
            <a:ext cx="10972800" cy="3995749"/>
          </a:xfrm>
        </p:spPr>
        <p:txBody>
          <a:bodyPr>
            <a:noAutofit/>
          </a:bodyPr>
          <a:lstStyle/>
          <a:p>
            <a:r>
              <a:rPr lang="en-US" sz="2400" dirty="0"/>
              <a:t>Assume: </a:t>
            </a:r>
            <a:r>
              <a:rPr lang="en-US" sz="2400" dirty="0">
                <a:solidFill>
                  <a:srgbClr val="FF0000"/>
                </a:solidFill>
              </a:rPr>
              <a:t>DM cache</a:t>
            </a:r>
            <a:r>
              <a:rPr lang="en-US" sz="2400" dirty="0"/>
              <a:t>; 6</a:t>
            </a:r>
            <a:r>
              <a:rPr lang="en-US" altLang="zh-CN" sz="2400" dirty="0"/>
              <a:t>-bit memory </a:t>
            </a:r>
            <a:r>
              <a:rPr lang="en-US" sz="2400" dirty="0"/>
              <a:t>address: 2-bit Tag, 2-bit index, 2-bit Offset. Compute cache capacity and memory size.</a:t>
            </a:r>
          </a:p>
          <a:p>
            <a:pPr lvl="1"/>
            <a:r>
              <a:rPr lang="en-US" sz="1800" dirty="0"/>
              <a:t>2-bit Offset </a:t>
            </a:r>
            <a:r>
              <a:rPr lang="en-US" altLang="zh-CN" sz="1800" dirty="0"/>
              <a:t>=&gt; </a:t>
            </a:r>
            <a:r>
              <a:rPr lang="en-US" sz="1800" dirty="0"/>
              <a:t>Bytes/block = 4; </a:t>
            </a:r>
          </a:p>
          <a:p>
            <a:pPr lvl="1"/>
            <a:r>
              <a:rPr lang="en-US" sz="1800" dirty="0"/>
              <a:t># sets = 2</a:t>
            </a:r>
            <a:r>
              <a:rPr lang="en-US" sz="1800" baseline="30000" dirty="0"/>
              <a:t>SI </a:t>
            </a:r>
            <a:r>
              <a:rPr lang="en-US" altLang="zh-CN" sz="1800" baseline="30000" dirty="0"/>
              <a:t>Size</a:t>
            </a:r>
            <a:r>
              <a:rPr lang="en-US" sz="1800" dirty="0"/>
              <a:t> = 4</a:t>
            </a:r>
          </a:p>
          <a:p>
            <a:pPr lvl="1"/>
            <a:r>
              <a:rPr lang="en-US" sz="1800" dirty="0"/>
              <a:t># cache blocks = </a:t>
            </a:r>
            <a:r>
              <a:rPr lang="en-US" sz="1800" kern="0" dirty="0">
                <a:solidFill>
                  <a:prstClr val="black"/>
                </a:solidFill>
              </a:rPr>
              <a:t># ways * # sets = 1*4 = 4</a:t>
            </a:r>
          </a:p>
          <a:p>
            <a:pPr lvl="1"/>
            <a:r>
              <a:rPr lang="en-US" sz="1800" kern="0" dirty="0">
                <a:solidFill>
                  <a:prstClr val="black"/>
                </a:solidFill>
              </a:rPr>
              <a:t>cache capacity  = # cache blocks * bytes/block = 4*4 = 16 bytes</a:t>
            </a:r>
          </a:p>
          <a:p>
            <a:r>
              <a:rPr lang="en-US" sz="2400" dirty="0"/>
              <a:t>Memory size: 2^6 = 64 bytes, or 2^4 = 16 blocks, 4 bytes/block</a:t>
            </a:r>
            <a:endParaRPr lang="en-US" sz="1800" dirty="0"/>
          </a:p>
        </p:txBody>
      </p:sp>
      <p:sp>
        <p:nvSpPr>
          <p:cNvPr id="7" name="Rectangle 6"/>
          <p:cNvSpPr/>
          <p:nvPr/>
        </p:nvSpPr>
        <p:spPr>
          <a:xfrm>
            <a:off x="2971800" y="1743214"/>
            <a:ext cx="6235700" cy="475396"/>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 name="Group 23"/>
          <p:cNvGrpSpPr/>
          <p:nvPr/>
        </p:nvGrpSpPr>
        <p:grpSpPr>
          <a:xfrm>
            <a:off x="2971801" y="1371600"/>
            <a:ext cx="6232859" cy="412810"/>
            <a:chOff x="1447800" y="1473200"/>
            <a:chExt cx="6232859" cy="412810"/>
          </a:xfrm>
        </p:grpSpPr>
        <p:sp>
          <p:nvSpPr>
            <p:cNvPr id="10" name="TextBox 9"/>
            <p:cNvSpPr txBox="1"/>
            <p:nvPr/>
          </p:nvSpPr>
          <p:spPr>
            <a:xfrm>
              <a:off x="7366000" y="1473200"/>
              <a:ext cx="314659" cy="400110"/>
            </a:xfrm>
            <a:prstGeom prst="rect">
              <a:avLst/>
            </a:prstGeom>
            <a:noFill/>
          </p:spPr>
          <p:txBody>
            <a:bodyPr wrap="none" rtlCol="0">
              <a:spAutoFit/>
            </a:bodyPr>
            <a:lstStyle/>
            <a:p>
              <a:r>
                <a:rPr lang="en-US" sz="2000" dirty="0"/>
                <a:t>0</a:t>
              </a:r>
            </a:p>
          </p:txBody>
        </p:sp>
        <p:sp>
          <p:nvSpPr>
            <p:cNvPr id="11" name="TextBox 10"/>
            <p:cNvSpPr txBox="1"/>
            <p:nvPr/>
          </p:nvSpPr>
          <p:spPr>
            <a:xfrm>
              <a:off x="1447800" y="1485900"/>
              <a:ext cx="314659" cy="400110"/>
            </a:xfrm>
            <a:prstGeom prst="rect">
              <a:avLst/>
            </a:prstGeom>
            <a:noFill/>
          </p:spPr>
          <p:txBody>
            <a:bodyPr wrap="none" rtlCol="0">
              <a:spAutoFit/>
            </a:bodyPr>
            <a:lstStyle/>
            <a:p>
              <a:r>
                <a:rPr lang="en-US" sz="2000" dirty="0"/>
                <a:t>5</a:t>
              </a:r>
            </a:p>
          </p:txBody>
        </p:sp>
      </p:grpSp>
      <p:cxnSp>
        <p:nvCxnSpPr>
          <p:cNvPr id="9" name="Straight Connector 8"/>
          <p:cNvCxnSpPr/>
          <p:nvPr/>
        </p:nvCxnSpPr>
        <p:spPr>
          <a:xfrm>
            <a:off x="7187407" y="1736924"/>
            <a:ext cx="0" cy="4816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7199607" y="1371600"/>
            <a:ext cx="314659" cy="400110"/>
          </a:xfrm>
          <a:prstGeom prst="rect">
            <a:avLst/>
          </a:prstGeom>
          <a:noFill/>
        </p:spPr>
        <p:txBody>
          <a:bodyPr wrap="none" rtlCol="0">
            <a:spAutoFit/>
          </a:bodyPr>
          <a:lstStyle/>
          <a:p>
            <a:r>
              <a:rPr lang="en-US" sz="2000" dirty="0"/>
              <a:t>1</a:t>
            </a:r>
          </a:p>
        </p:txBody>
      </p:sp>
      <p:sp>
        <p:nvSpPr>
          <p:cNvPr id="18" name="TextBox 17"/>
          <p:cNvSpPr txBox="1"/>
          <p:nvPr/>
        </p:nvSpPr>
        <p:spPr>
          <a:xfrm>
            <a:off x="7210639" y="2158255"/>
            <a:ext cx="2031325" cy="400110"/>
          </a:xfrm>
          <a:prstGeom prst="rect">
            <a:avLst/>
          </a:prstGeom>
          <a:noFill/>
        </p:spPr>
        <p:txBody>
          <a:bodyPr wrap="none" rtlCol="0">
            <a:spAutoFit/>
          </a:bodyPr>
          <a:lstStyle/>
          <a:p>
            <a:r>
              <a:rPr lang="en-US" sz="2000" dirty="0"/>
              <a:t>Byte Within Block</a:t>
            </a:r>
          </a:p>
        </p:txBody>
      </p:sp>
      <p:sp>
        <p:nvSpPr>
          <p:cNvPr id="22" name="TextBox 21"/>
          <p:cNvSpPr txBox="1"/>
          <p:nvPr/>
        </p:nvSpPr>
        <p:spPr>
          <a:xfrm>
            <a:off x="7239001" y="1752600"/>
            <a:ext cx="943976" cy="461665"/>
          </a:xfrm>
          <a:prstGeom prst="rect">
            <a:avLst/>
          </a:prstGeom>
          <a:noFill/>
        </p:spPr>
        <p:txBody>
          <a:bodyPr wrap="none" rtlCol="0">
            <a:spAutoFit/>
          </a:bodyPr>
          <a:lstStyle/>
          <a:p>
            <a:r>
              <a:rPr lang="en-US" sz="2400" i="1" dirty="0">
                <a:solidFill>
                  <a:srgbClr val="0000FF"/>
                </a:solidFill>
              </a:rPr>
              <a:t>Offset</a:t>
            </a:r>
            <a:endParaRPr lang="en-US" sz="2400" i="1" dirty="0"/>
          </a:p>
        </p:txBody>
      </p:sp>
      <p:sp>
        <p:nvSpPr>
          <p:cNvPr id="13" name="TextBox 12"/>
          <p:cNvSpPr txBox="1"/>
          <p:nvPr/>
        </p:nvSpPr>
        <p:spPr>
          <a:xfrm>
            <a:off x="6844007" y="1371600"/>
            <a:ext cx="314659" cy="400110"/>
          </a:xfrm>
          <a:prstGeom prst="rect">
            <a:avLst/>
          </a:prstGeom>
          <a:noFill/>
        </p:spPr>
        <p:txBody>
          <a:bodyPr wrap="none" rtlCol="0">
            <a:spAutoFit/>
          </a:bodyPr>
          <a:lstStyle/>
          <a:p>
            <a:r>
              <a:rPr lang="en-US" sz="2000" dirty="0"/>
              <a:t>2</a:t>
            </a:r>
          </a:p>
        </p:txBody>
      </p:sp>
      <p:cxnSp>
        <p:nvCxnSpPr>
          <p:cNvPr id="14" name="Straight Connector 13"/>
          <p:cNvCxnSpPr/>
          <p:nvPr/>
        </p:nvCxnSpPr>
        <p:spPr>
          <a:xfrm>
            <a:off x="5131595" y="1749624"/>
            <a:ext cx="0" cy="4689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5170154" y="1371600"/>
            <a:ext cx="314659" cy="400110"/>
          </a:xfrm>
          <a:prstGeom prst="rect">
            <a:avLst/>
          </a:prstGeom>
          <a:noFill/>
        </p:spPr>
        <p:txBody>
          <a:bodyPr wrap="none" rtlCol="0">
            <a:spAutoFit/>
          </a:bodyPr>
          <a:lstStyle/>
          <a:p>
            <a:r>
              <a:rPr lang="en-US" sz="2000" dirty="0"/>
              <a:t>3</a:t>
            </a:r>
          </a:p>
        </p:txBody>
      </p:sp>
      <p:sp>
        <p:nvSpPr>
          <p:cNvPr id="19" name="TextBox 18"/>
          <p:cNvSpPr txBox="1"/>
          <p:nvPr/>
        </p:nvSpPr>
        <p:spPr>
          <a:xfrm>
            <a:off x="5296336" y="2173535"/>
            <a:ext cx="1690612" cy="400110"/>
          </a:xfrm>
          <a:prstGeom prst="rect">
            <a:avLst/>
          </a:prstGeom>
          <a:noFill/>
        </p:spPr>
        <p:txBody>
          <a:bodyPr wrap="none" rtlCol="0">
            <a:spAutoFit/>
          </a:bodyPr>
          <a:lstStyle/>
          <a:p>
            <a:pPr algn="ctr"/>
            <a:r>
              <a:rPr lang="en-US" sz="2000" dirty="0"/>
              <a:t>Block Within $</a:t>
            </a:r>
          </a:p>
        </p:txBody>
      </p:sp>
      <p:sp>
        <p:nvSpPr>
          <p:cNvPr id="16" name="TextBox 15"/>
          <p:cNvSpPr txBox="1"/>
          <p:nvPr/>
        </p:nvSpPr>
        <p:spPr>
          <a:xfrm>
            <a:off x="4762851" y="1371600"/>
            <a:ext cx="314659" cy="400110"/>
          </a:xfrm>
          <a:prstGeom prst="rect">
            <a:avLst/>
          </a:prstGeom>
          <a:noFill/>
        </p:spPr>
        <p:txBody>
          <a:bodyPr wrap="none" rtlCol="0">
            <a:spAutoFit/>
          </a:bodyPr>
          <a:lstStyle/>
          <a:p>
            <a:r>
              <a:rPr lang="en-US" sz="2000" dirty="0"/>
              <a:t>4</a:t>
            </a:r>
          </a:p>
        </p:txBody>
      </p:sp>
      <p:sp>
        <p:nvSpPr>
          <p:cNvPr id="20" name="TextBox 19"/>
          <p:cNvSpPr txBox="1"/>
          <p:nvPr/>
        </p:nvSpPr>
        <p:spPr>
          <a:xfrm>
            <a:off x="2326470" y="2181304"/>
            <a:ext cx="3031808" cy="400110"/>
          </a:xfrm>
          <a:prstGeom prst="rect">
            <a:avLst/>
          </a:prstGeom>
          <a:noFill/>
        </p:spPr>
        <p:txBody>
          <a:bodyPr wrap="square" rtlCol="0">
            <a:spAutoFit/>
          </a:bodyPr>
          <a:lstStyle/>
          <a:p>
            <a:pPr algn="ctr"/>
            <a:r>
              <a:rPr lang="en-US" sz="2000" dirty="0"/>
              <a:t>Mem Block Within $Block</a:t>
            </a:r>
          </a:p>
        </p:txBody>
      </p:sp>
      <p:sp>
        <p:nvSpPr>
          <p:cNvPr id="4" name="TextBox 3"/>
          <p:cNvSpPr txBox="1"/>
          <p:nvPr/>
        </p:nvSpPr>
        <p:spPr>
          <a:xfrm>
            <a:off x="3505200" y="1752600"/>
            <a:ext cx="626582" cy="461665"/>
          </a:xfrm>
          <a:prstGeom prst="rect">
            <a:avLst/>
          </a:prstGeom>
          <a:noFill/>
        </p:spPr>
        <p:txBody>
          <a:bodyPr wrap="none" rtlCol="0">
            <a:spAutoFit/>
          </a:bodyPr>
          <a:lstStyle/>
          <a:p>
            <a:r>
              <a:rPr lang="en-US" sz="2400" i="1" dirty="0">
                <a:solidFill>
                  <a:srgbClr val="0000FF"/>
                </a:solidFill>
              </a:rPr>
              <a:t>Tag</a:t>
            </a:r>
            <a:endParaRPr lang="en-US" sz="2800" i="1" dirty="0">
              <a:solidFill>
                <a:srgbClr val="0000FF"/>
              </a:solidFill>
            </a:endParaRPr>
          </a:p>
        </p:txBody>
      </p:sp>
      <p:sp>
        <p:nvSpPr>
          <p:cNvPr id="5" name="TextBox 4"/>
          <p:cNvSpPr txBox="1"/>
          <p:nvPr/>
        </p:nvSpPr>
        <p:spPr>
          <a:xfrm>
            <a:off x="5562600" y="1752600"/>
            <a:ext cx="1310039" cy="461665"/>
          </a:xfrm>
          <a:prstGeom prst="rect">
            <a:avLst/>
          </a:prstGeom>
          <a:noFill/>
        </p:spPr>
        <p:txBody>
          <a:bodyPr wrap="none" rtlCol="0">
            <a:spAutoFit/>
          </a:bodyPr>
          <a:lstStyle/>
          <a:p>
            <a:r>
              <a:rPr lang="en-US" sz="2400" i="1" dirty="0">
                <a:solidFill>
                  <a:srgbClr val="0000FF"/>
                </a:solidFill>
              </a:rPr>
              <a:t>Set Index</a:t>
            </a:r>
          </a:p>
        </p:txBody>
      </p:sp>
      <p:sp>
        <p:nvSpPr>
          <p:cNvPr id="28" name="TextBox 27"/>
          <p:cNvSpPr txBox="1"/>
          <p:nvPr/>
        </p:nvSpPr>
        <p:spPr>
          <a:xfrm>
            <a:off x="381000" y="5342384"/>
            <a:ext cx="7086600" cy="138499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altLang="zh-CN" sz="2800" dirty="0"/>
              <a:t># sets = 2</a:t>
            </a:r>
            <a:r>
              <a:rPr lang="en-US" altLang="zh-CN" sz="2800" baseline="30000" dirty="0"/>
              <a:t>SI size</a:t>
            </a:r>
            <a:r>
              <a:rPr lang="en-US" altLang="zh-CN" sz="2800" dirty="0"/>
              <a:t>; # Bytes/block=2</a:t>
            </a:r>
            <a:r>
              <a:rPr lang="en-US" altLang="zh-CN" sz="2800" baseline="30000" dirty="0"/>
              <a:t>Offset size</a:t>
            </a:r>
          </a:p>
          <a:p>
            <a:r>
              <a:rPr lang="en-US" sz="2800" dirty="0"/>
              <a:t># blocks = # ways (associativity) * # sets</a:t>
            </a:r>
          </a:p>
          <a:p>
            <a:r>
              <a:rPr lang="en-US" altLang="zh-CN" sz="2800" dirty="0"/>
              <a:t>cache capacity  = </a:t>
            </a:r>
            <a:r>
              <a:rPr lang="en-US" sz="2800" dirty="0"/>
              <a:t># blocks * # Bytes/block</a:t>
            </a:r>
          </a:p>
        </p:txBody>
      </p:sp>
      <p:sp>
        <p:nvSpPr>
          <p:cNvPr id="8" name="Slide Number Placeholder 5">
            <a:extLst>
              <a:ext uri="{FF2B5EF4-FFF2-40B4-BE49-F238E27FC236}">
                <a16:creationId xmlns:a16="http://schemas.microsoft.com/office/drawing/2014/main" id="{62437BE0-71CC-1599-632C-795567C5FA04}"/>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56</a:t>
            </a:fld>
            <a:endParaRPr lang="en-US" dirty="0"/>
          </a:p>
        </p:txBody>
      </p:sp>
    </p:spTree>
    <p:extLst>
      <p:ext uri="{BB962C8B-B14F-4D97-AF65-F5344CB8AC3E}">
        <p14:creationId xmlns:p14="http://schemas.microsoft.com/office/powerpoint/2010/main" val="360778612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3C3DDF-F340-1A90-2606-62C5422409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43D6AE-4712-3946-B975-2EB91B1BDA5B}"/>
              </a:ext>
            </a:extLst>
          </p:cNvPr>
          <p:cNvSpPr>
            <a:spLocks noGrp="1"/>
          </p:cNvSpPr>
          <p:nvPr>
            <p:ph type="title"/>
          </p:nvPr>
        </p:nvSpPr>
        <p:spPr/>
        <p:txBody>
          <a:bodyPr>
            <a:noAutofit/>
          </a:bodyPr>
          <a:lstStyle/>
          <a:p>
            <a:pPr>
              <a:lnSpc>
                <a:spcPct val="85000"/>
              </a:lnSpc>
            </a:pPr>
            <a:r>
              <a:rPr lang="en-US" sz="4000" dirty="0"/>
              <a:t>Cache Example II</a:t>
            </a:r>
          </a:p>
        </p:txBody>
      </p:sp>
      <p:sp>
        <p:nvSpPr>
          <p:cNvPr id="29" name="Content Placeholder 28">
            <a:extLst>
              <a:ext uri="{FF2B5EF4-FFF2-40B4-BE49-F238E27FC236}">
                <a16:creationId xmlns:a16="http://schemas.microsoft.com/office/drawing/2014/main" id="{7A537014-56C3-0C6B-3B9C-B125C5ECBF54}"/>
              </a:ext>
            </a:extLst>
          </p:cNvPr>
          <p:cNvSpPr>
            <a:spLocks noGrp="1"/>
          </p:cNvSpPr>
          <p:nvPr>
            <p:ph idx="1"/>
          </p:nvPr>
        </p:nvSpPr>
        <p:spPr>
          <a:xfrm>
            <a:off x="609600" y="2633651"/>
            <a:ext cx="10972800" cy="3995749"/>
          </a:xfrm>
        </p:spPr>
        <p:txBody>
          <a:bodyPr>
            <a:noAutofit/>
          </a:bodyPr>
          <a:lstStyle/>
          <a:p>
            <a:r>
              <a:rPr lang="en-US" sz="2400" dirty="0"/>
              <a:t>Assume: </a:t>
            </a:r>
            <a:r>
              <a:rPr lang="en-US" sz="2400" dirty="0">
                <a:solidFill>
                  <a:srgbClr val="FF0000"/>
                </a:solidFill>
              </a:rPr>
              <a:t>2-way SA cache</a:t>
            </a:r>
            <a:r>
              <a:rPr lang="en-US" sz="2400" dirty="0"/>
              <a:t>; 6</a:t>
            </a:r>
            <a:r>
              <a:rPr lang="en-US" altLang="zh-CN" sz="2400" dirty="0"/>
              <a:t>-bit memory </a:t>
            </a:r>
            <a:r>
              <a:rPr lang="en-US" sz="2400" dirty="0"/>
              <a:t>address: 2-bit Tag, 2-bit index, 2-bit Offset. Compute cache capacity and memory size.</a:t>
            </a:r>
          </a:p>
          <a:p>
            <a:pPr lvl="1"/>
            <a:r>
              <a:rPr lang="en-US" sz="1800" dirty="0"/>
              <a:t>2-bit Offset </a:t>
            </a:r>
            <a:r>
              <a:rPr lang="en-US" altLang="zh-CN" sz="1800" dirty="0"/>
              <a:t>=&gt; </a:t>
            </a:r>
            <a:r>
              <a:rPr lang="en-US" sz="1800" dirty="0"/>
              <a:t>Bytes/block = 4; </a:t>
            </a:r>
          </a:p>
          <a:p>
            <a:pPr lvl="1"/>
            <a:r>
              <a:rPr lang="en-US" sz="1800" dirty="0"/>
              <a:t># sets = 2</a:t>
            </a:r>
            <a:r>
              <a:rPr lang="en-US" sz="1800" baseline="30000" dirty="0"/>
              <a:t>SI </a:t>
            </a:r>
            <a:r>
              <a:rPr lang="en-US" altLang="zh-CN" sz="1800" baseline="30000" dirty="0"/>
              <a:t>Size</a:t>
            </a:r>
            <a:r>
              <a:rPr lang="en-US" sz="1800" dirty="0"/>
              <a:t> = 4</a:t>
            </a:r>
          </a:p>
          <a:p>
            <a:pPr lvl="1"/>
            <a:r>
              <a:rPr lang="en-US" sz="1800" dirty="0"/>
              <a:t># cache blocks = </a:t>
            </a:r>
            <a:r>
              <a:rPr lang="en-US" sz="1800" kern="0" dirty="0">
                <a:solidFill>
                  <a:prstClr val="black"/>
                </a:solidFill>
              </a:rPr>
              <a:t># ways * # sets = 2*4 = 8</a:t>
            </a:r>
          </a:p>
          <a:p>
            <a:pPr lvl="1"/>
            <a:r>
              <a:rPr lang="en-US" sz="1800" kern="0" dirty="0">
                <a:solidFill>
                  <a:prstClr val="black"/>
                </a:solidFill>
              </a:rPr>
              <a:t>cache capacity  = # cache blocks * bytes/block = 8*4 = 32 bytes</a:t>
            </a:r>
          </a:p>
          <a:p>
            <a:r>
              <a:rPr lang="en-US" sz="2400" dirty="0"/>
              <a:t>Memory size: 2^6 = 64 bytes, or 2^4 = 16 blocks, 4 bytes/block</a:t>
            </a:r>
            <a:endParaRPr lang="en-US" sz="1800" dirty="0"/>
          </a:p>
        </p:txBody>
      </p:sp>
      <p:sp>
        <p:nvSpPr>
          <p:cNvPr id="7" name="Rectangle 6">
            <a:extLst>
              <a:ext uri="{FF2B5EF4-FFF2-40B4-BE49-F238E27FC236}">
                <a16:creationId xmlns:a16="http://schemas.microsoft.com/office/drawing/2014/main" id="{1B1088FB-0359-4FD6-BA19-A1277C88CD7A}"/>
              </a:ext>
            </a:extLst>
          </p:cNvPr>
          <p:cNvSpPr/>
          <p:nvPr/>
        </p:nvSpPr>
        <p:spPr>
          <a:xfrm>
            <a:off x="2971800" y="1743214"/>
            <a:ext cx="6235700" cy="475396"/>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 name="Group 23">
            <a:extLst>
              <a:ext uri="{FF2B5EF4-FFF2-40B4-BE49-F238E27FC236}">
                <a16:creationId xmlns:a16="http://schemas.microsoft.com/office/drawing/2014/main" id="{348B0C99-ED1D-F342-1854-1C8A9B1F2E37}"/>
              </a:ext>
            </a:extLst>
          </p:cNvPr>
          <p:cNvGrpSpPr/>
          <p:nvPr/>
        </p:nvGrpSpPr>
        <p:grpSpPr>
          <a:xfrm>
            <a:off x="2971801" y="1371600"/>
            <a:ext cx="6232859" cy="412810"/>
            <a:chOff x="1447800" y="1473200"/>
            <a:chExt cx="6232859" cy="412810"/>
          </a:xfrm>
        </p:grpSpPr>
        <p:sp>
          <p:nvSpPr>
            <p:cNvPr id="10" name="TextBox 9">
              <a:extLst>
                <a:ext uri="{FF2B5EF4-FFF2-40B4-BE49-F238E27FC236}">
                  <a16:creationId xmlns:a16="http://schemas.microsoft.com/office/drawing/2014/main" id="{3251E913-592E-5C0B-A1CF-3E909C7A7599}"/>
                </a:ext>
              </a:extLst>
            </p:cNvPr>
            <p:cNvSpPr txBox="1"/>
            <p:nvPr/>
          </p:nvSpPr>
          <p:spPr>
            <a:xfrm>
              <a:off x="7366000" y="1473200"/>
              <a:ext cx="314659" cy="400110"/>
            </a:xfrm>
            <a:prstGeom prst="rect">
              <a:avLst/>
            </a:prstGeom>
            <a:noFill/>
          </p:spPr>
          <p:txBody>
            <a:bodyPr wrap="none" rtlCol="0">
              <a:spAutoFit/>
            </a:bodyPr>
            <a:lstStyle/>
            <a:p>
              <a:r>
                <a:rPr lang="en-US" sz="2000" dirty="0"/>
                <a:t>0</a:t>
              </a:r>
            </a:p>
          </p:txBody>
        </p:sp>
        <p:sp>
          <p:nvSpPr>
            <p:cNvPr id="11" name="TextBox 10">
              <a:extLst>
                <a:ext uri="{FF2B5EF4-FFF2-40B4-BE49-F238E27FC236}">
                  <a16:creationId xmlns:a16="http://schemas.microsoft.com/office/drawing/2014/main" id="{B70B2BF9-4417-D245-AC7D-19D1E88540E3}"/>
                </a:ext>
              </a:extLst>
            </p:cNvPr>
            <p:cNvSpPr txBox="1"/>
            <p:nvPr/>
          </p:nvSpPr>
          <p:spPr>
            <a:xfrm>
              <a:off x="1447800" y="1485900"/>
              <a:ext cx="314659" cy="400110"/>
            </a:xfrm>
            <a:prstGeom prst="rect">
              <a:avLst/>
            </a:prstGeom>
            <a:noFill/>
          </p:spPr>
          <p:txBody>
            <a:bodyPr wrap="none" rtlCol="0">
              <a:spAutoFit/>
            </a:bodyPr>
            <a:lstStyle/>
            <a:p>
              <a:r>
                <a:rPr lang="en-US" sz="2000" dirty="0"/>
                <a:t>5</a:t>
              </a:r>
            </a:p>
          </p:txBody>
        </p:sp>
      </p:grpSp>
      <p:cxnSp>
        <p:nvCxnSpPr>
          <p:cNvPr id="9" name="Straight Connector 8">
            <a:extLst>
              <a:ext uri="{FF2B5EF4-FFF2-40B4-BE49-F238E27FC236}">
                <a16:creationId xmlns:a16="http://schemas.microsoft.com/office/drawing/2014/main" id="{1176F63F-BB1C-EC97-FDE4-0647CB638BDB}"/>
              </a:ext>
            </a:extLst>
          </p:cNvPr>
          <p:cNvCxnSpPr/>
          <p:nvPr/>
        </p:nvCxnSpPr>
        <p:spPr>
          <a:xfrm>
            <a:off x="7187407" y="1736924"/>
            <a:ext cx="0" cy="4816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10480634-D9D5-4221-EDD9-C6A2E7C4260B}"/>
              </a:ext>
            </a:extLst>
          </p:cNvPr>
          <p:cNvSpPr txBox="1"/>
          <p:nvPr/>
        </p:nvSpPr>
        <p:spPr>
          <a:xfrm>
            <a:off x="7199607" y="1371600"/>
            <a:ext cx="314659" cy="400110"/>
          </a:xfrm>
          <a:prstGeom prst="rect">
            <a:avLst/>
          </a:prstGeom>
          <a:noFill/>
        </p:spPr>
        <p:txBody>
          <a:bodyPr wrap="none" rtlCol="0">
            <a:spAutoFit/>
          </a:bodyPr>
          <a:lstStyle/>
          <a:p>
            <a:r>
              <a:rPr lang="en-US" sz="2000" dirty="0"/>
              <a:t>1</a:t>
            </a:r>
          </a:p>
        </p:txBody>
      </p:sp>
      <p:sp>
        <p:nvSpPr>
          <p:cNvPr id="18" name="TextBox 17">
            <a:extLst>
              <a:ext uri="{FF2B5EF4-FFF2-40B4-BE49-F238E27FC236}">
                <a16:creationId xmlns:a16="http://schemas.microsoft.com/office/drawing/2014/main" id="{F9FC6601-CB4A-987B-CF4C-6CFCF7584052}"/>
              </a:ext>
            </a:extLst>
          </p:cNvPr>
          <p:cNvSpPr txBox="1"/>
          <p:nvPr/>
        </p:nvSpPr>
        <p:spPr>
          <a:xfrm>
            <a:off x="7210639" y="2158255"/>
            <a:ext cx="2031325" cy="400110"/>
          </a:xfrm>
          <a:prstGeom prst="rect">
            <a:avLst/>
          </a:prstGeom>
          <a:noFill/>
        </p:spPr>
        <p:txBody>
          <a:bodyPr wrap="none" rtlCol="0">
            <a:spAutoFit/>
          </a:bodyPr>
          <a:lstStyle/>
          <a:p>
            <a:r>
              <a:rPr lang="en-US" sz="2000" dirty="0"/>
              <a:t>Byte Within Block</a:t>
            </a:r>
          </a:p>
        </p:txBody>
      </p:sp>
      <p:sp>
        <p:nvSpPr>
          <p:cNvPr id="22" name="TextBox 21">
            <a:extLst>
              <a:ext uri="{FF2B5EF4-FFF2-40B4-BE49-F238E27FC236}">
                <a16:creationId xmlns:a16="http://schemas.microsoft.com/office/drawing/2014/main" id="{DB29F859-1280-D5A6-7FF6-18ABD3CF52EC}"/>
              </a:ext>
            </a:extLst>
          </p:cNvPr>
          <p:cNvSpPr txBox="1"/>
          <p:nvPr/>
        </p:nvSpPr>
        <p:spPr>
          <a:xfrm>
            <a:off x="7239001" y="1752600"/>
            <a:ext cx="943976" cy="461665"/>
          </a:xfrm>
          <a:prstGeom prst="rect">
            <a:avLst/>
          </a:prstGeom>
          <a:noFill/>
        </p:spPr>
        <p:txBody>
          <a:bodyPr wrap="none" rtlCol="0">
            <a:spAutoFit/>
          </a:bodyPr>
          <a:lstStyle/>
          <a:p>
            <a:r>
              <a:rPr lang="en-US" sz="2400" i="1" dirty="0">
                <a:solidFill>
                  <a:srgbClr val="0000FF"/>
                </a:solidFill>
              </a:rPr>
              <a:t>Offset</a:t>
            </a:r>
            <a:endParaRPr lang="en-US" sz="2400" i="1" dirty="0"/>
          </a:p>
        </p:txBody>
      </p:sp>
      <p:sp>
        <p:nvSpPr>
          <p:cNvPr id="13" name="TextBox 12">
            <a:extLst>
              <a:ext uri="{FF2B5EF4-FFF2-40B4-BE49-F238E27FC236}">
                <a16:creationId xmlns:a16="http://schemas.microsoft.com/office/drawing/2014/main" id="{078DE988-FCAB-BA20-D8C6-43E77310BF58}"/>
              </a:ext>
            </a:extLst>
          </p:cNvPr>
          <p:cNvSpPr txBox="1"/>
          <p:nvPr/>
        </p:nvSpPr>
        <p:spPr>
          <a:xfrm>
            <a:off x="6844007" y="1371600"/>
            <a:ext cx="314659" cy="400110"/>
          </a:xfrm>
          <a:prstGeom prst="rect">
            <a:avLst/>
          </a:prstGeom>
          <a:noFill/>
        </p:spPr>
        <p:txBody>
          <a:bodyPr wrap="none" rtlCol="0">
            <a:spAutoFit/>
          </a:bodyPr>
          <a:lstStyle/>
          <a:p>
            <a:r>
              <a:rPr lang="en-US" sz="2000" dirty="0"/>
              <a:t>2</a:t>
            </a:r>
          </a:p>
        </p:txBody>
      </p:sp>
      <p:cxnSp>
        <p:nvCxnSpPr>
          <p:cNvPr id="14" name="Straight Connector 13">
            <a:extLst>
              <a:ext uri="{FF2B5EF4-FFF2-40B4-BE49-F238E27FC236}">
                <a16:creationId xmlns:a16="http://schemas.microsoft.com/office/drawing/2014/main" id="{E16DB600-66ED-FD2F-EC6B-79AFDEE80E27}"/>
              </a:ext>
            </a:extLst>
          </p:cNvPr>
          <p:cNvCxnSpPr/>
          <p:nvPr/>
        </p:nvCxnSpPr>
        <p:spPr>
          <a:xfrm>
            <a:off x="5131595" y="1749624"/>
            <a:ext cx="0" cy="4689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5BCF2BCE-A9A9-E6AA-8817-5BA723E320DD}"/>
              </a:ext>
            </a:extLst>
          </p:cNvPr>
          <p:cNvSpPr txBox="1"/>
          <p:nvPr/>
        </p:nvSpPr>
        <p:spPr>
          <a:xfrm>
            <a:off x="5170154" y="1371600"/>
            <a:ext cx="314659" cy="400110"/>
          </a:xfrm>
          <a:prstGeom prst="rect">
            <a:avLst/>
          </a:prstGeom>
          <a:noFill/>
        </p:spPr>
        <p:txBody>
          <a:bodyPr wrap="none" rtlCol="0">
            <a:spAutoFit/>
          </a:bodyPr>
          <a:lstStyle/>
          <a:p>
            <a:r>
              <a:rPr lang="en-US" sz="2000" dirty="0"/>
              <a:t>3</a:t>
            </a:r>
          </a:p>
        </p:txBody>
      </p:sp>
      <p:sp>
        <p:nvSpPr>
          <p:cNvPr id="19" name="TextBox 18">
            <a:extLst>
              <a:ext uri="{FF2B5EF4-FFF2-40B4-BE49-F238E27FC236}">
                <a16:creationId xmlns:a16="http://schemas.microsoft.com/office/drawing/2014/main" id="{59EFEC50-B374-3275-6661-BE9D7D854076}"/>
              </a:ext>
            </a:extLst>
          </p:cNvPr>
          <p:cNvSpPr txBox="1"/>
          <p:nvPr/>
        </p:nvSpPr>
        <p:spPr>
          <a:xfrm>
            <a:off x="5296336" y="2173535"/>
            <a:ext cx="1690612" cy="400110"/>
          </a:xfrm>
          <a:prstGeom prst="rect">
            <a:avLst/>
          </a:prstGeom>
          <a:noFill/>
        </p:spPr>
        <p:txBody>
          <a:bodyPr wrap="none" rtlCol="0">
            <a:spAutoFit/>
          </a:bodyPr>
          <a:lstStyle/>
          <a:p>
            <a:pPr algn="ctr"/>
            <a:r>
              <a:rPr lang="en-US" sz="2000" dirty="0"/>
              <a:t>Block Within $</a:t>
            </a:r>
          </a:p>
        </p:txBody>
      </p:sp>
      <p:sp>
        <p:nvSpPr>
          <p:cNvPr id="16" name="TextBox 15">
            <a:extLst>
              <a:ext uri="{FF2B5EF4-FFF2-40B4-BE49-F238E27FC236}">
                <a16:creationId xmlns:a16="http://schemas.microsoft.com/office/drawing/2014/main" id="{EBDA4E18-3EFA-A28D-775B-D3A506F4342B}"/>
              </a:ext>
            </a:extLst>
          </p:cNvPr>
          <p:cNvSpPr txBox="1"/>
          <p:nvPr/>
        </p:nvSpPr>
        <p:spPr>
          <a:xfrm>
            <a:off x="4762851" y="1371600"/>
            <a:ext cx="314659" cy="400110"/>
          </a:xfrm>
          <a:prstGeom prst="rect">
            <a:avLst/>
          </a:prstGeom>
          <a:noFill/>
        </p:spPr>
        <p:txBody>
          <a:bodyPr wrap="none" rtlCol="0">
            <a:spAutoFit/>
          </a:bodyPr>
          <a:lstStyle/>
          <a:p>
            <a:r>
              <a:rPr lang="en-US" sz="2000" dirty="0"/>
              <a:t>4</a:t>
            </a:r>
          </a:p>
        </p:txBody>
      </p:sp>
      <p:sp>
        <p:nvSpPr>
          <p:cNvPr id="20" name="TextBox 19">
            <a:extLst>
              <a:ext uri="{FF2B5EF4-FFF2-40B4-BE49-F238E27FC236}">
                <a16:creationId xmlns:a16="http://schemas.microsoft.com/office/drawing/2014/main" id="{96849981-9557-AFC0-9108-C8F1F3A3A6AF}"/>
              </a:ext>
            </a:extLst>
          </p:cNvPr>
          <p:cNvSpPr txBox="1"/>
          <p:nvPr/>
        </p:nvSpPr>
        <p:spPr>
          <a:xfrm>
            <a:off x="2326470" y="2181304"/>
            <a:ext cx="3031808" cy="400110"/>
          </a:xfrm>
          <a:prstGeom prst="rect">
            <a:avLst/>
          </a:prstGeom>
          <a:noFill/>
        </p:spPr>
        <p:txBody>
          <a:bodyPr wrap="square" rtlCol="0">
            <a:spAutoFit/>
          </a:bodyPr>
          <a:lstStyle/>
          <a:p>
            <a:pPr algn="ctr"/>
            <a:r>
              <a:rPr lang="en-US" sz="2000" dirty="0"/>
              <a:t>Mem Block Within $Block</a:t>
            </a:r>
          </a:p>
        </p:txBody>
      </p:sp>
      <p:sp>
        <p:nvSpPr>
          <p:cNvPr id="4" name="TextBox 3">
            <a:extLst>
              <a:ext uri="{FF2B5EF4-FFF2-40B4-BE49-F238E27FC236}">
                <a16:creationId xmlns:a16="http://schemas.microsoft.com/office/drawing/2014/main" id="{900991D5-895B-884A-D3F5-68F76C7894DE}"/>
              </a:ext>
            </a:extLst>
          </p:cNvPr>
          <p:cNvSpPr txBox="1"/>
          <p:nvPr/>
        </p:nvSpPr>
        <p:spPr>
          <a:xfrm>
            <a:off x="3505200" y="1752600"/>
            <a:ext cx="626582" cy="461665"/>
          </a:xfrm>
          <a:prstGeom prst="rect">
            <a:avLst/>
          </a:prstGeom>
          <a:noFill/>
        </p:spPr>
        <p:txBody>
          <a:bodyPr wrap="none" rtlCol="0">
            <a:spAutoFit/>
          </a:bodyPr>
          <a:lstStyle/>
          <a:p>
            <a:r>
              <a:rPr lang="en-US" sz="2400" i="1" dirty="0">
                <a:solidFill>
                  <a:srgbClr val="0000FF"/>
                </a:solidFill>
              </a:rPr>
              <a:t>Tag</a:t>
            </a:r>
            <a:endParaRPr lang="en-US" sz="2800" i="1" dirty="0">
              <a:solidFill>
                <a:srgbClr val="0000FF"/>
              </a:solidFill>
            </a:endParaRPr>
          </a:p>
        </p:txBody>
      </p:sp>
      <p:sp>
        <p:nvSpPr>
          <p:cNvPr id="5" name="TextBox 4">
            <a:extLst>
              <a:ext uri="{FF2B5EF4-FFF2-40B4-BE49-F238E27FC236}">
                <a16:creationId xmlns:a16="http://schemas.microsoft.com/office/drawing/2014/main" id="{1B3F5879-2F70-9331-04B1-991B856908F1}"/>
              </a:ext>
            </a:extLst>
          </p:cNvPr>
          <p:cNvSpPr txBox="1"/>
          <p:nvPr/>
        </p:nvSpPr>
        <p:spPr>
          <a:xfrm>
            <a:off x="5562600" y="1752600"/>
            <a:ext cx="1310039" cy="461665"/>
          </a:xfrm>
          <a:prstGeom prst="rect">
            <a:avLst/>
          </a:prstGeom>
          <a:noFill/>
        </p:spPr>
        <p:txBody>
          <a:bodyPr wrap="none" rtlCol="0">
            <a:spAutoFit/>
          </a:bodyPr>
          <a:lstStyle/>
          <a:p>
            <a:r>
              <a:rPr lang="en-US" sz="2400" i="1" dirty="0">
                <a:solidFill>
                  <a:srgbClr val="0000FF"/>
                </a:solidFill>
              </a:rPr>
              <a:t>Set Index</a:t>
            </a:r>
          </a:p>
        </p:txBody>
      </p:sp>
      <p:sp>
        <p:nvSpPr>
          <p:cNvPr id="28" name="TextBox 27">
            <a:extLst>
              <a:ext uri="{FF2B5EF4-FFF2-40B4-BE49-F238E27FC236}">
                <a16:creationId xmlns:a16="http://schemas.microsoft.com/office/drawing/2014/main" id="{DF528FAC-37D2-6C10-CC16-F5CABB2C1C23}"/>
              </a:ext>
            </a:extLst>
          </p:cNvPr>
          <p:cNvSpPr txBox="1"/>
          <p:nvPr/>
        </p:nvSpPr>
        <p:spPr>
          <a:xfrm>
            <a:off x="381000" y="5342384"/>
            <a:ext cx="7086600" cy="138499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altLang="zh-CN" sz="2800" dirty="0"/>
              <a:t># sets = 2</a:t>
            </a:r>
            <a:r>
              <a:rPr lang="en-US" altLang="zh-CN" sz="2800" baseline="30000" dirty="0"/>
              <a:t>SI size</a:t>
            </a:r>
            <a:r>
              <a:rPr lang="en-US" altLang="zh-CN" sz="2800" dirty="0"/>
              <a:t>; # Bytes/block=2</a:t>
            </a:r>
            <a:r>
              <a:rPr lang="en-US" altLang="zh-CN" sz="2800" baseline="30000" dirty="0"/>
              <a:t>Offset size</a:t>
            </a:r>
          </a:p>
          <a:p>
            <a:r>
              <a:rPr lang="en-US" sz="2800" dirty="0"/>
              <a:t># blocks = # ways (associativity) * # sets</a:t>
            </a:r>
          </a:p>
          <a:p>
            <a:r>
              <a:rPr lang="en-US" altLang="zh-CN" sz="2800" dirty="0"/>
              <a:t>cache capacity  = </a:t>
            </a:r>
            <a:r>
              <a:rPr lang="en-US" sz="2800" dirty="0"/>
              <a:t># blocks * # Bytes/block</a:t>
            </a:r>
          </a:p>
        </p:txBody>
      </p:sp>
      <p:sp>
        <p:nvSpPr>
          <p:cNvPr id="8" name="Slide Number Placeholder 5">
            <a:extLst>
              <a:ext uri="{FF2B5EF4-FFF2-40B4-BE49-F238E27FC236}">
                <a16:creationId xmlns:a16="http://schemas.microsoft.com/office/drawing/2014/main" id="{8C8AF94C-D62C-6839-4977-D3D6E4DD998F}"/>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57</a:t>
            </a:fld>
            <a:endParaRPr lang="en-US" dirty="0"/>
          </a:p>
        </p:txBody>
      </p:sp>
    </p:spTree>
    <p:extLst>
      <p:ext uri="{BB962C8B-B14F-4D97-AF65-F5344CB8AC3E}">
        <p14:creationId xmlns:p14="http://schemas.microsoft.com/office/powerpoint/2010/main" val="187450096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190D8F-4D18-1CB1-24E7-B8AA93F902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CC4DA3-D75E-5875-81A7-21A16DB21E57}"/>
              </a:ext>
            </a:extLst>
          </p:cNvPr>
          <p:cNvSpPr>
            <a:spLocks noGrp="1"/>
          </p:cNvSpPr>
          <p:nvPr>
            <p:ph type="title"/>
          </p:nvPr>
        </p:nvSpPr>
        <p:spPr/>
        <p:txBody>
          <a:bodyPr>
            <a:noAutofit/>
          </a:bodyPr>
          <a:lstStyle/>
          <a:p>
            <a:pPr>
              <a:lnSpc>
                <a:spcPct val="85000"/>
              </a:lnSpc>
            </a:pPr>
            <a:r>
              <a:rPr lang="en-US" sz="4000" dirty="0"/>
              <a:t>Cache Example III</a:t>
            </a:r>
          </a:p>
        </p:txBody>
      </p:sp>
      <p:sp>
        <p:nvSpPr>
          <p:cNvPr id="29" name="Content Placeholder 28">
            <a:extLst>
              <a:ext uri="{FF2B5EF4-FFF2-40B4-BE49-F238E27FC236}">
                <a16:creationId xmlns:a16="http://schemas.microsoft.com/office/drawing/2014/main" id="{D17040E1-9807-0927-7603-68BEC7799A38}"/>
              </a:ext>
            </a:extLst>
          </p:cNvPr>
          <p:cNvSpPr>
            <a:spLocks noGrp="1"/>
          </p:cNvSpPr>
          <p:nvPr>
            <p:ph idx="1"/>
          </p:nvPr>
        </p:nvSpPr>
        <p:spPr>
          <a:xfrm>
            <a:off x="609600" y="2472282"/>
            <a:ext cx="10972800" cy="2700964"/>
          </a:xfrm>
        </p:spPr>
        <p:txBody>
          <a:bodyPr>
            <a:noAutofit/>
          </a:bodyPr>
          <a:lstStyle/>
          <a:p>
            <a:r>
              <a:rPr lang="en-US" sz="1800" dirty="0"/>
              <a:t>Assume: </a:t>
            </a:r>
            <a:r>
              <a:rPr lang="en-US" sz="1800" dirty="0">
                <a:solidFill>
                  <a:srgbClr val="FF0000"/>
                </a:solidFill>
              </a:rPr>
              <a:t>4-way SA cache</a:t>
            </a:r>
            <a:r>
              <a:rPr lang="en-US" sz="1800" dirty="0"/>
              <a:t>; 6</a:t>
            </a:r>
            <a:r>
              <a:rPr lang="en-US" altLang="zh-CN" sz="1800" dirty="0"/>
              <a:t>-bit memory </a:t>
            </a:r>
            <a:r>
              <a:rPr lang="en-US" sz="1800" dirty="0"/>
              <a:t>address: 2-bit Tag, 2-bit index, 2-bit Offset. Compute cache capacity and memory size.</a:t>
            </a:r>
          </a:p>
          <a:p>
            <a:pPr lvl="1"/>
            <a:r>
              <a:rPr lang="en-US" sz="1400" dirty="0"/>
              <a:t>2-bit Offset </a:t>
            </a:r>
            <a:r>
              <a:rPr lang="en-US" altLang="zh-CN" sz="1400" dirty="0"/>
              <a:t>=&gt; </a:t>
            </a:r>
            <a:r>
              <a:rPr lang="en-US" sz="1400" dirty="0"/>
              <a:t>Bytes/block = 4; </a:t>
            </a:r>
          </a:p>
          <a:p>
            <a:pPr lvl="1"/>
            <a:r>
              <a:rPr lang="en-US" sz="1400" dirty="0"/>
              <a:t># sets = 2</a:t>
            </a:r>
            <a:r>
              <a:rPr lang="en-US" sz="1400" baseline="30000" dirty="0"/>
              <a:t>SI </a:t>
            </a:r>
            <a:r>
              <a:rPr lang="en-US" altLang="zh-CN" sz="1400" baseline="30000" dirty="0"/>
              <a:t>Size</a:t>
            </a:r>
            <a:r>
              <a:rPr lang="en-US" sz="1400" dirty="0"/>
              <a:t> = 4</a:t>
            </a:r>
          </a:p>
          <a:p>
            <a:pPr lvl="1"/>
            <a:r>
              <a:rPr lang="en-US" sz="1400" dirty="0"/>
              <a:t># cache blocks = </a:t>
            </a:r>
            <a:r>
              <a:rPr lang="en-US" sz="1400" kern="0" dirty="0">
                <a:solidFill>
                  <a:prstClr val="black"/>
                </a:solidFill>
              </a:rPr>
              <a:t># ways * # sets = 4*4 = 16</a:t>
            </a:r>
          </a:p>
          <a:p>
            <a:pPr lvl="1"/>
            <a:r>
              <a:rPr lang="en-US" sz="1400" kern="0" dirty="0">
                <a:solidFill>
                  <a:prstClr val="black"/>
                </a:solidFill>
              </a:rPr>
              <a:t>cache capacity  = # cache blocks * bytes/block = 16*4 = 64 bytes</a:t>
            </a:r>
          </a:p>
          <a:p>
            <a:r>
              <a:rPr lang="en-US" sz="1800" dirty="0"/>
              <a:t>Memory size: 2^6 = 64 bytes, or 2^4 = 16 blocks, 4 bytes/block</a:t>
            </a:r>
          </a:p>
          <a:p>
            <a:r>
              <a:rPr lang="en-US" sz="1800" dirty="0"/>
              <a:t>(This is an unlikely case where the memory size is equal to cache size, so the entire memory fits into the cache.)</a:t>
            </a:r>
          </a:p>
          <a:p>
            <a:r>
              <a:rPr lang="en-US" sz="1800" dirty="0"/>
              <a:t>(We can have at most 4-ways, </a:t>
            </a:r>
            <a:r>
              <a:rPr lang="en-GB" sz="1800" dirty="0"/>
              <a:t>since 2-bit tag means we can have at most 4 blocks per set, each block with a unique tag.</a:t>
            </a:r>
            <a:r>
              <a:rPr lang="en-US" sz="1800" dirty="0"/>
              <a:t>)</a:t>
            </a:r>
            <a:endParaRPr lang="en-US" sz="1400" dirty="0"/>
          </a:p>
        </p:txBody>
      </p:sp>
      <p:sp>
        <p:nvSpPr>
          <p:cNvPr id="7" name="Rectangle 6">
            <a:extLst>
              <a:ext uri="{FF2B5EF4-FFF2-40B4-BE49-F238E27FC236}">
                <a16:creationId xmlns:a16="http://schemas.microsoft.com/office/drawing/2014/main" id="{16BB1A8A-E8DB-84BD-9DE6-4F4A43B1AF8D}"/>
              </a:ext>
            </a:extLst>
          </p:cNvPr>
          <p:cNvSpPr/>
          <p:nvPr/>
        </p:nvSpPr>
        <p:spPr>
          <a:xfrm>
            <a:off x="2971800" y="1581844"/>
            <a:ext cx="6235700" cy="475396"/>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 name="Group 23">
            <a:extLst>
              <a:ext uri="{FF2B5EF4-FFF2-40B4-BE49-F238E27FC236}">
                <a16:creationId xmlns:a16="http://schemas.microsoft.com/office/drawing/2014/main" id="{CC0A35E6-5AA4-1911-2C7E-A07B8D1982FA}"/>
              </a:ext>
            </a:extLst>
          </p:cNvPr>
          <p:cNvGrpSpPr/>
          <p:nvPr/>
        </p:nvGrpSpPr>
        <p:grpSpPr>
          <a:xfrm>
            <a:off x="2971801" y="1210230"/>
            <a:ext cx="6232859" cy="412810"/>
            <a:chOff x="1447800" y="1473200"/>
            <a:chExt cx="6232859" cy="412810"/>
          </a:xfrm>
        </p:grpSpPr>
        <p:sp>
          <p:nvSpPr>
            <p:cNvPr id="10" name="TextBox 9">
              <a:extLst>
                <a:ext uri="{FF2B5EF4-FFF2-40B4-BE49-F238E27FC236}">
                  <a16:creationId xmlns:a16="http://schemas.microsoft.com/office/drawing/2014/main" id="{194A26C1-404E-E39A-0B12-82E2CAF1689A}"/>
                </a:ext>
              </a:extLst>
            </p:cNvPr>
            <p:cNvSpPr txBox="1"/>
            <p:nvPr/>
          </p:nvSpPr>
          <p:spPr>
            <a:xfrm>
              <a:off x="7366000" y="1473200"/>
              <a:ext cx="314659" cy="400110"/>
            </a:xfrm>
            <a:prstGeom prst="rect">
              <a:avLst/>
            </a:prstGeom>
            <a:noFill/>
          </p:spPr>
          <p:txBody>
            <a:bodyPr wrap="none" rtlCol="0">
              <a:spAutoFit/>
            </a:bodyPr>
            <a:lstStyle/>
            <a:p>
              <a:r>
                <a:rPr lang="en-US" sz="2000" dirty="0"/>
                <a:t>0</a:t>
              </a:r>
            </a:p>
          </p:txBody>
        </p:sp>
        <p:sp>
          <p:nvSpPr>
            <p:cNvPr id="11" name="TextBox 10">
              <a:extLst>
                <a:ext uri="{FF2B5EF4-FFF2-40B4-BE49-F238E27FC236}">
                  <a16:creationId xmlns:a16="http://schemas.microsoft.com/office/drawing/2014/main" id="{921E2854-1AAF-66A5-4E5D-2B46C4C59FAB}"/>
                </a:ext>
              </a:extLst>
            </p:cNvPr>
            <p:cNvSpPr txBox="1"/>
            <p:nvPr/>
          </p:nvSpPr>
          <p:spPr>
            <a:xfrm>
              <a:off x="1447800" y="1485900"/>
              <a:ext cx="314659" cy="400110"/>
            </a:xfrm>
            <a:prstGeom prst="rect">
              <a:avLst/>
            </a:prstGeom>
            <a:noFill/>
          </p:spPr>
          <p:txBody>
            <a:bodyPr wrap="none" rtlCol="0">
              <a:spAutoFit/>
            </a:bodyPr>
            <a:lstStyle/>
            <a:p>
              <a:r>
                <a:rPr lang="en-US" sz="2000" dirty="0"/>
                <a:t>5</a:t>
              </a:r>
            </a:p>
          </p:txBody>
        </p:sp>
      </p:grpSp>
      <p:cxnSp>
        <p:nvCxnSpPr>
          <p:cNvPr id="9" name="Straight Connector 8">
            <a:extLst>
              <a:ext uri="{FF2B5EF4-FFF2-40B4-BE49-F238E27FC236}">
                <a16:creationId xmlns:a16="http://schemas.microsoft.com/office/drawing/2014/main" id="{241F88E4-2293-9421-B561-D64886C40F79}"/>
              </a:ext>
            </a:extLst>
          </p:cNvPr>
          <p:cNvCxnSpPr/>
          <p:nvPr/>
        </p:nvCxnSpPr>
        <p:spPr>
          <a:xfrm>
            <a:off x="7187407" y="1575554"/>
            <a:ext cx="0" cy="4816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AF777B98-AF87-0AB6-DB4E-F394800CE027}"/>
              </a:ext>
            </a:extLst>
          </p:cNvPr>
          <p:cNvSpPr txBox="1"/>
          <p:nvPr/>
        </p:nvSpPr>
        <p:spPr>
          <a:xfrm>
            <a:off x="7199607" y="1210230"/>
            <a:ext cx="314659" cy="400110"/>
          </a:xfrm>
          <a:prstGeom prst="rect">
            <a:avLst/>
          </a:prstGeom>
          <a:noFill/>
        </p:spPr>
        <p:txBody>
          <a:bodyPr wrap="none" rtlCol="0">
            <a:spAutoFit/>
          </a:bodyPr>
          <a:lstStyle/>
          <a:p>
            <a:r>
              <a:rPr lang="en-US" sz="2000" dirty="0"/>
              <a:t>1</a:t>
            </a:r>
          </a:p>
        </p:txBody>
      </p:sp>
      <p:sp>
        <p:nvSpPr>
          <p:cNvPr id="18" name="TextBox 17">
            <a:extLst>
              <a:ext uri="{FF2B5EF4-FFF2-40B4-BE49-F238E27FC236}">
                <a16:creationId xmlns:a16="http://schemas.microsoft.com/office/drawing/2014/main" id="{FDA666FF-8384-39C8-C162-E4B00E130CE8}"/>
              </a:ext>
            </a:extLst>
          </p:cNvPr>
          <p:cNvSpPr txBox="1"/>
          <p:nvPr/>
        </p:nvSpPr>
        <p:spPr>
          <a:xfrm>
            <a:off x="7210639" y="1996885"/>
            <a:ext cx="2031325" cy="400110"/>
          </a:xfrm>
          <a:prstGeom prst="rect">
            <a:avLst/>
          </a:prstGeom>
          <a:noFill/>
        </p:spPr>
        <p:txBody>
          <a:bodyPr wrap="none" rtlCol="0">
            <a:spAutoFit/>
          </a:bodyPr>
          <a:lstStyle/>
          <a:p>
            <a:r>
              <a:rPr lang="en-US" sz="2000" dirty="0"/>
              <a:t>Byte Within Block</a:t>
            </a:r>
          </a:p>
        </p:txBody>
      </p:sp>
      <p:sp>
        <p:nvSpPr>
          <p:cNvPr id="22" name="TextBox 21">
            <a:extLst>
              <a:ext uri="{FF2B5EF4-FFF2-40B4-BE49-F238E27FC236}">
                <a16:creationId xmlns:a16="http://schemas.microsoft.com/office/drawing/2014/main" id="{52ECA910-43B7-62C6-8072-027A145892AA}"/>
              </a:ext>
            </a:extLst>
          </p:cNvPr>
          <p:cNvSpPr txBox="1"/>
          <p:nvPr/>
        </p:nvSpPr>
        <p:spPr>
          <a:xfrm>
            <a:off x="7239001" y="1591230"/>
            <a:ext cx="943976" cy="461665"/>
          </a:xfrm>
          <a:prstGeom prst="rect">
            <a:avLst/>
          </a:prstGeom>
          <a:noFill/>
        </p:spPr>
        <p:txBody>
          <a:bodyPr wrap="none" rtlCol="0">
            <a:spAutoFit/>
          </a:bodyPr>
          <a:lstStyle/>
          <a:p>
            <a:r>
              <a:rPr lang="en-US" sz="2400" i="1" dirty="0">
                <a:solidFill>
                  <a:srgbClr val="0000FF"/>
                </a:solidFill>
              </a:rPr>
              <a:t>Offset</a:t>
            </a:r>
            <a:endParaRPr lang="en-US" sz="2400" i="1" dirty="0"/>
          </a:p>
        </p:txBody>
      </p:sp>
      <p:sp>
        <p:nvSpPr>
          <p:cNvPr id="13" name="TextBox 12">
            <a:extLst>
              <a:ext uri="{FF2B5EF4-FFF2-40B4-BE49-F238E27FC236}">
                <a16:creationId xmlns:a16="http://schemas.microsoft.com/office/drawing/2014/main" id="{7B7C5145-2F83-9C2B-CD41-A6A774764329}"/>
              </a:ext>
            </a:extLst>
          </p:cNvPr>
          <p:cNvSpPr txBox="1"/>
          <p:nvPr/>
        </p:nvSpPr>
        <p:spPr>
          <a:xfrm>
            <a:off x="6844007" y="1210230"/>
            <a:ext cx="314659" cy="400110"/>
          </a:xfrm>
          <a:prstGeom prst="rect">
            <a:avLst/>
          </a:prstGeom>
          <a:noFill/>
        </p:spPr>
        <p:txBody>
          <a:bodyPr wrap="none" rtlCol="0">
            <a:spAutoFit/>
          </a:bodyPr>
          <a:lstStyle/>
          <a:p>
            <a:r>
              <a:rPr lang="en-US" sz="2000" dirty="0"/>
              <a:t>2</a:t>
            </a:r>
          </a:p>
        </p:txBody>
      </p:sp>
      <p:cxnSp>
        <p:nvCxnSpPr>
          <p:cNvPr id="14" name="Straight Connector 13">
            <a:extLst>
              <a:ext uri="{FF2B5EF4-FFF2-40B4-BE49-F238E27FC236}">
                <a16:creationId xmlns:a16="http://schemas.microsoft.com/office/drawing/2014/main" id="{6FEE547E-22EE-50C6-C0A3-C2FFACFE4634}"/>
              </a:ext>
            </a:extLst>
          </p:cNvPr>
          <p:cNvCxnSpPr/>
          <p:nvPr/>
        </p:nvCxnSpPr>
        <p:spPr>
          <a:xfrm>
            <a:off x="5131595" y="1588254"/>
            <a:ext cx="0" cy="4689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3F012FA3-5FED-C2CE-56ED-B1A2442C4110}"/>
              </a:ext>
            </a:extLst>
          </p:cNvPr>
          <p:cNvSpPr txBox="1"/>
          <p:nvPr/>
        </p:nvSpPr>
        <p:spPr>
          <a:xfrm>
            <a:off x="5170154" y="1210230"/>
            <a:ext cx="314659" cy="400110"/>
          </a:xfrm>
          <a:prstGeom prst="rect">
            <a:avLst/>
          </a:prstGeom>
          <a:noFill/>
        </p:spPr>
        <p:txBody>
          <a:bodyPr wrap="none" rtlCol="0">
            <a:spAutoFit/>
          </a:bodyPr>
          <a:lstStyle/>
          <a:p>
            <a:r>
              <a:rPr lang="en-US" sz="2000" dirty="0"/>
              <a:t>3</a:t>
            </a:r>
          </a:p>
        </p:txBody>
      </p:sp>
      <p:sp>
        <p:nvSpPr>
          <p:cNvPr id="19" name="TextBox 18">
            <a:extLst>
              <a:ext uri="{FF2B5EF4-FFF2-40B4-BE49-F238E27FC236}">
                <a16:creationId xmlns:a16="http://schemas.microsoft.com/office/drawing/2014/main" id="{983943C2-4A1F-D3D2-E350-26318725A916}"/>
              </a:ext>
            </a:extLst>
          </p:cNvPr>
          <p:cNvSpPr txBox="1"/>
          <p:nvPr/>
        </p:nvSpPr>
        <p:spPr>
          <a:xfrm>
            <a:off x="5296336" y="2012165"/>
            <a:ext cx="1690612" cy="400110"/>
          </a:xfrm>
          <a:prstGeom prst="rect">
            <a:avLst/>
          </a:prstGeom>
          <a:noFill/>
        </p:spPr>
        <p:txBody>
          <a:bodyPr wrap="none" rtlCol="0">
            <a:spAutoFit/>
          </a:bodyPr>
          <a:lstStyle/>
          <a:p>
            <a:pPr algn="ctr"/>
            <a:r>
              <a:rPr lang="en-US" sz="2000" dirty="0"/>
              <a:t>Block Within $</a:t>
            </a:r>
          </a:p>
        </p:txBody>
      </p:sp>
      <p:sp>
        <p:nvSpPr>
          <p:cNvPr id="16" name="TextBox 15">
            <a:extLst>
              <a:ext uri="{FF2B5EF4-FFF2-40B4-BE49-F238E27FC236}">
                <a16:creationId xmlns:a16="http://schemas.microsoft.com/office/drawing/2014/main" id="{6D456963-301E-217C-F1DE-1526B43C9FFE}"/>
              </a:ext>
            </a:extLst>
          </p:cNvPr>
          <p:cNvSpPr txBox="1"/>
          <p:nvPr/>
        </p:nvSpPr>
        <p:spPr>
          <a:xfrm>
            <a:off x="4762851" y="1210230"/>
            <a:ext cx="314659" cy="400110"/>
          </a:xfrm>
          <a:prstGeom prst="rect">
            <a:avLst/>
          </a:prstGeom>
          <a:noFill/>
        </p:spPr>
        <p:txBody>
          <a:bodyPr wrap="none" rtlCol="0">
            <a:spAutoFit/>
          </a:bodyPr>
          <a:lstStyle/>
          <a:p>
            <a:r>
              <a:rPr lang="en-US" sz="2000" dirty="0"/>
              <a:t>4</a:t>
            </a:r>
          </a:p>
        </p:txBody>
      </p:sp>
      <p:sp>
        <p:nvSpPr>
          <p:cNvPr id="20" name="TextBox 19">
            <a:extLst>
              <a:ext uri="{FF2B5EF4-FFF2-40B4-BE49-F238E27FC236}">
                <a16:creationId xmlns:a16="http://schemas.microsoft.com/office/drawing/2014/main" id="{AF99CB1E-DCD0-9DE5-5AFE-9300A436F2F5}"/>
              </a:ext>
            </a:extLst>
          </p:cNvPr>
          <p:cNvSpPr txBox="1"/>
          <p:nvPr/>
        </p:nvSpPr>
        <p:spPr>
          <a:xfrm>
            <a:off x="2326470" y="2019934"/>
            <a:ext cx="3031808" cy="400110"/>
          </a:xfrm>
          <a:prstGeom prst="rect">
            <a:avLst/>
          </a:prstGeom>
          <a:noFill/>
        </p:spPr>
        <p:txBody>
          <a:bodyPr wrap="square" rtlCol="0">
            <a:spAutoFit/>
          </a:bodyPr>
          <a:lstStyle/>
          <a:p>
            <a:pPr algn="ctr"/>
            <a:r>
              <a:rPr lang="en-US" sz="2000" dirty="0"/>
              <a:t>Mem Block Within $Block</a:t>
            </a:r>
          </a:p>
        </p:txBody>
      </p:sp>
      <p:sp>
        <p:nvSpPr>
          <p:cNvPr id="4" name="TextBox 3">
            <a:extLst>
              <a:ext uri="{FF2B5EF4-FFF2-40B4-BE49-F238E27FC236}">
                <a16:creationId xmlns:a16="http://schemas.microsoft.com/office/drawing/2014/main" id="{F56E40EB-A612-AC75-60DD-7A670ADB5825}"/>
              </a:ext>
            </a:extLst>
          </p:cNvPr>
          <p:cNvSpPr txBox="1"/>
          <p:nvPr/>
        </p:nvSpPr>
        <p:spPr>
          <a:xfrm>
            <a:off x="3505200" y="1591230"/>
            <a:ext cx="626582" cy="461665"/>
          </a:xfrm>
          <a:prstGeom prst="rect">
            <a:avLst/>
          </a:prstGeom>
          <a:noFill/>
        </p:spPr>
        <p:txBody>
          <a:bodyPr wrap="none" rtlCol="0">
            <a:spAutoFit/>
          </a:bodyPr>
          <a:lstStyle/>
          <a:p>
            <a:r>
              <a:rPr lang="en-US" sz="2400" i="1" dirty="0">
                <a:solidFill>
                  <a:srgbClr val="0000FF"/>
                </a:solidFill>
              </a:rPr>
              <a:t>Tag</a:t>
            </a:r>
            <a:endParaRPr lang="en-US" sz="2800" i="1" dirty="0">
              <a:solidFill>
                <a:srgbClr val="0000FF"/>
              </a:solidFill>
            </a:endParaRPr>
          </a:p>
        </p:txBody>
      </p:sp>
      <p:sp>
        <p:nvSpPr>
          <p:cNvPr id="5" name="TextBox 4">
            <a:extLst>
              <a:ext uri="{FF2B5EF4-FFF2-40B4-BE49-F238E27FC236}">
                <a16:creationId xmlns:a16="http://schemas.microsoft.com/office/drawing/2014/main" id="{9D529929-602F-7530-F92A-F383E9E2838E}"/>
              </a:ext>
            </a:extLst>
          </p:cNvPr>
          <p:cNvSpPr txBox="1"/>
          <p:nvPr/>
        </p:nvSpPr>
        <p:spPr>
          <a:xfrm>
            <a:off x="5562600" y="1591230"/>
            <a:ext cx="1310039" cy="461665"/>
          </a:xfrm>
          <a:prstGeom prst="rect">
            <a:avLst/>
          </a:prstGeom>
          <a:noFill/>
        </p:spPr>
        <p:txBody>
          <a:bodyPr wrap="none" rtlCol="0">
            <a:spAutoFit/>
          </a:bodyPr>
          <a:lstStyle/>
          <a:p>
            <a:r>
              <a:rPr lang="en-US" sz="2400" i="1" dirty="0">
                <a:solidFill>
                  <a:srgbClr val="0000FF"/>
                </a:solidFill>
              </a:rPr>
              <a:t>Set Index</a:t>
            </a:r>
          </a:p>
        </p:txBody>
      </p:sp>
      <p:sp>
        <p:nvSpPr>
          <p:cNvPr id="28" name="TextBox 27">
            <a:extLst>
              <a:ext uri="{FF2B5EF4-FFF2-40B4-BE49-F238E27FC236}">
                <a16:creationId xmlns:a16="http://schemas.microsoft.com/office/drawing/2014/main" id="{0B51B3FA-B9B9-8882-5F49-7023208BFE97}"/>
              </a:ext>
            </a:extLst>
          </p:cNvPr>
          <p:cNvSpPr txBox="1"/>
          <p:nvPr/>
        </p:nvSpPr>
        <p:spPr>
          <a:xfrm>
            <a:off x="381000" y="5342384"/>
            <a:ext cx="7086600" cy="138499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altLang="zh-CN" sz="2800" dirty="0"/>
              <a:t># sets = 2</a:t>
            </a:r>
            <a:r>
              <a:rPr lang="en-US" altLang="zh-CN" sz="2800" baseline="30000" dirty="0"/>
              <a:t>SI size</a:t>
            </a:r>
            <a:r>
              <a:rPr lang="en-US" altLang="zh-CN" sz="2800" dirty="0"/>
              <a:t>; # Bytes/block=2</a:t>
            </a:r>
            <a:r>
              <a:rPr lang="en-US" altLang="zh-CN" sz="2800" baseline="30000" dirty="0"/>
              <a:t>Offset size</a:t>
            </a:r>
          </a:p>
          <a:p>
            <a:r>
              <a:rPr lang="en-US" sz="2800" dirty="0"/>
              <a:t># blocks = # ways (associativity) * # sets</a:t>
            </a:r>
          </a:p>
          <a:p>
            <a:r>
              <a:rPr lang="en-US" altLang="zh-CN" sz="2800" dirty="0"/>
              <a:t>cache capacity  = </a:t>
            </a:r>
            <a:r>
              <a:rPr lang="en-US" sz="2800" dirty="0"/>
              <a:t># blocks * # Bytes/block</a:t>
            </a:r>
          </a:p>
        </p:txBody>
      </p:sp>
      <p:sp>
        <p:nvSpPr>
          <p:cNvPr id="8" name="Slide Number Placeholder 5">
            <a:extLst>
              <a:ext uri="{FF2B5EF4-FFF2-40B4-BE49-F238E27FC236}">
                <a16:creationId xmlns:a16="http://schemas.microsoft.com/office/drawing/2014/main" id="{898BD156-5887-9623-8E05-CB0BB3D77B03}"/>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58</a:t>
            </a:fld>
            <a:endParaRPr lang="en-US" dirty="0"/>
          </a:p>
        </p:txBody>
      </p:sp>
    </p:spTree>
    <p:extLst>
      <p:ext uri="{BB962C8B-B14F-4D97-AF65-F5344CB8AC3E}">
        <p14:creationId xmlns:p14="http://schemas.microsoft.com/office/powerpoint/2010/main" val="11761404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9">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rot="5400000">
            <a:off x="8829015" y="3398837"/>
            <a:ext cx="1219200" cy="1066800"/>
            <a:chOff x="8829015" y="3398837"/>
            <a:chExt cx="1219200" cy="1066800"/>
          </a:xfrm>
        </p:grpSpPr>
        <p:sp>
          <p:nvSpPr>
            <p:cNvPr id="1434627" name="Rectangle 3"/>
            <p:cNvSpPr>
              <a:spLocks noChangeArrowheads="1"/>
            </p:cNvSpPr>
            <p:nvPr/>
          </p:nvSpPr>
          <p:spPr bwMode="auto">
            <a:xfrm>
              <a:off x="8829015" y="3398837"/>
              <a:ext cx="1219200" cy="1066800"/>
            </a:xfrm>
            <a:prstGeom prst="rect">
              <a:avLst/>
            </a:prstGeom>
            <a:solidFill>
              <a:schemeClr val="bg2"/>
            </a:solidFill>
            <a:ln w="25400">
              <a:noFill/>
              <a:miter lim="800000"/>
              <a:headEnd/>
              <a:tailEnd/>
            </a:ln>
            <a:effectLst/>
          </p:spPr>
          <p:txBody>
            <a:bodyPr wrap="none" anchor="ctr">
              <a:prstTxWarp prst="textNoShape">
                <a:avLst/>
              </a:prstTxWarp>
            </a:bodyPr>
            <a:lstStyle/>
            <a:p>
              <a:endParaRPr lang="en-US">
                <a:solidFill>
                  <a:srgbClr val="FC0128"/>
                </a:solidFill>
              </a:endParaRPr>
            </a:p>
          </p:txBody>
        </p:sp>
        <p:grpSp>
          <p:nvGrpSpPr>
            <p:cNvPr id="1434628" name="Group 4"/>
            <p:cNvGrpSpPr>
              <a:grpSpLocks/>
            </p:cNvGrpSpPr>
            <p:nvPr/>
          </p:nvGrpSpPr>
          <p:grpSpPr bwMode="auto">
            <a:xfrm>
              <a:off x="8841715" y="3405187"/>
              <a:ext cx="1193800" cy="1054100"/>
              <a:chOff x="1749" y="2308"/>
              <a:chExt cx="752" cy="664"/>
            </a:xfrm>
          </p:grpSpPr>
          <p:sp>
            <p:nvSpPr>
              <p:cNvPr id="1434629" name="Rectangle 5"/>
              <p:cNvSpPr>
                <a:spLocks noChangeArrowheads="1"/>
              </p:cNvSpPr>
              <p:nvPr/>
            </p:nvSpPr>
            <p:spPr bwMode="auto">
              <a:xfrm>
                <a:off x="1749" y="2312"/>
                <a:ext cx="752" cy="656"/>
              </a:xfrm>
              <a:prstGeom prst="rect">
                <a:avLst/>
              </a:prstGeom>
              <a:noFill/>
              <a:ln w="25400">
                <a:solidFill>
                  <a:schemeClr val="tx1"/>
                </a:solidFill>
                <a:miter lim="800000"/>
                <a:headEnd/>
                <a:tailEnd/>
              </a:ln>
              <a:effectLst/>
            </p:spPr>
            <p:txBody>
              <a:bodyPr wrap="none" anchor="ctr">
                <a:prstTxWarp prst="textNoShape">
                  <a:avLst/>
                </a:prstTxWarp>
              </a:bodyPr>
              <a:lstStyle/>
              <a:p>
                <a:endParaRPr lang="en-US">
                  <a:solidFill>
                    <a:srgbClr val="FC0128"/>
                  </a:solidFill>
                </a:endParaRPr>
              </a:p>
            </p:txBody>
          </p:sp>
          <p:sp>
            <p:nvSpPr>
              <p:cNvPr id="1434630" name="Line 6"/>
              <p:cNvSpPr>
                <a:spLocks noChangeShapeType="1"/>
              </p:cNvSpPr>
              <p:nvPr/>
            </p:nvSpPr>
            <p:spPr bwMode="auto">
              <a:xfrm>
                <a:off x="1837"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31" name="Line 7"/>
              <p:cNvSpPr>
                <a:spLocks noChangeShapeType="1"/>
              </p:cNvSpPr>
              <p:nvPr/>
            </p:nvSpPr>
            <p:spPr bwMode="auto">
              <a:xfrm>
                <a:off x="1933"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32" name="Line 8"/>
              <p:cNvSpPr>
                <a:spLocks noChangeShapeType="1"/>
              </p:cNvSpPr>
              <p:nvPr/>
            </p:nvSpPr>
            <p:spPr bwMode="auto">
              <a:xfrm>
                <a:off x="2029"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33" name="Line 9"/>
              <p:cNvSpPr>
                <a:spLocks noChangeShapeType="1"/>
              </p:cNvSpPr>
              <p:nvPr/>
            </p:nvSpPr>
            <p:spPr bwMode="auto">
              <a:xfrm>
                <a:off x="2125"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34" name="Line 10"/>
              <p:cNvSpPr>
                <a:spLocks noChangeShapeType="1"/>
              </p:cNvSpPr>
              <p:nvPr/>
            </p:nvSpPr>
            <p:spPr bwMode="auto">
              <a:xfrm>
                <a:off x="2221"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35" name="Line 11"/>
              <p:cNvSpPr>
                <a:spLocks noChangeShapeType="1"/>
              </p:cNvSpPr>
              <p:nvPr/>
            </p:nvSpPr>
            <p:spPr bwMode="auto">
              <a:xfrm>
                <a:off x="2317"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36" name="Line 12"/>
              <p:cNvSpPr>
                <a:spLocks noChangeShapeType="1"/>
              </p:cNvSpPr>
              <p:nvPr/>
            </p:nvSpPr>
            <p:spPr bwMode="auto">
              <a:xfrm>
                <a:off x="2413"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grpSp>
      </p:grpSp>
      <p:grpSp>
        <p:nvGrpSpPr>
          <p:cNvPr id="2" name="Group 1"/>
          <p:cNvGrpSpPr/>
          <p:nvPr/>
        </p:nvGrpSpPr>
        <p:grpSpPr>
          <a:xfrm rot="5400000">
            <a:off x="2951025" y="3398837"/>
            <a:ext cx="1193800" cy="1066800"/>
            <a:chOff x="2951025" y="3398837"/>
            <a:chExt cx="1193800" cy="1066800"/>
          </a:xfrm>
        </p:grpSpPr>
        <p:sp>
          <p:nvSpPr>
            <p:cNvPr id="1434637" name="Rectangle 13"/>
            <p:cNvSpPr>
              <a:spLocks noChangeArrowheads="1"/>
            </p:cNvSpPr>
            <p:nvPr/>
          </p:nvSpPr>
          <p:spPr bwMode="auto">
            <a:xfrm>
              <a:off x="3547925" y="3398837"/>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endParaRPr lang="en-US">
                <a:solidFill>
                  <a:srgbClr val="FC0128"/>
                </a:solidFill>
              </a:endParaRPr>
            </a:p>
          </p:txBody>
        </p:sp>
        <p:grpSp>
          <p:nvGrpSpPr>
            <p:cNvPr id="1434638" name="Group 14"/>
            <p:cNvGrpSpPr>
              <a:grpSpLocks/>
            </p:cNvGrpSpPr>
            <p:nvPr/>
          </p:nvGrpSpPr>
          <p:grpSpPr bwMode="auto">
            <a:xfrm>
              <a:off x="2951025" y="3405187"/>
              <a:ext cx="1193800" cy="1054100"/>
              <a:chOff x="4149" y="2308"/>
              <a:chExt cx="752" cy="664"/>
            </a:xfrm>
          </p:grpSpPr>
          <p:sp>
            <p:nvSpPr>
              <p:cNvPr id="1434639" name="Rectangle 15"/>
              <p:cNvSpPr>
                <a:spLocks noChangeArrowheads="1"/>
              </p:cNvSpPr>
              <p:nvPr/>
            </p:nvSpPr>
            <p:spPr bwMode="auto">
              <a:xfrm>
                <a:off x="4149" y="2312"/>
                <a:ext cx="752" cy="656"/>
              </a:xfrm>
              <a:prstGeom prst="rect">
                <a:avLst/>
              </a:prstGeom>
              <a:noFill/>
              <a:ln w="25400">
                <a:solidFill>
                  <a:schemeClr val="tx1"/>
                </a:solidFill>
                <a:miter lim="800000"/>
                <a:headEnd/>
                <a:tailEnd/>
              </a:ln>
              <a:effectLst/>
            </p:spPr>
            <p:txBody>
              <a:bodyPr wrap="none" anchor="ctr">
                <a:prstTxWarp prst="textNoShape">
                  <a:avLst/>
                </a:prstTxWarp>
              </a:bodyPr>
              <a:lstStyle/>
              <a:p>
                <a:endParaRPr lang="en-US">
                  <a:solidFill>
                    <a:srgbClr val="FC0128"/>
                  </a:solidFill>
                </a:endParaRPr>
              </a:p>
            </p:txBody>
          </p:sp>
          <p:sp>
            <p:nvSpPr>
              <p:cNvPr id="1434640" name="Line 16"/>
              <p:cNvSpPr>
                <a:spLocks noChangeShapeType="1"/>
              </p:cNvSpPr>
              <p:nvPr/>
            </p:nvSpPr>
            <p:spPr bwMode="auto">
              <a:xfrm>
                <a:off x="4237"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41" name="Line 17"/>
              <p:cNvSpPr>
                <a:spLocks noChangeShapeType="1"/>
              </p:cNvSpPr>
              <p:nvPr/>
            </p:nvSpPr>
            <p:spPr bwMode="auto">
              <a:xfrm>
                <a:off x="4333"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42" name="Line 18"/>
              <p:cNvSpPr>
                <a:spLocks noChangeShapeType="1"/>
              </p:cNvSpPr>
              <p:nvPr/>
            </p:nvSpPr>
            <p:spPr bwMode="auto">
              <a:xfrm>
                <a:off x="4429"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43" name="Line 19"/>
              <p:cNvSpPr>
                <a:spLocks noChangeShapeType="1"/>
              </p:cNvSpPr>
              <p:nvPr/>
            </p:nvSpPr>
            <p:spPr bwMode="auto">
              <a:xfrm>
                <a:off x="4525"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44" name="Line 20"/>
              <p:cNvSpPr>
                <a:spLocks noChangeShapeType="1"/>
              </p:cNvSpPr>
              <p:nvPr/>
            </p:nvSpPr>
            <p:spPr bwMode="auto">
              <a:xfrm>
                <a:off x="4621"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45" name="Line 21"/>
              <p:cNvSpPr>
                <a:spLocks noChangeShapeType="1"/>
              </p:cNvSpPr>
              <p:nvPr/>
            </p:nvSpPr>
            <p:spPr bwMode="auto">
              <a:xfrm>
                <a:off x="4717"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46" name="Line 22"/>
              <p:cNvSpPr>
                <a:spLocks noChangeShapeType="1"/>
              </p:cNvSpPr>
              <p:nvPr/>
            </p:nvSpPr>
            <p:spPr bwMode="auto">
              <a:xfrm>
                <a:off x="4813"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grpSp>
      </p:grpSp>
      <p:sp>
        <p:nvSpPr>
          <p:cNvPr id="1434658" name="Rectangle 34"/>
          <p:cNvSpPr>
            <a:spLocks noChangeArrowheads="1"/>
          </p:cNvSpPr>
          <p:nvPr/>
        </p:nvSpPr>
        <p:spPr bwMode="auto">
          <a:xfrm>
            <a:off x="1320800" y="3133725"/>
            <a:ext cx="1574150" cy="366767"/>
          </a:xfrm>
          <a:prstGeom prst="rect">
            <a:avLst/>
          </a:prstGeom>
          <a:noFill/>
          <a:ln w="25400">
            <a:noFill/>
            <a:miter lim="800000"/>
            <a:headEnd/>
            <a:tailEnd/>
          </a:ln>
          <a:effectLst/>
        </p:spPr>
        <p:txBody>
          <a:bodyPr wrap="none" lIns="90488" tIns="44450" rIns="90488" bIns="44450">
            <a:prstTxWarp prst="textNoShape">
              <a:avLst/>
            </a:prstTxWarp>
            <a:spAutoFit/>
          </a:bodyPr>
          <a:lstStyle/>
          <a:p>
            <a:pPr>
              <a:spcBef>
                <a:spcPct val="0"/>
              </a:spcBef>
            </a:pPr>
            <a:r>
              <a:rPr lang="en-US">
                <a:solidFill>
                  <a:srgbClr val="000000"/>
                </a:solidFill>
                <a:latin typeface="Verdana" charset="0"/>
              </a:rPr>
              <a:t>Set Number</a:t>
            </a:r>
          </a:p>
        </p:txBody>
      </p:sp>
      <p:sp>
        <p:nvSpPr>
          <p:cNvPr id="1434659" name="Rectangle 35"/>
          <p:cNvSpPr>
            <a:spLocks noChangeArrowheads="1"/>
          </p:cNvSpPr>
          <p:nvPr/>
        </p:nvSpPr>
        <p:spPr bwMode="auto">
          <a:xfrm>
            <a:off x="1295400" y="3689350"/>
            <a:ext cx="1120501" cy="459100"/>
          </a:xfrm>
          <a:prstGeom prst="rect">
            <a:avLst/>
          </a:prstGeom>
          <a:noFill/>
          <a:ln w="25400">
            <a:noFill/>
            <a:miter lim="800000"/>
            <a:headEnd/>
            <a:tailEnd/>
          </a:ln>
          <a:effectLst/>
        </p:spPr>
        <p:txBody>
          <a:bodyPr wrap="none" lIns="90488" tIns="44450" rIns="90488" bIns="44450">
            <a:prstTxWarp prst="textNoShape">
              <a:avLst/>
            </a:prstTxWarp>
            <a:spAutoFit/>
          </a:bodyPr>
          <a:lstStyle/>
          <a:p>
            <a:pPr>
              <a:spcBef>
                <a:spcPct val="0"/>
              </a:spcBef>
            </a:pPr>
            <a:r>
              <a:rPr lang="en-US" sz="2400">
                <a:solidFill>
                  <a:srgbClr val="000000"/>
                </a:solidFill>
                <a:latin typeface="Verdana" charset="0"/>
              </a:rPr>
              <a:t>Cache</a:t>
            </a:r>
          </a:p>
        </p:txBody>
      </p:sp>
      <p:sp>
        <p:nvSpPr>
          <p:cNvPr id="1434661" name="Rectangle 37"/>
          <p:cNvSpPr>
            <a:spLocks noChangeArrowheads="1"/>
          </p:cNvSpPr>
          <p:nvPr/>
        </p:nvSpPr>
        <p:spPr bwMode="auto">
          <a:xfrm>
            <a:off x="6124576" y="1531937"/>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endParaRPr lang="en-US">
              <a:solidFill>
                <a:srgbClr val="FC0128"/>
              </a:solidFill>
            </a:endParaRPr>
          </a:p>
        </p:txBody>
      </p:sp>
      <p:sp>
        <p:nvSpPr>
          <p:cNvPr id="1434662" name="Rectangle 38"/>
          <p:cNvSpPr>
            <a:spLocks noChangeArrowheads="1"/>
          </p:cNvSpPr>
          <p:nvPr/>
        </p:nvSpPr>
        <p:spPr bwMode="auto">
          <a:xfrm>
            <a:off x="4308476" y="1544637"/>
            <a:ext cx="4851400" cy="1041400"/>
          </a:xfrm>
          <a:prstGeom prst="rect">
            <a:avLst/>
          </a:prstGeom>
          <a:noFill/>
          <a:ln w="25400">
            <a:solidFill>
              <a:schemeClr val="tx1"/>
            </a:solidFill>
            <a:miter lim="800000"/>
            <a:headEnd/>
            <a:tailEnd/>
          </a:ln>
          <a:effectLst/>
        </p:spPr>
        <p:txBody>
          <a:bodyPr wrap="none" anchor="ctr">
            <a:prstTxWarp prst="textNoShape">
              <a:avLst/>
            </a:prstTxWarp>
          </a:bodyPr>
          <a:lstStyle/>
          <a:p>
            <a:endParaRPr lang="en-US">
              <a:solidFill>
                <a:srgbClr val="FC0128"/>
              </a:solidFill>
            </a:endParaRPr>
          </a:p>
        </p:txBody>
      </p:sp>
      <p:sp>
        <p:nvSpPr>
          <p:cNvPr id="1434663" name="Line 39"/>
          <p:cNvSpPr>
            <a:spLocks noChangeShapeType="1"/>
          </p:cNvSpPr>
          <p:nvPr/>
        </p:nvSpPr>
        <p:spPr bwMode="auto">
          <a:xfrm>
            <a:off x="44481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64" name="Line 40"/>
          <p:cNvSpPr>
            <a:spLocks noChangeShapeType="1"/>
          </p:cNvSpPr>
          <p:nvPr/>
        </p:nvSpPr>
        <p:spPr bwMode="auto">
          <a:xfrm>
            <a:off x="46005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65" name="Line 41"/>
          <p:cNvSpPr>
            <a:spLocks noChangeShapeType="1"/>
          </p:cNvSpPr>
          <p:nvPr/>
        </p:nvSpPr>
        <p:spPr bwMode="auto">
          <a:xfrm>
            <a:off x="47529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66" name="Line 42"/>
          <p:cNvSpPr>
            <a:spLocks noChangeShapeType="1"/>
          </p:cNvSpPr>
          <p:nvPr/>
        </p:nvSpPr>
        <p:spPr bwMode="auto">
          <a:xfrm>
            <a:off x="49053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67" name="Line 43"/>
          <p:cNvSpPr>
            <a:spLocks noChangeShapeType="1"/>
          </p:cNvSpPr>
          <p:nvPr/>
        </p:nvSpPr>
        <p:spPr bwMode="auto">
          <a:xfrm>
            <a:off x="50577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68" name="Line 44"/>
          <p:cNvSpPr>
            <a:spLocks noChangeShapeType="1"/>
          </p:cNvSpPr>
          <p:nvPr/>
        </p:nvSpPr>
        <p:spPr bwMode="auto">
          <a:xfrm>
            <a:off x="52101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69" name="Line 45"/>
          <p:cNvSpPr>
            <a:spLocks noChangeShapeType="1"/>
          </p:cNvSpPr>
          <p:nvPr/>
        </p:nvSpPr>
        <p:spPr bwMode="auto">
          <a:xfrm>
            <a:off x="53625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0" name="Line 46"/>
          <p:cNvSpPr>
            <a:spLocks noChangeShapeType="1"/>
          </p:cNvSpPr>
          <p:nvPr/>
        </p:nvSpPr>
        <p:spPr bwMode="auto">
          <a:xfrm>
            <a:off x="55149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1" name="Line 47"/>
          <p:cNvSpPr>
            <a:spLocks noChangeShapeType="1"/>
          </p:cNvSpPr>
          <p:nvPr/>
        </p:nvSpPr>
        <p:spPr bwMode="auto">
          <a:xfrm>
            <a:off x="56673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2" name="Line 48"/>
          <p:cNvSpPr>
            <a:spLocks noChangeShapeType="1"/>
          </p:cNvSpPr>
          <p:nvPr/>
        </p:nvSpPr>
        <p:spPr bwMode="auto">
          <a:xfrm>
            <a:off x="58197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3" name="Line 49"/>
          <p:cNvSpPr>
            <a:spLocks noChangeShapeType="1"/>
          </p:cNvSpPr>
          <p:nvPr/>
        </p:nvSpPr>
        <p:spPr bwMode="auto">
          <a:xfrm>
            <a:off x="59721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4" name="Line 50"/>
          <p:cNvSpPr>
            <a:spLocks noChangeShapeType="1"/>
          </p:cNvSpPr>
          <p:nvPr/>
        </p:nvSpPr>
        <p:spPr bwMode="auto">
          <a:xfrm>
            <a:off x="61245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5" name="Line 51"/>
          <p:cNvSpPr>
            <a:spLocks noChangeShapeType="1"/>
          </p:cNvSpPr>
          <p:nvPr/>
        </p:nvSpPr>
        <p:spPr bwMode="auto">
          <a:xfrm>
            <a:off x="62769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6" name="Line 52"/>
          <p:cNvSpPr>
            <a:spLocks noChangeShapeType="1"/>
          </p:cNvSpPr>
          <p:nvPr/>
        </p:nvSpPr>
        <p:spPr bwMode="auto">
          <a:xfrm>
            <a:off x="64293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7" name="Line 53"/>
          <p:cNvSpPr>
            <a:spLocks noChangeShapeType="1"/>
          </p:cNvSpPr>
          <p:nvPr/>
        </p:nvSpPr>
        <p:spPr bwMode="auto">
          <a:xfrm>
            <a:off x="65817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8" name="Line 54"/>
          <p:cNvSpPr>
            <a:spLocks noChangeShapeType="1"/>
          </p:cNvSpPr>
          <p:nvPr/>
        </p:nvSpPr>
        <p:spPr bwMode="auto">
          <a:xfrm>
            <a:off x="67341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79" name="Line 55"/>
          <p:cNvSpPr>
            <a:spLocks noChangeShapeType="1"/>
          </p:cNvSpPr>
          <p:nvPr/>
        </p:nvSpPr>
        <p:spPr bwMode="auto">
          <a:xfrm>
            <a:off x="68865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0" name="Line 56"/>
          <p:cNvSpPr>
            <a:spLocks noChangeShapeType="1"/>
          </p:cNvSpPr>
          <p:nvPr/>
        </p:nvSpPr>
        <p:spPr bwMode="auto">
          <a:xfrm>
            <a:off x="70389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1" name="Line 57"/>
          <p:cNvSpPr>
            <a:spLocks noChangeShapeType="1"/>
          </p:cNvSpPr>
          <p:nvPr/>
        </p:nvSpPr>
        <p:spPr bwMode="auto">
          <a:xfrm>
            <a:off x="71913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2" name="Line 58"/>
          <p:cNvSpPr>
            <a:spLocks noChangeShapeType="1"/>
          </p:cNvSpPr>
          <p:nvPr/>
        </p:nvSpPr>
        <p:spPr bwMode="auto">
          <a:xfrm>
            <a:off x="73437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3" name="Line 59"/>
          <p:cNvSpPr>
            <a:spLocks noChangeShapeType="1"/>
          </p:cNvSpPr>
          <p:nvPr/>
        </p:nvSpPr>
        <p:spPr bwMode="auto">
          <a:xfrm>
            <a:off x="74961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4" name="Line 60"/>
          <p:cNvSpPr>
            <a:spLocks noChangeShapeType="1"/>
          </p:cNvSpPr>
          <p:nvPr/>
        </p:nvSpPr>
        <p:spPr bwMode="auto">
          <a:xfrm>
            <a:off x="76485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5" name="Line 61"/>
          <p:cNvSpPr>
            <a:spLocks noChangeShapeType="1"/>
          </p:cNvSpPr>
          <p:nvPr/>
        </p:nvSpPr>
        <p:spPr bwMode="auto">
          <a:xfrm>
            <a:off x="78009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6" name="Line 62"/>
          <p:cNvSpPr>
            <a:spLocks noChangeShapeType="1"/>
          </p:cNvSpPr>
          <p:nvPr/>
        </p:nvSpPr>
        <p:spPr bwMode="auto">
          <a:xfrm>
            <a:off x="79533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7" name="Line 63"/>
          <p:cNvSpPr>
            <a:spLocks noChangeShapeType="1"/>
          </p:cNvSpPr>
          <p:nvPr/>
        </p:nvSpPr>
        <p:spPr bwMode="auto">
          <a:xfrm>
            <a:off x="81057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8" name="Line 64"/>
          <p:cNvSpPr>
            <a:spLocks noChangeShapeType="1"/>
          </p:cNvSpPr>
          <p:nvPr/>
        </p:nvSpPr>
        <p:spPr bwMode="auto">
          <a:xfrm>
            <a:off x="82581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89" name="Line 65"/>
          <p:cNvSpPr>
            <a:spLocks noChangeShapeType="1"/>
          </p:cNvSpPr>
          <p:nvPr/>
        </p:nvSpPr>
        <p:spPr bwMode="auto">
          <a:xfrm>
            <a:off x="84105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90" name="Line 66"/>
          <p:cNvSpPr>
            <a:spLocks noChangeShapeType="1"/>
          </p:cNvSpPr>
          <p:nvPr/>
        </p:nvSpPr>
        <p:spPr bwMode="auto">
          <a:xfrm>
            <a:off x="85629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91" name="Line 67"/>
          <p:cNvSpPr>
            <a:spLocks noChangeShapeType="1"/>
          </p:cNvSpPr>
          <p:nvPr/>
        </p:nvSpPr>
        <p:spPr bwMode="auto">
          <a:xfrm>
            <a:off x="87153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92" name="Line 68"/>
          <p:cNvSpPr>
            <a:spLocks noChangeShapeType="1"/>
          </p:cNvSpPr>
          <p:nvPr/>
        </p:nvSpPr>
        <p:spPr bwMode="auto">
          <a:xfrm>
            <a:off x="88677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93" name="Line 69"/>
          <p:cNvSpPr>
            <a:spLocks noChangeShapeType="1"/>
          </p:cNvSpPr>
          <p:nvPr/>
        </p:nvSpPr>
        <p:spPr bwMode="auto">
          <a:xfrm>
            <a:off x="9020176" y="1538287"/>
            <a:ext cx="0" cy="1054100"/>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434694" name="Rectangle 70"/>
          <p:cNvSpPr>
            <a:spLocks noChangeArrowheads="1"/>
          </p:cNvSpPr>
          <p:nvPr/>
        </p:nvSpPr>
        <p:spPr bwMode="auto">
          <a:xfrm>
            <a:off x="4257676" y="1279525"/>
            <a:ext cx="1712913" cy="274434"/>
          </a:xfrm>
          <a:prstGeom prst="rect">
            <a:avLst/>
          </a:prstGeom>
          <a:noFill/>
          <a:ln w="25400">
            <a:noFill/>
            <a:miter lim="800000"/>
            <a:headEnd/>
            <a:tailEnd/>
          </a:ln>
          <a:effectLst/>
        </p:spPr>
        <p:txBody>
          <a:bodyPr lIns="90488" tIns="44450" rIns="90488" bIns="44450">
            <a:prstTxWarp prst="textNoShape">
              <a:avLst/>
            </a:prstTxWarp>
            <a:spAutoFit/>
          </a:bodyPr>
          <a:lstStyle/>
          <a:p>
            <a:pPr defTabSz="911225">
              <a:spcBef>
                <a:spcPct val="0"/>
              </a:spcBef>
            </a:pPr>
            <a:r>
              <a:rPr lang="en-US" sz="1200">
                <a:solidFill>
                  <a:srgbClr val="000000"/>
                </a:solidFill>
                <a:latin typeface="Verdana" charset="0"/>
              </a:rPr>
              <a:t>0 1 2 3 4 5 6 7 8 9</a:t>
            </a:r>
          </a:p>
        </p:txBody>
      </p:sp>
      <p:sp>
        <p:nvSpPr>
          <p:cNvPr id="1434695" name="Rectangle 71"/>
          <p:cNvSpPr>
            <a:spLocks noChangeArrowheads="1"/>
          </p:cNvSpPr>
          <p:nvPr/>
        </p:nvSpPr>
        <p:spPr bwMode="auto">
          <a:xfrm>
            <a:off x="5781676" y="1066800"/>
            <a:ext cx="1712913" cy="459100"/>
          </a:xfrm>
          <a:prstGeom prst="rect">
            <a:avLst/>
          </a:prstGeom>
          <a:noFill/>
          <a:ln w="25400">
            <a:noFill/>
            <a:miter lim="800000"/>
            <a:headEnd/>
            <a:tailEnd/>
          </a:ln>
          <a:effectLst/>
        </p:spPr>
        <p:txBody>
          <a:bodyPr lIns="90488" tIns="44450" rIns="90488" bIns="44450">
            <a:prstTxWarp prst="textNoShape">
              <a:avLst/>
            </a:prstTxWarp>
            <a:spAutoFit/>
          </a:bodyPr>
          <a:lstStyle/>
          <a:p>
            <a:pPr defTabSz="911225">
              <a:spcBef>
                <a:spcPct val="0"/>
              </a:spcBef>
            </a:pPr>
            <a:r>
              <a:rPr lang="en-US" sz="1200" dirty="0">
                <a:solidFill>
                  <a:srgbClr val="000000"/>
                </a:solidFill>
                <a:latin typeface="Verdana" charset="0"/>
              </a:rPr>
              <a:t>1 1 1 1 1 1 1 1 1 1 0 1 2 3 4 5 6 7 8 9</a:t>
            </a:r>
          </a:p>
        </p:txBody>
      </p:sp>
      <p:sp>
        <p:nvSpPr>
          <p:cNvPr id="1434696" name="Rectangle 72"/>
          <p:cNvSpPr>
            <a:spLocks noChangeArrowheads="1"/>
          </p:cNvSpPr>
          <p:nvPr/>
        </p:nvSpPr>
        <p:spPr bwMode="auto">
          <a:xfrm>
            <a:off x="7280276" y="1066800"/>
            <a:ext cx="1712913" cy="459100"/>
          </a:xfrm>
          <a:prstGeom prst="rect">
            <a:avLst/>
          </a:prstGeom>
          <a:noFill/>
          <a:ln w="25400">
            <a:noFill/>
            <a:miter lim="800000"/>
            <a:headEnd/>
            <a:tailEnd/>
          </a:ln>
          <a:effectLst/>
        </p:spPr>
        <p:txBody>
          <a:bodyPr lIns="90488" tIns="44450" rIns="90488" bIns="44450">
            <a:prstTxWarp prst="textNoShape">
              <a:avLst/>
            </a:prstTxWarp>
            <a:spAutoFit/>
          </a:bodyPr>
          <a:lstStyle/>
          <a:p>
            <a:pPr algn="ctr" defTabSz="911225">
              <a:spcBef>
                <a:spcPct val="0"/>
              </a:spcBef>
            </a:pPr>
            <a:r>
              <a:rPr lang="en-US" sz="1200">
                <a:solidFill>
                  <a:srgbClr val="000000"/>
                </a:solidFill>
                <a:latin typeface="Verdana" charset="0"/>
              </a:rPr>
              <a:t>2 2 2 2 2 2 2 2 2 2 0 1 2 3 4 5 6 7 8 9</a:t>
            </a:r>
          </a:p>
        </p:txBody>
      </p:sp>
      <p:sp>
        <p:nvSpPr>
          <p:cNvPr id="1434697" name="Rectangle 73"/>
          <p:cNvSpPr>
            <a:spLocks noChangeArrowheads="1"/>
          </p:cNvSpPr>
          <p:nvPr/>
        </p:nvSpPr>
        <p:spPr bwMode="auto">
          <a:xfrm>
            <a:off x="8651876" y="1066800"/>
            <a:ext cx="811213" cy="459100"/>
          </a:xfrm>
          <a:prstGeom prst="rect">
            <a:avLst/>
          </a:prstGeom>
          <a:noFill/>
          <a:ln w="25400">
            <a:noFill/>
            <a:miter lim="800000"/>
            <a:headEnd/>
            <a:tailEnd/>
          </a:ln>
          <a:effectLst/>
        </p:spPr>
        <p:txBody>
          <a:bodyPr lIns="90488" tIns="44450" rIns="90488" bIns="44450">
            <a:prstTxWarp prst="textNoShape">
              <a:avLst/>
            </a:prstTxWarp>
            <a:spAutoFit/>
          </a:bodyPr>
          <a:lstStyle/>
          <a:p>
            <a:pPr algn="ctr" defTabSz="911225">
              <a:spcBef>
                <a:spcPct val="0"/>
              </a:spcBef>
            </a:pPr>
            <a:r>
              <a:rPr lang="en-US" sz="1200">
                <a:solidFill>
                  <a:srgbClr val="000000"/>
                </a:solidFill>
                <a:latin typeface="Verdana" charset="0"/>
              </a:rPr>
              <a:t>3 3</a:t>
            </a:r>
          </a:p>
          <a:p>
            <a:pPr algn="ctr" defTabSz="911225">
              <a:spcBef>
                <a:spcPct val="0"/>
              </a:spcBef>
            </a:pPr>
            <a:r>
              <a:rPr lang="en-US" sz="1200">
                <a:solidFill>
                  <a:srgbClr val="000000"/>
                </a:solidFill>
                <a:latin typeface="Verdana" charset="0"/>
              </a:rPr>
              <a:t>0 1</a:t>
            </a:r>
          </a:p>
        </p:txBody>
      </p:sp>
      <p:sp>
        <p:nvSpPr>
          <p:cNvPr id="1434698" name="Rectangle 74"/>
          <p:cNvSpPr>
            <a:spLocks noChangeArrowheads="1"/>
          </p:cNvSpPr>
          <p:nvPr/>
        </p:nvSpPr>
        <p:spPr bwMode="auto">
          <a:xfrm>
            <a:off x="2622551" y="1746250"/>
            <a:ext cx="1426674" cy="459100"/>
          </a:xfrm>
          <a:prstGeom prst="rect">
            <a:avLst/>
          </a:prstGeom>
          <a:noFill/>
          <a:ln w="25400">
            <a:noFill/>
            <a:miter lim="800000"/>
            <a:headEnd/>
            <a:tailEnd/>
          </a:ln>
          <a:effectLst/>
        </p:spPr>
        <p:txBody>
          <a:bodyPr wrap="none" lIns="90488" tIns="44450" rIns="90488" bIns="44450">
            <a:prstTxWarp prst="textNoShape">
              <a:avLst/>
            </a:prstTxWarp>
            <a:spAutoFit/>
          </a:bodyPr>
          <a:lstStyle/>
          <a:p>
            <a:pPr>
              <a:spcBef>
                <a:spcPct val="0"/>
              </a:spcBef>
            </a:pPr>
            <a:r>
              <a:rPr lang="en-US" sz="2400">
                <a:solidFill>
                  <a:srgbClr val="000000"/>
                </a:solidFill>
                <a:latin typeface="Verdana" charset="0"/>
              </a:rPr>
              <a:t>Memory</a:t>
            </a:r>
          </a:p>
        </p:txBody>
      </p:sp>
      <p:sp>
        <p:nvSpPr>
          <p:cNvPr id="1434699" name="Rectangle 75"/>
          <p:cNvSpPr>
            <a:spLocks noChangeArrowheads="1"/>
          </p:cNvSpPr>
          <p:nvPr/>
        </p:nvSpPr>
        <p:spPr bwMode="auto">
          <a:xfrm>
            <a:off x="2622551" y="1150937"/>
            <a:ext cx="1806586" cy="366767"/>
          </a:xfrm>
          <a:prstGeom prst="rect">
            <a:avLst/>
          </a:prstGeom>
          <a:noFill/>
          <a:ln w="25400">
            <a:noFill/>
            <a:miter lim="800000"/>
            <a:headEnd/>
            <a:tailEnd/>
          </a:ln>
          <a:effectLst/>
        </p:spPr>
        <p:txBody>
          <a:bodyPr wrap="none" lIns="90488" tIns="44450" rIns="90488" bIns="44450">
            <a:prstTxWarp prst="textNoShape">
              <a:avLst/>
            </a:prstTxWarp>
            <a:spAutoFit/>
          </a:bodyPr>
          <a:lstStyle/>
          <a:p>
            <a:pPr>
              <a:spcBef>
                <a:spcPct val="0"/>
              </a:spcBef>
            </a:pPr>
            <a:r>
              <a:rPr lang="en-US">
                <a:solidFill>
                  <a:srgbClr val="000000"/>
                </a:solidFill>
                <a:latin typeface="Verdana" charset="0"/>
              </a:rPr>
              <a:t>Block Number</a:t>
            </a:r>
          </a:p>
        </p:txBody>
      </p:sp>
      <p:sp>
        <p:nvSpPr>
          <p:cNvPr id="80" name="Title 1"/>
          <p:cNvSpPr txBox="1">
            <a:spLocks/>
          </p:cNvSpPr>
          <p:nvPr/>
        </p:nvSpPr>
        <p:spPr>
          <a:xfrm>
            <a:off x="152400" y="25399"/>
            <a:ext cx="11658600"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FF0000"/>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dirty="0">
                <a:latin typeface="Calibri"/>
              </a:rPr>
              <a:t>Alternative Cache Organizations </a:t>
            </a:r>
            <a:r>
              <a:rPr lang="en-GB" dirty="0">
                <a:latin typeface="Calibri"/>
              </a:rPr>
              <a:t>(</a:t>
            </a:r>
            <a:r>
              <a:rPr lang="en-US" altLang="zh-CN" dirty="0">
                <a:latin typeface="Calibri"/>
              </a:rPr>
              <a:t>8-block cache)</a:t>
            </a:r>
            <a:endParaRPr lang="en-US" dirty="0">
              <a:latin typeface="Calibri"/>
            </a:endParaRPr>
          </a:p>
        </p:txBody>
      </p:sp>
      <p:sp>
        <p:nvSpPr>
          <p:cNvPr id="84" name="TextBox 83"/>
          <p:cNvSpPr txBox="1"/>
          <p:nvPr/>
        </p:nvSpPr>
        <p:spPr>
          <a:xfrm>
            <a:off x="2238985" y="2657889"/>
            <a:ext cx="8404865" cy="369332"/>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en-US" dirty="0">
                <a:solidFill>
                  <a:srgbClr val="000000"/>
                </a:solidFill>
              </a:rPr>
              <a:t>Where are possible locations in cache that block #12 in memory can be placed?</a:t>
            </a:r>
          </a:p>
        </p:txBody>
      </p:sp>
      <p:grpSp>
        <p:nvGrpSpPr>
          <p:cNvPr id="3" name="Group 2"/>
          <p:cNvGrpSpPr/>
          <p:nvPr/>
        </p:nvGrpSpPr>
        <p:grpSpPr>
          <a:xfrm rot="5400000">
            <a:off x="4830721" y="3411537"/>
            <a:ext cx="1201461" cy="1066800"/>
            <a:chOff x="4830721" y="3411537"/>
            <a:chExt cx="1201461" cy="1066800"/>
          </a:xfrm>
        </p:grpSpPr>
        <p:sp>
          <p:nvSpPr>
            <p:cNvPr id="94" name="Rectangle 13"/>
            <p:cNvSpPr>
              <a:spLocks noChangeArrowheads="1"/>
            </p:cNvSpPr>
            <p:nvPr/>
          </p:nvSpPr>
          <p:spPr bwMode="auto">
            <a:xfrm>
              <a:off x="4830721" y="3411537"/>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endParaRPr lang="en-US">
                <a:solidFill>
                  <a:srgbClr val="FC0128"/>
                </a:solidFill>
              </a:endParaRPr>
            </a:p>
          </p:txBody>
        </p:sp>
        <p:sp>
          <p:nvSpPr>
            <p:cNvPr id="95" name="Rectangle 13"/>
            <p:cNvSpPr>
              <a:spLocks noChangeArrowheads="1"/>
            </p:cNvSpPr>
            <p:nvPr/>
          </p:nvSpPr>
          <p:spPr bwMode="auto">
            <a:xfrm>
              <a:off x="5439251" y="3411537"/>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endParaRPr lang="en-US">
                <a:solidFill>
                  <a:srgbClr val="FC0128"/>
                </a:solidFill>
              </a:endParaRPr>
            </a:p>
          </p:txBody>
        </p:sp>
        <p:grpSp>
          <p:nvGrpSpPr>
            <p:cNvPr id="85" name="Group 14"/>
            <p:cNvGrpSpPr>
              <a:grpSpLocks/>
            </p:cNvGrpSpPr>
            <p:nvPr/>
          </p:nvGrpSpPr>
          <p:grpSpPr bwMode="auto">
            <a:xfrm>
              <a:off x="4838382" y="3420859"/>
              <a:ext cx="1193800" cy="1054100"/>
              <a:chOff x="4149" y="2308"/>
              <a:chExt cx="752" cy="664"/>
            </a:xfrm>
          </p:grpSpPr>
          <p:sp>
            <p:nvSpPr>
              <p:cNvPr id="86" name="Rectangle 15"/>
              <p:cNvSpPr>
                <a:spLocks noChangeArrowheads="1"/>
              </p:cNvSpPr>
              <p:nvPr/>
            </p:nvSpPr>
            <p:spPr bwMode="auto">
              <a:xfrm>
                <a:off x="4149" y="2312"/>
                <a:ext cx="752" cy="656"/>
              </a:xfrm>
              <a:prstGeom prst="rect">
                <a:avLst/>
              </a:prstGeom>
              <a:noFill/>
              <a:ln w="25400">
                <a:solidFill>
                  <a:schemeClr val="tx1"/>
                </a:solidFill>
                <a:miter lim="800000"/>
                <a:headEnd/>
                <a:tailEnd/>
              </a:ln>
              <a:effectLst/>
            </p:spPr>
            <p:txBody>
              <a:bodyPr wrap="none" anchor="ctr">
                <a:prstTxWarp prst="textNoShape">
                  <a:avLst/>
                </a:prstTxWarp>
              </a:bodyPr>
              <a:lstStyle/>
              <a:p>
                <a:endParaRPr lang="en-US">
                  <a:solidFill>
                    <a:srgbClr val="FC0128"/>
                  </a:solidFill>
                </a:endParaRPr>
              </a:p>
            </p:txBody>
          </p:sp>
          <p:sp>
            <p:nvSpPr>
              <p:cNvPr id="87" name="Line 16"/>
              <p:cNvSpPr>
                <a:spLocks noChangeShapeType="1"/>
              </p:cNvSpPr>
              <p:nvPr/>
            </p:nvSpPr>
            <p:spPr bwMode="auto">
              <a:xfrm>
                <a:off x="4237"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88" name="Line 17"/>
              <p:cNvSpPr>
                <a:spLocks noChangeShapeType="1"/>
              </p:cNvSpPr>
              <p:nvPr/>
            </p:nvSpPr>
            <p:spPr bwMode="auto">
              <a:xfrm>
                <a:off x="4333"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89" name="Line 18"/>
              <p:cNvSpPr>
                <a:spLocks noChangeShapeType="1"/>
              </p:cNvSpPr>
              <p:nvPr/>
            </p:nvSpPr>
            <p:spPr bwMode="auto">
              <a:xfrm>
                <a:off x="4429"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90" name="Line 19"/>
              <p:cNvSpPr>
                <a:spLocks noChangeShapeType="1"/>
              </p:cNvSpPr>
              <p:nvPr/>
            </p:nvSpPr>
            <p:spPr bwMode="auto">
              <a:xfrm>
                <a:off x="4525"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91" name="Line 20"/>
              <p:cNvSpPr>
                <a:spLocks noChangeShapeType="1"/>
              </p:cNvSpPr>
              <p:nvPr/>
            </p:nvSpPr>
            <p:spPr bwMode="auto">
              <a:xfrm>
                <a:off x="4621"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92" name="Line 21"/>
              <p:cNvSpPr>
                <a:spLocks noChangeShapeType="1"/>
              </p:cNvSpPr>
              <p:nvPr/>
            </p:nvSpPr>
            <p:spPr bwMode="auto">
              <a:xfrm>
                <a:off x="4717"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93" name="Line 22"/>
              <p:cNvSpPr>
                <a:spLocks noChangeShapeType="1"/>
              </p:cNvSpPr>
              <p:nvPr/>
            </p:nvSpPr>
            <p:spPr bwMode="auto">
              <a:xfrm>
                <a:off x="4813"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grpSp>
      </p:grpSp>
      <p:sp>
        <p:nvSpPr>
          <p:cNvPr id="96" name="Rectangle 36"/>
          <p:cNvSpPr>
            <a:spLocks noChangeArrowheads="1"/>
          </p:cNvSpPr>
          <p:nvPr/>
        </p:nvSpPr>
        <p:spPr bwMode="auto">
          <a:xfrm>
            <a:off x="2824162" y="4537075"/>
            <a:ext cx="7837487" cy="1320874"/>
          </a:xfrm>
          <a:prstGeom prst="rect">
            <a:avLst/>
          </a:prstGeom>
          <a:noFill/>
          <a:ln w="25400">
            <a:noFill/>
            <a:miter lim="800000"/>
            <a:headEnd/>
            <a:tailEnd/>
          </a:ln>
          <a:effectLst/>
        </p:spPr>
        <p:txBody>
          <a:bodyPr wrap="square" lIns="90488" tIns="44450" rIns="90488" bIns="44450">
            <a:prstTxWarp prst="textNoShape">
              <a:avLst/>
            </a:prstTxWarp>
            <a:spAutoFit/>
          </a:bodyPr>
          <a:lstStyle/>
          <a:p>
            <a:pPr defTabSz="914400" eaLnBrk="0" fontAlgn="base" hangingPunct="0">
              <a:spcBef>
                <a:spcPct val="0"/>
              </a:spcBef>
              <a:spcAft>
                <a:spcPct val="0"/>
              </a:spcAft>
            </a:pPr>
            <a:r>
              <a:rPr lang="en-US" sz="2000" dirty="0">
                <a:solidFill>
                  <a:srgbClr val="000000"/>
                </a:solidFill>
                <a:latin typeface="Verdana" charset="0"/>
              </a:rPr>
              <a:t>     D</a:t>
            </a:r>
            <a:r>
              <a:rPr lang="en-US" altLang="zh-CN" sz="2000" dirty="0">
                <a:solidFill>
                  <a:srgbClr val="000000"/>
                </a:solidFill>
                <a:latin typeface="Verdana" charset="0"/>
              </a:rPr>
              <a:t>M</a:t>
            </a:r>
            <a:r>
              <a:rPr lang="en-US" sz="2000" dirty="0">
                <a:solidFill>
                  <a:srgbClr val="000000"/>
                </a:solidFill>
                <a:latin typeface="Verdana" charset="0"/>
              </a:rPr>
              <a:t> 	 2-way SA	    4-way SA       FA(8-way SA)</a:t>
            </a:r>
          </a:p>
          <a:p>
            <a:pPr defTabSz="914400" eaLnBrk="0" fontAlgn="base" hangingPunct="0">
              <a:spcBef>
                <a:spcPct val="0"/>
              </a:spcBef>
              <a:spcAft>
                <a:spcPct val="0"/>
              </a:spcAft>
            </a:pPr>
            <a:r>
              <a:rPr lang="en-US" altLang="zh-CN" sz="2000" dirty="0">
                <a:solidFill>
                  <a:srgbClr val="56127A"/>
                </a:solidFill>
                <a:latin typeface="Verdana" charset="0"/>
              </a:rPr>
              <a:t>In set 4          In set 0              In set 0         In set 0</a:t>
            </a:r>
          </a:p>
          <a:p>
            <a:pPr defTabSz="914400" eaLnBrk="0" fontAlgn="base" hangingPunct="0">
              <a:spcBef>
                <a:spcPct val="0"/>
              </a:spcBef>
              <a:spcAft>
                <a:spcPct val="0"/>
              </a:spcAft>
            </a:pPr>
            <a:r>
              <a:rPr lang="en-US" sz="2000" dirty="0">
                <a:solidFill>
                  <a:srgbClr val="56127A"/>
                </a:solidFill>
                <a:latin typeface="Verdana" charset="0"/>
              </a:rPr>
              <a:t>(1 block)  	</a:t>
            </a:r>
            <a:r>
              <a:rPr lang="en-US" altLang="zh-CN" sz="2000" dirty="0">
                <a:solidFill>
                  <a:srgbClr val="56127A"/>
                </a:solidFill>
                <a:latin typeface="Verdana" charset="0"/>
              </a:rPr>
              <a:t>(2 blocks) </a:t>
            </a:r>
            <a:r>
              <a:rPr lang="en-US" sz="2000" dirty="0">
                <a:solidFill>
                  <a:srgbClr val="56127A"/>
                </a:solidFill>
                <a:latin typeface="Verdana" charset="0"/>
              </a:rPr>
              <a:t>          (4 blocks)      (8 blocks)</a:t>
            </a:r>
          </a:p>
          <a:p>
            <a:pPr defTabSz="914400" eaLnBrk="0" fontAlgn="base" hangingPunct="0">
              <a:spcBef>
                <a:spcPct val="0"/>
              </a:spcBef>
              <a:spcAft>
                <a:spcPct val="0"/>
              </a:spcAft>
            </a:pPr>
            <a:r>
              <a:rPr lang="en-US" sz="2000" i="1" dirty="0">
                <a:solidFill>
                  <a:srgbClr val="56127A"/>
                </a:solidFill>
                <a:latin typeface="Verdana" charset="0"/>
              </a:rPr>
              <a:t>	</a:t>
            </a:r>
          </a:p>
        </p:txBody>
      </p:sp>
      <p:grpSp>
        <p:nvGrpSpPr>
          <p:cNvPr id="4" name="Group 3"/>
          <p:cNvGrpSpPr/>
          <p:nvPr/>
        </p:nvGrpSpPr>
        <p:grpSpPr>
          <a:xfrm rot="5400000">
            <a:off x="6946771" y="3405187"/>
            <a:ext cx="1201461" cy="1073150"/>
            <a:chOff x="6946771" y="3405187"/>
            <a:chExt cx="1201461" cy="1073150"/>
          </a:xfrm>
        </p:grpSpPr>
        <p:sp>
          <p:nvSpPr>
            <p:cNvPr id="110" name="Rectangle 13"/>
            <p:cNvSpPr>
              <a:spLocks noChangeArrowheads="1"/>
            </p:cNvSpPr>
            <p:nvPr/>
          </p:nvSpPr>
          <p:spPr bwMode="auto">
            <a:xfrm>
              <a:off x="7864069" y="3405187"/>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endParaRPr lang="en-US">
                <a:solidFill>
                  <a:srgbClr val="FC0128"/>
                </a:solidFill>
              </a:endParaRPr>
            </a:p>
          </p:txBody>
        </p:sp>
        <p:sp>
          <p:nvSpPr>
            <p:cNvPr id="97" name="Rectangle 13"/>
            <p:cNvSpPr>
              <a:spLocks noChangeArrowheads="1"/>
            </p:cNvSpPr>
            <p:nvPr/>
          </p:nvSpPr>
          <p:spPr bwMode="auto">
            <a:xfrm>
              <a:off x="6946771" y="3411537"/>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endParaRPr lang="en-US">
                <a:solidFill>
                  <a:srgbClr val="FC0128"/>
                </a:solidFill>
              </a:endParaRPr>
            </a:p>
          </p:txBody>
        </p:sp>
        <p:sp>
          <p:nvSpPr>
            <p:cNvPr id="98" name="Rectangle 13"/>
            <p:cNvSpPr>
              <a:spLocks noChangeArrowheads="1"/>
            </p:cNvSpPr>
            <p:nvPr/>
          </p:nvSpPr>
          <p:spPr bwMode="auto">
            <a:xfrm>
              <a:off x="7555301" y="3411537"/>
              <a:ext cx="152400" cy="1066800"/>
            </a:xfrm>
            <a:prstGeom prst="rect">
              <a:avLst/>
            </a:prstGeom>
            <a:solidFill>
              <a:schemeClr val="bg2"/>
            </a:solidFill>
            <a:ln w="12700">
              <a:noFill/>
              <a:miter lim="800000"/>
              <a:headEnd/>
              <a:tailEnd/>
            </a:ln>
            <a:effectLst/>
          </p:spPr>
          <p:txBody>
            <a:bodyPr wrap="none" anchor="ctr">
              <a:prstTxWarp prst="textNoShape">
                <a:avLst/>
              </a:prstTxWarp>
            </a:bodyPr>
            <a:lstStyle/>
            <a:p>
              <a:endParaRPr lang="en-US">
                <a:solidFill>
                  <a:srgbClr val="FC0128"/>
                </a:solidFill>
              </a:endParaRPr>
            </a:p>
          </p:txBody>
        </p:sp>
        <p:grpSp>
          <p:nvGrpSpPr>
            <p:cNvPr id="100" name="Group 14"/>
            <p:cNvGrpSpPr>
              <a:grpSpLocks/>
            </p:cNvGrpSpPr>
            <p:nvPr/>
          </p:nvGrpSpPr>
          <p:grpSpPr bwMode="auto">
            <a:xfrm>
              <a:off x="6954432" y="3420859"/>
              <a:ext cx="1193800" cy="1054100"/>
              <a:chOff x="4149" y="2308"/>
              <a:chExt cx="752" cy="664"/>
            </a:xfrm>
          </p:grpSpPr>
          <p:sp>
            <p:nvSpPr>
              <p:cNvPr id="101" name="Rectangle 15"/>
              <p:cNvSpPr>
                <a:spLocks noChangeArrowheads="1"/>
              </p:cNvSpPr>
              <p:nvPr/>
            </p:nvSpPr>
            <p:spPr bwMode="auto">
              <a:xfrm>
                <a:off x="4149" y="2312"/>
                <a:ext cx="752" cy="656"/>
              </a:xfrm>
              <a:prstGeom prst="rect">
                <a:avLst/>
              </a:prstGeom>
              <a:noFill/>
              <a:ln w="25400">
                <a:solidFill>
                  <a:schemeClr val="tx1"/>
                </a:solidFill>
                <a:miter lim="800000"/>
                <a:headEnd/>
                <a:tailEnd/>
              </a:ln>
              <a:effectLst/>
            </p:spPr>
            <p:txBody>
              <a:bodyPr wrap="none" anchor="ctr">
                <a:prstTxWarp prst="textNoShape">
                  <a:avLst/>
                </a:prstTxWarp>
              </a:bodyPr>
              <a:lstStyle/>
              <a:p>
                <a:endParaRPr lang="en-US">
                  <a:solidFill>
                    <a:srgbClr val="FC0128"/>
                  </a:solidFill>
                </a:endParaRPr>
              </a:p>
            </p:txBody>
          </p:sp>
          <p:sp>
            <p:nvSpPr>
              <p:cNvPr id="102" name="Line 16"/>
              <p:cNvSpPr>
                <a:spLocks noChangeShapeType="1"/>
              </p:cNvSpPr>
              <p:nvPr/>
            </p:nvSpPr>
            <p:spPr bwMode="auto">
              <a:xfrm>
                <a:off x="4237"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03" name="Line 17"/>
              <p:cNvSpPr>
                <a:spLocks noChangeShapeType="1"/>
              </p:cNvSpPr>
              <p:nvPr/>
            </p:nvSpPr>
            <p:spPr bwMode="auto">
              <a:xfrm>
                <a:off x="4333"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04" name="Line 18"/>
              <p:cNvSpPr>
                <a:spLocks noChangeShapeType="1"/>
              </p:cNvSpPr>
              <p:nvPr/>
            </p:nvSpPr>
            <p:spPr bwMode="auto">
              <a:xfrm>
                <a:off x="4429"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05" name="Line 19"/>
              <p:cNvSpPr>
                <a:spLocks noChangeShapeType="1"/>
              </p:cNvSpPr>
              <p:nvPr/>
            </p:nvSpPr>
            <p:spPr bwMode="auto">
              <a:xfrm>
                <a:off x="4525"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06" name="Line 20"/>
              <p:cNvSpPr>
                <a:spLocks noChangeShapeType="1"/>
              </p:cNvSpPr>
              <p:nvPr/>
            </p:nvSpPr>
            <p:spPr bwMode="auto">
              <a:xfrm>
                <a:off x="4621"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07" name="Line 21"/>
              <p:cNvSpPr>
                <a:spLocks noChangeShapeType="1"/>
              </p:cNvSpPr>
              <p:nvPr/>
            </p:nvSpPr>
            <p:spPr bwMode="auto">
              <a:xfrm>
                <a:off x="4717"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sp>
            <p:nvSpPr>
              <p:cNvPr id="108" name="Line 22"/>
              <p:cNvSpPr>
                <a:spLocks noChangeShapeType="1"/>
              </p:cNvSpPr>
              <p:nvPr/>
            </p:nvSpPr>
            <p:spPr bwMode="auto">
              <a:xfrm>
                <a:off x="4813" y="2308"/>
                <a:ext cx="0" cy="664"/>
              </a:xfrm>
              <a:prstGeom prst="line">
                <a:avLst/>
              </a:prstGeom>
              <a:noFill/>
              <a:ln w="12700">
                <a:solidFill>
                  <a:schemeClr val="tx1"/>
                </a:solidFill>
                <a:round/>
                <a:headEnd/>
                <a:tailEnd/>
              </a:ln>
              <a:effectLst/>
            </p:spPr>
            <p:txBody>
              <a:bodyPr wrap="none" anchor="ctr">
                <a:prstTxWarp prst="textNoShape">
                  <a:avLst/>
                </a:prstTxWarp>
              </a:bodyPr>
              <a:lstStyle/>
              <a:p>
                <a:endParaRPr lang="en-US">
                  <a:solidFill>
                    <a:srgbClr val="FC0128"/>
                  </a:solidFill>
                </a:endParaRPr>
              </a:p>
            </p:txBody>
          </p:sp>
        </p:grpSp>
        <p:sp>
          <p:nvSpPr>
            <p:cNvPr id="109" name="Rectangle 13"/>
            <p:cNvSpPr>
              <a:spLocks noChangeArrowheads="1"/>
            </p:cNvSpPr>
            <p:nvPr/>
          </p:nvSpPr>
          <p:spPr bwMode="auto">
            <a:xfrm>
              <a:off x="7244150" y="3442257"/>
              <a:ext cx="152401" cy="1008031"/>
            </a:xfrm>
            <a:prstGeom prst="rect">
              <a:avLst/>
            </a:prstGeom>
            <a:solidFill>
              <a:schemeClr val="bg2"/>
            </a:solidFill>
            <a:ln w="12700">
              <a:noFill/>
              <a:miter lim="800000"/>
              <a:headEnd/>
              <a:tailEnd/>
            </a:ln>
            <a:effectLst/>
          </p:spPr>
          <p:txBody>
            <a:bodyPr wrap="none" anchor="ctr">
              <a:prstTxWarp prst="textNoShape">
                <a:avLst/>
              </a:prstTxWarp>
            </a:bodyPr>
            <a:lstStyle/>
            <a:p>
              <a:endParaRPr lang="en-US">
                <a:solidFill>
                  <a:srgbClr val="FC0128"/>
                </a:solidFill>
              </a:endParaRPr>
            </a:p>
          </p:txBody>
        </p:sp>
      </p:grpSp>
      <p:sp>
        <p:nvSpPr>
          <p:cNvPr id="113" name="Rectangle 23"/>
          <p:cNvSpPr>
            <a:spLocks noChangeArrowheads="1"/>
          </p:cNvSpPr>
          <p:nvPr/>
        </p:nvSpPr>
        <p:spPr bwMode="auto">
          <a:xfrm rot="5400000">
            <a:off x="2207285" y="3792639"/>
            <a:ext cx="1536960" cy="274434"/>
          </a:xfrm>
          <a:prstGeom prst="rect">
            <a:avLst/>
          </a:prstGeom>
          <a:noFill/>
          <a:ln w="25400">
            <a:noFill/>
            <a:miter lim="800000"/>
            <a:headEnd/>
            <a:tailEnd/>
          </a:ln>
          <a:effectLst/>
        </p:spPr>
        <p:txBody>
          <a:bodyPr vert="vert270" wrap="square" lIns="90488" tIns="44450" rIns="90488" bIns="44450">
            <a:prstTxWarp prst="textNoShape">
              <a:avLst/>
            </a:prstTxWarp>
            <a:spAutoFit/>
          </a:bodyPr>
          <a:lstStyle/>
          <a:p>
            <a:pPr defTabSz="911225" eaLnBrk="0" fontAlgn="base" hangingPunct="0">
              <a:spcBef>
                <a:spcPct val="0"/>
              </a:spcBef>
              <a:spcAft>
                <a:spcPct val="0"/>
              </a:spcAft>
            </a:pPr>
            <a:r>
              <a:rPr lang="en-US" sz="1100" dirty="0">
                <a:solidFill>
                  <a:srgbClr val="000000"/>
                </a:solidFill>
                <a:latin typeface="Verdana" charset="0"/>
              </a:rPr>
              <a:t>0 1 2 3</a:t>
            </a:r>
          </a:p>
          <a:p>
            <a:pPr defTabSz="911225" eaLnBrk="0" fontAlgn="base" hangingPunct="0">
              <a:spcBef>
                <a:spcPct val="0"/>
              </a:spcBef>
              <a:spcAft>
                <a:spcPct val="0"/>
              </a:spcAft>
            </a:pPr>
            <a:r>
              <a:rPr lang="en-US" sz="1100" dirty="0">
                <a:solidFill>
                  <a:srgbClr val="000000"/>
                </a:solidFill>
                <a:latin typeface="Verdana" charset="0"/>
              </a:rPr>
              <a:t>4</a:t>
            </a:r>
          </a:p>
          <a:p>
            <a:pPr defTabSz="911225" eaLnBrk="0" fontAlgn="base" hangingPunct="0">
              <a:spcBef>
                <a:spcPct val="0"/>
              </a:spcBef>
              <a:spcAft>
                <a:spcPct val="0"/>
              </a:spcAft>
            </a:pPr>
            <a:r>
              <a:rPr lang="en-US" sz="1100" dirty="0">
                <a:solidFill>
                  <a:srgbClr val="000000"/>
                </a:solidFill>
                <a:latin typeface="Verdana" charset="0"/>
              </a:rPr>
              <a:t>5</a:t>
            </a:r>
          </a:p>
          <a:p>
            <a:pPr defTabSz="911225" eaLnBrk="0" fontAlgn="base" hangingPunct="0">
              <a:spcBef>
                <a:spcPct val="0"/>
              </a:spcBef>
              <a:spcAft>
                <a:spcPct val="0"/>
              </a:spcAft>
            </a:pPr>
            <a:r>
              <a:rPr lang="en-US" sz="1100" dirty="0">
                <a:solidFill>
                  <a:srgbClr val="000000"/>
                </a:solidFill>
                <a:latin typeface="Verdana" charset="0"/>
              </a:rPr>
              <a:t>6</a:t>
            </a:r>
          </a:p>
          <a:p>
            <a:pPr defTabSz="911225" eaLnBrk="0" fontAlgn="base" hangingPunct="0">
              <a:spcBef>
                <a:spcPct val="0"/>
              </a:spcBef>
              <a:spcAft>
                <a:spcPct val="0"/>
              </a:spcAft>
            </a:pPr>
            <a:r>
              <a:rPr lang="en-US" sz="1100" dirty="0">
                <a:solidFill>
                  <a:srgbClr val="000000"/>
                </a:solidFill>
                <a:latin typeface="Verdana" charset="0"/>
              </a:rPr>
              <a:t>7</a:t>
            </a:r>
          </a:p>
        </p:txBody>
      </p:sp>
      <p:sp>
        <p:nvSpPr>
          <p:cNvPr id="114" name="Rectangle 23"/>
          <p:cNvSpPr>
            <a:spLocks noChangeArrowheads="1"/>
          </p:cNvSpPr>
          <p:nvPr/>
        </p:nvSpPr>
        <p:spPr bwMode="auto">
          <a:xfrm rot="5400000">
            <a:off x="4069246" y="3811956"/>
            <a:ext cx="1536960" cy="274434"/>
          </a:xfrm>
          <a:prstGeom prst="rect">
            <a:avLst/>
          </a:prstGeom>
          <a:noFill/>
          <a:ln w="25400">
            <a:noFill/>
            <a:miter lim="800000"/>
            <a:headEnd/>
            <a:tailEnd/>
          </a:ln>
          <a:effectLst/>
        </p:spPr>
        <p:txBody>
          <a:bodyPr vert="vert270" wrap="square" lIns="90488" tIns="44450" rIns="90488" bIns="44450">
            <a:prstTxWarp prst="textNoShape">
              <a:avLst/>
            </a:prstTxWarp>
            <a:spAutoFit/>
          </a:bodyPr>
          <a:lstStyle/>
          <a:p>
            <a:pPr defTabSz="911225" eaLnBrk="0" fontAlgn="base" hangingPunct="0">
              <a:spcBef>
                <a:spcPct val="0"/>
              </a:spcBef>
              <a:spcAft>
                <a:spcPct val="0"/>
              </a:spcAft>
            </a:pPr>
            <a:r>
              <a:rPr lang="en-US" sz="1100" dirty="0">
                <a:solidFill>
                  <a:srgbClr val="000000"/>
                </a:solidFill>
                <a:latin typeface="Verdana" charset="0"/>
              </a:rPr>
              <a:t>0 1 2 3</a:t>
            </a:r>
          </a:p>
          <a:p>
            <a:pPr defTabSz="911225" eaLnBrk="0" fontAlgn="base" hangingPunct="0">
              <a:spcBef>
                <a:spcPct val="0"/>
              </a:spcBef>
              <a:spcAft>
                <a:spcPct val="0"/>
              </a:spcAft>
            </a:pPr>
            <a:r>
              <a:rPr lang="en-US" sz="1100" dirty="0">
                <a:solidFill>
                  <a:srgbClr val="000000"/>
                </a:solidFill>
                <a:latin typeface="Verdana" charset="0"/>
              </a:rPr>
              <a:t>0</a:t>
            </a:r>
          </a:p>
          <a:p>
            <a:pPr defTabSz="911225" eaLnBrk="0" fontAlgn="base" hangingPunct="0">
              <a:spcBef>
                <a:spcPct val="0"/>
              </a:spcBef>
              <a:spcAft>
                <a:spcPct val="0"/>
              </a:spcAft>
            </a:pPr>
            <a:r>
              <a:rPr lang="en-US" sz="1100" dirty="0">
                <a:solidFill>
                  <a:srgbClr val="000000"/>
                </a:solidFill>
                <a:latin typeface="Verdana" charset="0"/>
              </a:rPr>
              <a:t>1</a:t>
            </a:r>
          </a:p>
          <a:p>
            <a:pPr defTabSz="911225" eaLnBrk="0" fontAlgn="base" hangingPunct="0">
              <a:spcBef>
                <a:spcPct val="0"/>
              </a:spcBef>
              <a:spcAft>
                <a:spcPct val="0"/>
              </a:spcAft>
            </a:pPr>
            <a:r>
              <a:rPr lang="en-US" sz="1100" dirty="0">
                <a:solidFill>
                  <a:srgbClr val="000000"/>
                </a:solidFill>
                <a:latin typeface="Verdana" charset="0"/>
              </a:rPr>
              <a:t>2</a:t>
            </a:r>
          </a:p>
          <a:p>
            <a:pPr defTabSz="911225" eaLnBrk="0" fontAlgn="base" hangingPunct="0">
              <a:spcBef>
                <a:spcPct val="0"/>
              </a:spcBef>
              <a:spcAft>
                <a:spcPct val="0"/>
              </a:spcAft>
            </a:pPr>
            <a:r>
              <a:rPr lang="en-US" sz="1100" dirty="0">
                <a:solidFill>
                  <a:srgbClr val="000000"/>
                </a:solidFill>
                <a:latin typeface="Verdana" charset="0"/>
              </a:rPr>
              <a:t>3</a:t>
            </a:r>
          </a:p>
        </p:txBody>
      </p:sp>
      <p:sp>
        <p:nvSpPr>
          <p:cNvPr id="115" name="Rectangle 23"/>
          <p:cNvSpPr>
            <a:spLocks noChangeArrowheads="1"/>
          </p:cNvSpPr>
          <p:nvPr/>
        </p:nvSpPr>
        <p:spPr bwMode="auto">
          <a:xfrm rot="5400000">
            <a:off x="6199074" y="3795399"/>
            <a:ext cx="1536960" cy="274434"/>
          </a:xfrm>
          <a:prstGeom prst="rect">
            <a:avLst/>
          </a:prstGeom>
          <a:noFill/>
          <a:ln w="25400">
            <a:noFill/>
            <a:miter lim="800000"/>
            <a:headEnd/>
            <a:tailEnd/>
          </a:ln>
          <a:effectLst/>
        </p:spPr>
        <p:txBody>
          <a:bodyPr vert="vert270" wrap="square" lIns="90488" tIns="44450" rIns="90488" bIns="44450">
            <a:prstTxWarp prst="textNoShape">
              <a:avLst/>
            </a:prstTxWarp>
            <a:spAutoFit/>
          </a:bodyPr>
          <a:lstStyle/>
          <a:p>
            <a:pPr defTabSz="911225" eaLnBrk="0" fontAlgn="base" hangingPunct="0">
              <a:spcBef>
                <a:spcPct val="0"/>
              </a:spcBef>
              <a:spcAft>
                <a:spcPct val="0"/>
              </a:spcAft>
            </a:pPr>
            <a:r>
              <a:rPr lang="en-US" sz="1100" dirty="0">
                <a:solidFill>
                  <a:srgbClr val="000000"/>
                </a:solidFill>
                <a:latin typeface="Verdana" charset="0"/>
              </a:rPr>
              <a:t>0 1 0 1</a:t>
            </a:r>
          </a:p>
          <a:p>
            <a:pPr defTabSz="911225" eaLnBrk="0" fontAlgn="base" hangingPunct="0">
              <a:spcBef>
                <a:spcPct val="0"/>
              </a:spcBef>
              <a:spcAft>
                <a:spcPct val="0"/>
              </a:spcAft>
            </a:pPr>
            <a:r>
              <a:rPr lang="en-US" sz="1100" dirty="0">
                <a:solidFill>
                  <a:srgbClr val="000000"/>
                </a:solidFill>
                <a:latin typeface="Verdana" charset="0"/>
              </a:rPr>
              <a:t>0</a:t>
            </a:r>
          </a:p>
          <a:p>
            <a:pPr defTabSz="911225" eaLnBrk="0" fontAlgn="base" hangingPunct="0">
              <a:spcBef>
                <a:spcPct val="0"/>
              </a:spcBef>
              <a:spcAft>
                <a:spcPct val="0"/>
              </a:spcAft>
            </a:pPr>
            <a:r>
              <a:rPr lang="en-US" sz="1100" dirty="0">
                <a:solidFill>
                  <a:srgbClr val="000000"/>
                </a:solidFill>
                <a:latin typeface="Verdana" charset="0"/>
              </a:rPr>
              <a:t>1</a:t>
            </a:r>
          </a:p>
          <a:p>
            <a:pPr defTabSz="911225" eaLnBrk="0" fontAlgn="base" hangingPunct="0">
              <a:spcBef>
                <a:spcPct val="0"/>
              </a:spcBef>
              <a:spcAft>
                <a:spcPct val="0"/>
              </a:spcAft>
            </a:pPr>
            <a:r>
              <a:rPr lang="en-US" sz="1100" dirty="0">
                <a:solidFill>
                  <a:srgbClr val="000000"/>
                </a:solidFill>
                <a:latin typeface="Verdana" charset="0"/>
              </a:rPr>
              <a:t>0</a:t>
            </a:r>
          </a:p>
          <a:p>
            <a:pPr defTabSz="911225" eaLnBrk="0" fontAlgn="base" hangingPunct="0">
              <a:spcBef>
                <a:spcPct val="0"/>
              </a:spcBef>
              <a:spcAft>
                <a:spcPct val="0"/>
              </a:spcAft>
            </a:pPr>
            <a:r>
              <a:rPr lang="en-US" sz="1100" dirty="0">
                <a:solidFill>
                  <a:srgbClr val="000000"/>
                </a:solidFill>
                <a:latin typeface="Verdana" charset="0"/>
              </a:rPr>
              <a:t>1</a:t>
            </a:r>
          </a:p>
        </p:txBody>
      </p:sp>
      <p:sp>
        <p:nvSpPr>
          <p:cNvPr id="116" name="Rectangle 23"/>
          <p:cNvSpPr>
            <a:spLocks noChangeArrowheads="1"/>
          </p:cNvSpPr>
          <p:nvPr/>
        </p:nvSpPr>
        <p:spPr bwMode="auto">
          <a:xfrm rot="5400000">
            <a:off x="8012218" y="3805606"/>
            <a:ext cx="1536960" cy="274434"/>
          </a:xfrm>
          <a:prstGeom prst="rect">
            <a:avLst/>
          </a:prstGeom>
          <a:noFill/>
          <a:ln w="25400">
            <a:noFill/>
            <a:miter lim="800000"/>
            <a:headEnd/>
            <a:tailEnd/>
          </a:ln>
          <a:effectLst/>
        </p:spPr>
        <p:txBody>
          <a:bodyPr vert="vert270" wrap="square" lIns="90488" tIns="44450" rIns="90488" bIns="44450">
            <a:prstTxWarp prst="textNoShape">
              <a:avLst/>
            </a:prstTxWarp>
            <a:spAutoFit/>
          </a:bodyPr>
          <a:lstStyle/>
          <a:p>
            <a:pPr defTabSz="911225" eaLnBrk="0" fontAlgn="base" hangingPunct="0">
              <a:spcBef>
                <a:spcPct val="0"/>
              </a:spcBef>
              <a:spcAft>
                <a:spcPct val="0"/>
              </a:spcAft>
            </a:pPr>
            <a:r>
              <a:rPr lang="en-US" sz="1100" dirty="0">
                <a:solidFill>
                  <a:srgbClr val="000000"/>
                </a:solidFill>
                <a:latin typeface="Verdana" charset="0"/>
              </a:rPr>
              <a:t>0 1 0 1</a:t>
            </a:r>
          </a:p>
          <a:p>
            <a:pPr defTabSz="911225" eaLnBrk="0" fontAlgn="base" hangingPunct="0">
              <a:spcBef>
                <a:spcPct val="0"/>
              </a:spcBef>
              <a:spcAft>
                <a:spcPct val="0"/>
              </a:spcAft>
            </a:pPr>
            <a:r>
              <a:rPr lang="en-US" sz="1100" dirty="0">
                <a:solidFill>
                  <a:srgbClr val="000000"/>
                </a:solidFill>
                <a:latin typeface="Verdana" charset="0"/>
              </a:rPr>
              <a:t>0</a:t>
            </a:r>
          </a:p>
          <a:p>
            <a:pPr defTabSz="911225" eaLnBrk="0" fontAlgn="base" hangingPunct="0">
              <a:spcBef>
                <a:spcPct val="0"/>
              </a:spcBef>
              <a:spcAft>
                <a:spcPct val="0"/>
              </a:spcAft>
            </a:pPr>
            <a:r>
              <a:rPr lang="en-US" sz="1100" dirty="0">
                <a:solidFill>
                  <a:srgbClr val="000000"/>
                </a:solidFill>
                <a:latin typeface="Verdana" charset="0"/>
              </a:rPr>
              <a:t>1</a:t>
            </a:r>
          </a:p>
          <a:p>
            <a:pPr defTabSz="911225" eaLnBrk="0" fontAlgn="base" hangingPunct="0">
              <a:spcBef>
                <a:spcPct val="0"/>
              </a:spcBef>
              <a:spcAft>
                <a:spcPct val="0"/>
              </a:spcAft>
            </a:pPr>
            <a:r>
              <a:rPr lang="en-US" sz="1100" dirty="0">
                <a:solidFill>
                  <a:srgbClr val="000000"/>
                </a:solidFill>
                <a:latin typeface="Verdana" charset="0"/>
              </a:rPr>
              <a:t>0</a:t>
            </a:r>
          </a:p>
          <a:p>
            <a:pPr defTabSz="911225" eaLnBrk="0" fontAlgn="base" hangingPunct="0">
              <a:spcBef>
                <a:spcPct val="0"/>
              </a:spcBef>
              <a:spcAft>
                <a:spcPct val="0"/>
              </a:spcAft>
            </a:pPr>
            <a:r>
              <a:rPr lang="en-US" sz="1100" dirty="0">
                <a:solidFill>
                  <a:srgbClr val="000000"/>
                </a:solidFill>
                <a:latin typeface="Verdana" charset="0"/>
              </a:rPr>
              <a:t>1</a:t>
            </a:r>
          </a:p>
        </p:txBody>
      </p:sp>
      <p:sp>
        <p:nvSpPr>
          <p:cNvPr id="7" name="Slide Number Placeholder 5">
            <a:extLst>
              <a:ext uri="{FF2B5EF4-FFF2-40B4-BE49-F238E27FC236}">
                <a16:creationId xmlns:a16="http://schemas.microsoft.com/office/drawing/2014/main" id="{EF462D70-55DF-DCFB-DD86-89ED17C5F50F}"/>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59</a:t>
            </a:fld>
            <a:endParaRPr lang="en-US" dirty="0"/>
          </a:p>
        </p:txBody>
      </p:sp>
    </p:spTree>
    <p:extLst>
      <p:ext uri="{BB962C8B-B14F-4D97-AF65-F5344CB8AC3E}">
        <p14:creationId xmlns:p14="http://schemas.microsoft.com/office/powerpoint/2010/main" val="3155500530"/>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6434" name="Rectangle 2"/>
          <p:cNvSpPr>
            <a:spLocks noGrp="1" noChangeArrowheads="1"/>
          </p:cNvSpPr>
          <p:nvPr>
            <p:ph type="title"/>
          </p:nvPr>
        </p:nvSpPr>
        <p:spPr/>
        <p:txBody>
          <a:bodyPr/>
          <a:lstStyle/>
          <a:p>
            <a:r>
              <a:rPr lang="en-US" sz="4400" b="0" kern="1200" dirty="0">
                <a:solidFill>
                  <a:srgbClr val="FF0000"/>
                </a:solidFill>
                <a:latin typeface="+mj-lt"/>
                <a:ea typeface="+mj-ea"/>
                <a:cs typeface="+mj-cs"/>
              </a:rPr>
              <a:t>Memory Hierarchy</a:t>
            </a:r>
          </a:p>
        </p:txBody>
      </p:sp>
      <p:sp>
        <p:nvSpPr>
          <p:cNvPr id="1426435" name="Rectangle 3"/>
          <p:cNvSpPr>
            <a:spLocks noChangeArrowheads="1"/>
          </p:cNvSpPr>
          <p:nvPr/>
        </p:nvSpPr>
        <p:spPr bwMode="auto">
          <a:xfrm>
            <a:off x="4495800" y="1524000"/>
            <a:ext cx="1981200" cy="1524000"/>
          </a:xfrm>
          <a:prstGeom prst="rect">
            <a:avLst/>
          </a:prstGeom>
          <a:solidFill>
            <a:srgbClr val="CFBDC8"/>
          </a:solidFill>
          <a:ln w="25400">
            <a:solidFill>
              <a:schemeClr val="tx2"/>
            </a:solidFill>
            <a:miter lim="800000"/>
            <a:headEnd/>
            <a:tailEnd/>
          </a:ln>
          <a:effectLst/>
        </p:spPr>
        <p:txBody>
          <a:bodyPr anchor="ctr">
            <a:prstTxWarp prst="textNoShape">
              <a:avLst/>
            </a:prstTxWarp>
          </a:bodyPr>
          <a:lstStyle/>
          <a:p>
            <a:pPr algn="ctr" defTabSz="914400" eaLnBrk="0" fontAlgn="base" hangingPunct="0">
              <a:spcBef>
                <a:spcPct val="0"/>
              </a:spcBef>
              <a:spcAft>
                <a:spcPct val="0"/>
              </a:spcAft>
            </a:pPr>
            <a:r>
              <a:rPr lang="en-US" sz="2400" dirty="0">
                <a:solidFill>
                  <a:srgbClr val="000000"/>
                </a:solidFill>
                <a:latin typeface="Calibri"/>
                <a:cs typeface="Calibri"/>
              </a:rPr>
              <a:t>Cache </a:t>
            </a:r>
          </a:p>
          <a:p>
            <a:pPr algn="ctr" defTabSz="914400" eaLnBrk="0" fontAlgn="base" hangingPunct="0">
              <a:spcBef>
                <a:spcPct val="0"/>
              </a:spcBef>
              <a:spcAft>
                <a:spcPct val="0"/>
              </a:spcAft>
            </a:pPr>
            <a:r>
              <a:rPr lang="en-US" sz="2400" dirty="0">
                <a:solidFill>
                  <a:srgbClr val="000000"/>
                </a:solidFill>
                <a:latin typeface="Calibri"/>
                <a:cs typeface="Calibri"/>
              </a:rPr>
              <a:t>Small, Fast</a:t>
            </a:r>
          </a:p>
          <a:p>
            <a:pPr algn="ctr" defTabSz="914400" eaLnBrk="0" fontAlgn="base" hangingPunct="0">
              <a:spcBef>
                <a:spcPct val="0"/>
              </a:spcBef>
              <a:spcAft>
                <a:spcPct val="0"/>
              </a:spcAft>
            </a:pPr>
            <a:r>
              <a:rPr lang="en-US" sz="2400" dirty="0">
                <a:solidFill>
                  <a:srgbClr val="000000"/>
                </a:solidFill>
                <a:latin typeface="Calibri"/>
                <a:cs typeface="Calibri"/>
              </a:rPr>
              <a:t>(SRAM)</a:t>
            </a:r>
          </a:p>
        </p:txBody>
      </p:sp>
      <p:sp>
        <p:nvSpPr>
          <p:cNvPr id="1426436" name="Rectangle 4"/>
          <p:cNvSpPr>
            <a:spLocks noChangeArrowheads="1"/>
          </p:cNvSpPr>
          <p:nvPr/>
        </p:nvSpPr>
        <p:spPr bwMode="auto">
          <a:xfrm>
            <a:off x="685800" y="3609801"/>
            <a:ext cx="10287000" cy="3629199"/>
          </a:xfrm>
          <a:prstGeom prst="rect">
            <a:avLst/>
          </a:prstGeom>
          <a:noFill/>
          <a:ln w="25400">
            <a:noFill/>
            <a:miter lim="800000"/>
            <a:headEnd/>
            <a:tailEnd/>
          </a:ln>
          <a:effectLst/>
        </p:spPr>
        <p:txBody>
          <a:bodyPr wrap="square" lIns="90488" tIns="44450" rIns="90488" bIns="44450">
            <a:prstTxWarp prst="textNoShape">
              <a:avLst/>
            </a:prstTxWarp>
            <a:spAutoFit/>
          </a:bodyPr>
          <a:lstStyle/>
          <a:p>
            <a:pPr defTabSz="914400" eaLnBrk="0" fontAlgn="base" hangingPunct="0">
              <a:spcBef>
                <a:spcPct val="0"/>
              </a:spcBef>
              <a:spcAft>
                <a:spcPct val="0"/>
              </a:spcAft>
              <a:buFontTx/>
              <a:buChar char="•"/>
            </a:pPr>
            <a:r>
              <a:rPr lang="en-US" sz="2400" i="1" dirty="0">
                <a:solidFill>
                  <a:srgbClr val="000000"/>
                </a:solidFill>
                <a:latin typeface="Calibri"/>
                <a:cs typeface="Calibri"/>
              </a:rPr>
              <a:t> Capacity</a:t>
            </a:r>
            <a:r>
              <a:rPr lang="en-US" sz="2400" dirty="0">
                <a:solidFill>
                  <a:srgbClr val="000000"/>
                </a:solidFill>
                <a:latin typeface="Calibri"/>
                <a:cs typeface="Calibri"/>
              </a:rPr>
              <a:t>:  register &lt;&lt; </a:t>
            </a:r>
            <a:r>
              <a:rPr lang="en-US" altLang="zh-CN" sz="2400" dirty="0">
                <a:solidFill>
                  <a:srgbClr val="000000"/>
                </a:solidFill>
                <a:latin typeface="Calibri"/>
                <a:cs typeface="Calibri"/>
              </a:rPr>
              <a:t>cache (typically on-chip) </a:t>
            </a:r>
            <a:r>
              <a:rPr lang="en-US" sz="2400" dirty="0">
                <a:solidFill>
                  <a:srgbClr val="000000"/>
                </a:solidFill>
                <a:latin typeface="Calibri"/>
                <a:cs typeface="Calibri"/>
              </a:rPr>
              <a:t>&lt;&lt; memory (off-chip)</a:t>
            </a:r>
            <a:endParaRPr lang="en-US" sz="2400" i="1" dirty="0">
              <a:solidFill>
                <a:srgbClr val="000000"/>
              </a:solidFill>
              <a:latin typeface="Calibri"/>
              <a:cs typeface="Calibri"/>
            </a:endParaRPr>
          </a:p>
          <a:p>
            <a:pPr defTabSz="914400" eaLnBrk="0" fontAlgn="base" hangingPunct="0">
              <a:spcBef>
                <a:spcPct val="0"/>
              </a:spcBef>
              <a:spcAft>
                <a:spcPct val="0"/>
              </a:spcAft>
              <a:buFontTx/>
              <a:buChar char="•"/>
            </a:pPr>
            <a:r>
              <a:rPr lang="en-US" sz="2400" i="1" dirty="0">
                <a:solidFill>
                  <a:srgbClr val="000000"/>
                </a:solidFill>
                <a:latin typeface="Calibri"/>
                <a:cs typeface="Calibri"/>
              </a:rPr>
              <a:t> Latency</a:t>
            </a:r>
            <a:r>
              <a:rPr lang="en-US" sz="2400" dirty="0">
                <a:solidFill>
                  <a:srgbClr val="000000"/>
                </a:solidFill>
                <a:latin typeface="Calibri"/>
                <a:cs typeface="Calibri"/>
              </a:rPr>
              <a:t>:   register &lt;&lt; cache </a:t>
            </a:r>
            <a:r>
              <a:rPr lang="en-US" altLang="zh-CN" sz="2400" dirty="0">
                <a:solidFill>
                  <a:srgbClr val="000000"/>
                </a:solidFill>
                <a:latin typeface="Calibri"/>
                <a:cs typeface="Calibri"/>
              </a:rPr>
              <a:t>(typically on-chip) </a:t>
            </a:r>
            <a:r>
              <a:rPr lang="en-US" sz="2400" dirty="0">
                <a:solidFill>
                  <a:srgbClr val="000000"/>
                </a:solidFill>
                <a:latin typeface="Calibri"/>
                <a:cs typeface="Calibri"/>
              </a:rPr>
              <a:t>&lt;&lt; memory (off-chip)</a:t>
            </a:r>
            <a:endParaRPr lang="en-US" sz="2400" i="1" dirty="0">
              <a:solidFill>
                <a:srgbClr val="000000"/>
              </a:solidFill>
              <a:latin typeface="Calibri"/>
              <a:cs typeface="Calibri"/>
            </a:endParaRPr>
          </a:p>
          <a:p>
            <a:pPr lvl="1" defTabSz="914400" eaLnBrk="0" fontAlgn="base" hangingPunct="0">
              <a:spcBef>
                <a:spcPct val="0"/>
              </a:spcBef>
              <a:spcAft>
                <a:spcPct val="0"/>
              </a:spcAft>
            </a:pPr>
            <a:endParaRPr lang="en-US" sz="1400" i="1" dirty="0">
              <a:solidFill>
                <a:srgbClr val="000000"/>
              </a:solidFill>
              <a:latin typeface="Verdana" charset="0"/>
            </a:endParaRPr>
          </a:p>
          <a:p>
            <a:pPr defTabSz="914400" eaLnBrk="0" fontAlgn="base" hangingPunct="0">
              <a:spcBef>
                <a:spcPct val="0"/>
              </a:spcBef>
              <a:spcAft>
                <a:spcPct val="0"/>
              </a:spcAft>
            </a:pPr>
            <a:r>
              <a:rPr lang="en-US" sz="2400" dirty="0">
                <a:solidFill>
                  <a:srgbClr val="000000"/>
                </a:solidFill>
                <a:latin typeface="Calibri"/>
                <a:cs typeface="Calibri"/>
              </a:rPr>
              <a:t>On a data access:</a:t>
            </a:r>
          </a:p>
          <a:p>
            <a:pPr lvl="1" defTabSz="914400" eaLnBrk="0" fontAlgn="base" hangingPunct="0">
              <a:spcBef>
                <a:spcPct val="0"/>
              </a:spcBef>
              <a:spcAft>
                <a:spcPct val="0"/>
              </a:spcAft>
            </a:pPr>
            <a:r>
              <a:rPr lang="en-US" sz="2400" i="1" dirty="0">
                <a:solidFill>
                  <a:srgbClr val="56127A"/>
                </a:solidFill>
                <a:latin typeface="Calibri"/>
                <a:cs typeface="Calibri"/>
              </a:rPr>
              <a:t>if </a:t>
            </a:r>
            <a:r>
              <a:rPr lang="en-US" sz="2400" dirty="0">
                <a:solidFill>
                  <a:srgbClr val="56127A"/>
                </a:solidFill>
                <a:latin typeface="Calibri"/>
                <a:cs typeface="Calibri"/>
              </a:rPr>
              <a:t>data </a:t>
            </a:r>
            <a:r>
              <a:rPr lang="en-US" sz="2400" dirty="0">
                <a:solidFill>
                  <a:srgbClr val="56127A"/>
                </a:solidFill>
                <a:latin typeface="Symbol" charset="2"/>
              </a:rPr>
              <a:t>Î</a:t>
            </a:r>
            <a:r>
              <a:rPr lang="en-US" sz="2400" dirty="0">
                <a:solidFill>
                  <a:srgbClr val="56127A"/>
                </a:solidFill>
                <a:latin typeface="Verdana" charset="0"/>
              </a:rPr>
              <a:t> </a:t>
            </a:r>
            <a:r>
              <a:rPr lang="en-US" sz="2400" dirty="0">
                <a:solidFill>
                  <a:srgbClr val="56127A"/>
                </a:solidFill>
                <a:latin typeface="Calibri"/>
                <a:cs typeface="Calibri"/>
              </a:rPr>
              <a:t>cache </a:t>
            </a:r>
            <a:r>
              <a:rPr lang="en-US" sz="2400" dirty="0">
                <a:solidFill>
                  <a:srgbClr val="56127A"/>
                </a:solidFill>
                <a:latin typeface="Symbol" charset="2"/>
              </a:rPr>
              <a:t></a:t>
            </a:r>
            <a:r>
              <a:rPr lang="en-US" sz="2400" dirty="0">
                <a:solidFill>
                  <a:srgbClr val="56127A"/>
                </a:solidFill>
                <a:latin typeface="Verdana" charset="0"/>
              </a:rPr>
              <a:t> </a:t>
            </a:r>
            <a:r>
              <a:rPr lang="en-US" sz="2400" dirty="0">
                <a:solidFill>
                  <a:srgbClr val="56127A"/>
                </a:solidFill>
                <a:latin typeface="Calibri"/>
                <a:cs typeface="Calibri"/>
              </a:rPr>
              <a:t>cache hit </a:t>
            </a:r>
            <a:r>
              <a:rPr lang="en-US" sz="2400" dirty="0">
                <a:solidFill>
                  <a:srgbClr val="56127A"/>
                </a:solidFill>
                <a:latin typeface="Symbol" charset="2"/>
              </a:rPr>
              <a:t> </a:t>
            </a:r>
            <a:r>
              <a:rPr lang="en-US" sz="2400" dirty="0">
                <a:solidFill>
                  <a:srgbClr val="56127A"/>
                </a:solidFill>
                <a:latin typeface="Calibri"/>
                <a:cs typeface="Calibri"/>
              </a:rPr>
              <a:t>low latency access </a:t>
            </a:r>
            <a:r>
              <a:rPr lang="en-US" sz="2400" i="1" dirty="0">
                <a:solidFill>
                  <a:srgbClr val="56127A"/>
                </a:solidFill>
                <a:latin typeface="Calibri"/>
                <a:cs typeface="Calibri"/>
              </a:rPr>
              <a:t>(SRAM)</a:t>
            </a:r>
          </a:p>
          <a:p>
            <a:pPr lvl="1" defTabSz="914400" eaLnBrk="0" fontAlgn="base" hangingPunct="0">
              <a:spcBef>
                <a:spcPct val="0"/>
              </a:spcBef>
              <a:spcAft>
                <a:spcPct val="0"/>
              </a:spcAft>
            </a:pPr>
            <a:r>
              <a:rPr lang="en-US" sz="2400" i="1" dirty="0">
                <a:solidFill>
                  <a:srgbClr val="56127A"/>
                </a:solidFill>
                <a:latin typeface="Calibri"/>
                <a:cs typeface="Calibri"/>
              </a:rPr>
              <a:t>if </a:t>
            </a:r>
            <a:r>
              <a:rPr lang="en-US" sz="2400" dirty="0">
                <a:solidFill>
                  <a:srgbClr val="56127A"/>
                </a:solidFill>
                <a:latin typeface="Calibri"/>
                <a:cs typeface="Calibri"/>
              </a:rPr>
              <a:t>data </a:t>
            </a:r>
            <a:r>
              <a:rPr lang="en-US" sz="2400" dirty="0">
                <a:solidFill>
                  <a:srgbClr val="56127A"/>
                </a:solidFill>
                <a:latin typeface="Symbol" charset="2"/>
              </a:rPr>
              <a:t>Ï</a:t>
            </a:r>
            <a:r>
              <a:rPr lang="en-US" sz="2400" dirty="0">
                <a:solidFill>
                  <a:srgbClr val="56127A"/>
                </a:solidFill>
                <a:latin typeface="Verdana" charset="0"/>
              </a:rPr>
              <a:t> </a:t>
            </a:r>
            <a:r>
              <a:rPr lang="en-US" sz="2400" dirty="0">
                <a:solidFill>
                  <a:srgbClr val="56127A"/>
                </a:solidFill>
                <a:latin typeface="Calibri"/>
                <a:cs typeface="Calibri"/>
              </a:rPr>
              <a:t>cache </a:t>
            </a:r>
            <a:r>
              <a:rPr lang="en-US" sz="2400" dirty="0">
                <a:solidFill>
                  <a:srgbClr val="56127A"/>
                </a:solidFill>
                <a:latin typeface="Symbol" charset="2"/>
              </a:rPr>
              <a:t></a:t>
            </a:r>
            <a:r>
              <a:rPr lang="en-US" sz="2400" dirty="0">
                <a:solidFill>
                  <a:srgbClr val="56127A"/>
                </a:solidFill>
                <a:latin typeface="Verdana" charset="0"/>
              </a:rPr>
              <a:t> </a:t>
            </a:r>
            <a:r>
              <a:rPr lang="en-US" sz="2400" dirty="0">
                <a:solidFill>
                  <a:srgbClr val="56127A"/>
                </a:solidFill>
                <a:latin typeface="Calibri"/>
                <a:cs typeface="Calibri"/>
              </a:rPr>
              <a:t>cache miss </a:t>
            </a:r>
            <a:r>
              <a:rPr lang="en-US" sz="2400" dirty="0">
                <a:solidFill>
                  <a:srgbClr val="56127A"/>
                </a:solidFill>
                <a:latin typeface="Symbol" charset="2"/>
              </a:rPr>
              <a:t> </a:t>
            </a:r>
            <a:r>
              <a:rPr lang="en-US" sz="2400" dirty="0">
                <a:solidFill>
                  <a:srgbClr val="56127A"/>
                </a:solidFill>
                <a:latin typeface="Calibri"/>
                <a:cs typeface="Calibri"/>
              </a:rPr>
              <a:t>high latency access </a:t>
            </a:r>
            <a:r>
              <a:rPr lang="en-US" sz="2400" i="1" dirty="0">
                <a:solidFill>
                  <a:srgbClr val="56127A"/>
                </a:solidFill>
                <a:latin typeface="Calibri"/>
                <a:cs typeface="Calibri"/>
              </a:rPr>
              <a:t>(DRAM, Flash)</a:t>
            </a:r>
          </a:p>
          <a:p>
            <a:pPr marL="0" lvl="1" defTabSz="914400" eaLnBrk="0" fontAlgn="base" hangingPunct="0">
              <a:spcBef>
                <a:spcPct val="0"/>
              </a:spcBef>
              <a:spcAft>
                <a:spcPct val="0"/>
              </a:spcAft>
            </a:pPr>
            <a:r>
              <a:rPr lang="en-US" altLang="zh-CN" sz="2400" dirty="0">
                <a:solidFill>
                  <a:srgbClr val="000000"/>
                </a:solidFill>
                <a:latin typeface="Calibri"/>
                <a:cs typeface="Calibri"/>
              </a:rPr>
              <a:t>Goal: </a:t>
            </a:r>
            <a:r>
              <a:rPr lang="en-US" sz="2400" dirty="0">
                <a:solidFill>
                  <a:srgbClr val="000000"/>
                </a:solidFill>
                <a:latin typeface="Calibri"/>
                <a:cs typeface="Calibri"/>
              </a:rPr>
              <a:t>create the illusion of accessing as much memory as is available in the slow memory at the speed of the fast cache</a:t>
            </a:r>
          </a:p>
          <a:p>
            <a:pPr lvl="1" defTabSz="914400" eaLnBrk="0" fontAlgn="base" hangingPunct="0">
              <a:spcBef>
                <a:spcPct val="0"/>
              </a:spcBef>
              <a:spcAft>
                <a:spcPct val="0"/>
              </a:spcAft>
            </a:pPr>
            <a:endParaRPr lang="en-US" sz="2400" i="1" dirty="0">
              <a:solidFill>
                <a:srgbClr val="56127A"/>
              </a:solidFill>
              <a:latin typeface="Calibri"/>
              <a:cs typeface="Calibri"/>
            </a:endParaRPr>
          </a:p>
          <a:p>
            <a:pPr lvl="1" defTabSz="914400" eaLnBrk="0" fontAlgn="base" hangingPunct="0">
              <a:spcBef>
                <a:spcPct val="0"/>
              </a:spcBef>
              <a:spcAft>
                <a:spcPct val="0"/>
              </a:spcAft>
            </a:pPr>
            <a:endParaRPr lang="en-US" sz="2400" i="1" dirty="0">
              <a:solidFill>
                <a:srgbClr val="000000"/>
              </a:solidFill>
              <a:latin typeface="Calibri"/>
              <a:cs typeface="Calibri"/>
            </a:endParaRPr>
          </a:p>
        </p:txBody>
      </p:sp>
      <p:sp>
        <p:nvSpPr>
          <p:cNvPr id="1426437" name="Rectangle 5"/>
          <p:cNvSpPr>
            <a:spLocks noChangeArrowheads="1"/>
          </p:cNvSpPr>
          <p:nvPr/>
        </p:nvSpPr>
        <p:spPr bwMode="auto">
          <a:xfrm>
            <a:off x="2103967" y="1812647"/>
            <a:ext cx="1244600" cy="1022905"/>
          </a:xfrm>
          <a:prstGeom prst="rect">
            <a:avLst/>
          </a:prstGeom>
          <a:solidFill>
            <a:schemeClr val="bg1"/>
          </a:solidFill>
          <a:ln w="25400">
            <a:solidFill>
              <a:schemeClr val="tx2"/>
            </a:solidFill>
            <a:miter lim="800000"/>
            <a:headEnd/>
            <a:tailEnd/>
          </a:ln>
          <a:effectLst/>
        </p:spPr>
        <p:txBody>
          <a:bodyPr wrap="none" anchor="ctr">
            <a:prstTxWarp prst="textNoShape">
              <a:avLst/>
            </a:prstTxWarp>
          </a:bodyPr>
          <a:lstStyle/>
          <a:p>
            <a:pPr algn="ctr" defTabSz="914400" eaLnBrk="0" fontAlgn="base" hangingPunct="0">
              <a:spcBef>
                <a:spcPct val="0"/>
              </a:spcBef>
              <a:spcAft>
                <a:spcPct val="0"/>
              </a:spcAft>
            </a:pPr>
            <a:r>
              <a:rPr lang="en-US" sz="2400">
                <a:solidFill>
                  <a:srgbClr val="000000"/>
                </a:solidFill>
                <a:latin typeface="Calibri"/>
                <a:cs typeface="Calibri"/>
              </a:rPr>
              <a:t>CPU</a:t>
            </a:r>
          </a:p>
        </p:txBody>
      </p:sp>
      <p:sp>
        <p:nvSpPr>
          <p:cNvPr id="1426438" name="Rectangle 6"/>
          <p:cNvSpPr>
            <a:spLocks noChangeArrowheads="1"/>
          </p:cNvSpPr>
          <p:nvPr/>
        </p:nvSpPr>
        <p:spPr bwMode="auto">
          <a:xfrm>
            <a:off x="7467600" y="1066800"/>
            <a:ext cx="2819400" cy="2514600"/>
          </a:xfrm>
          <a:prstGeom prst="rect">
            <a:avLst/>
          </a:prstGeom>
          <a:solidFill>
            <a:schemeClr val="bg1"/>
          </a:solidFill>
          <a:ln w="25400">
            <a:solidFill>
              <a:schemeClr val="tx2"/>
            </a:solidFill>
            <a:miter lim="800000"/>
            <a:headEnd/>
            <a:tailEnd/>
          </a:ln>
          <a:effectLst/>
        </p:spPr>
        <p:txBody>
          <a:bodyPr anchor="ctr">
            <a:prstTxWarp prst="textNoShape">
              <a:avLst/>
            </a:prstTxWarp>
          </a:bodyPr>
          <a:lstStyle/>
          <a:p>
            <a:pPr algn="ctr" defTabSz="914400" eaLnBrk="0" fontAlgn="base" hangingPunct="0">
              <a:spcBef>
                <a:spcPct val="0"/>
              </a:spcBef>
              <a:spcAft>
                <a:spcPct val="0"/>
              </a:spcAft>
            </a:pPr>
            <a:r>
              <a:rPr lang="en-US" sz="2400" dirty="0">
                <a:solidFill>
                  <a:srgbClr val="000000"/>
                </a:solidFill>
                <a:latin typeface="Calibri"/>
                <a:cs typeface="Calibri"/>
              </a:rPr>
              <a:t>Big, Slow Memory</a:t>
            </a:r>
          </a:p>
          <a:p>
            <a:pPr algn="ctr" defTabSz="914400" eaLnBrk="0" fontAlgn="base" hangingPunct="0">
              <a:spcBef>
                <a:spcPct val="0"/>
              </a:spcBef>
              <a:spcAft>
                <a:spcPct val="0"/>
              </a:spcAft>
            </a:pPr>
            <a:r>
              <a:rPr lang="en-US" sz="2400" dirty="0">
                <a:solidFill>
                  <a:srgbClr val="000000"/>
                </a:solidFill>
                <a:latin typeface="Calibri"/>
                <a:cs typeface="Calibri"/>
              </a:rPr>
              <a:t>(DRAM, Flash)</a:t>
            </a:r>
          </a:p>
        </p:txBody>
      </p:sp>
      <p:sp>
        <p:nvSpPr>
          <p:cNvPr id="1426441" name="Rectangle 9"/>
          <p:cNvSpPr>
            <a:spLocks noChangeArrowheads="1"/>
          </p:cNvSpPr>
          <p:nvPr/>
        </p:nvSpPr>
        <p:spPr bwMode="auto">
          <a:xfrm>
            <a:off x="3276600" y="3048001"/>
            <a:ext cx="4191000" cy="396875"/>
          </a:xfrm>
          <a:prstGeom prst="rect">
            <a:avLst/>
          </a:prstGeom>
          <a:noFill/>
          <a:ln w="25400">
            <a:noFill/>
            <a:miter lim="800000"/>
            <a:headEnd/>
            <a:tailEnd/>
          </a:ln>
          <a:effectLst/>
        </p:spPr>
        <p:txBody>
          <a:bodyPr>
            <a:prstTxWarp prst="textNoShape">
              <a:avLst/>
            </a:prstTxWarp>
            <a:spAutoFit/>
          </a:bodyPr>
          <a:lstStyle/>
          <a:p>
            <a:pPr algn="ctr" defTabSz="914400" eaLnBrk="0" fontAlgn="base" hangingPunct="0">
              <a:spcBef>
                <a:spcPct val="0"/>
              </a:spcBef>
              <a:spcAft>
                <a:spcPct val="0"/>
              </a:spcAft>
            </a:pPr>
            <a:r>
              <a:rPr lang="en-US" sz="2000" i="1" dirty="0">
                <a:solidFill>
                  <a:srgbClr val="000000"/>
                </a:solidFill>
                <a:latin typeface="Calibri"/>
                <a:cs typeface="Calibri"/>
              </a:rPr>
              <a:t>holds hot (frequently-used) data</a:t>
            </a:r>
          </a:p>
        </p:txBody>
      </p:sp>
      <p:sp>
        <p:nvSpPr>
          <p:cNvPr id="1426442" name="AutoShape 10"/>
          <p:cNvSpPr>
            <a:spLocks noChangeArrowheads="1"/>
          </p:cNvSpPr>
          <p:nvPr/>
        </p:nvSpPr>
        <p:spPr bwMode="auto">
          <a:xfrm>
            <a:off x="6477000" y="2286000"/>
            <a:ext cx="990600" cy="152400"/>
          </a:xfrm>
          <a:prstGeom prst="leftRightArrow">
            <a:avLst>
              <a:gd name="adj1" fmla="val 50000"/>
              <a:gd name="adj2" fmla="val 130000"/>
            </a:avLst>
          </a:prstGeom>
          <a:solidFill>
            <a:schemeClr val="bg1"/>
          </a:solidFill>
          <a:ln w="25400">
            <a:solidFill>
              <a:schemeClr val="tx1"/>
            </a:solid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426443" name="AutoShape 11"/>
          <p:cNvSpPr>
            <a:spLocks noChangeArrowheads="1"/>
          </p:cNvSpPr>
          <p:nvPr/>
        </p:nvSpPr>
        <p:spPr bwMode="auto">
          <a:xfrm>
            <a:off x="3352800" y="1905000"/>
            <a:ext cx="1143000" cy="838200"/>
          </a:xfrm>
          <a:prstGeom prst="leftRightArrow">
            <a:avLst>
              <a:gd name="adj1" fmla="val 50000"/>
              <a:gd name="adj2" fmla="val 27273"/>
            </a:avLst>
          </a:prstGeom>
          <a:solidFill>
            <a:schemeClr val="bg1"/>
          </a:solidFill>
          <a:ln w="25400">
            <a:solidFill>
              <a:schemeClr val="tx1"/>
            </a:solidFill>
            <a:miter lim="800000"/>
            <a:headEnd/>
            <a:tailEnd/>
          </a:ln>
          <a:effectLst/>
        </p:spPr>
        <p:txBody>
          <a:bodyPr wrap="none" anchor="ctr">
            <a:prstTxWarp prst="textNoShape">
              <a:avLst/>
            </a:prstTxWarp>
          </a:bodyPr>
          <a:lstStyle/>
          <a:p>
            <a:pPr defTabSz="914400" eaLnBrk="0" fontAlgn="base" hangingPunct="0">
              <a:spcBef>
                <a:spcPct val="50000"/>
              </a:spcBef>
              <a:spcAft>
                <a:spcPct val="0"/>
              </a:spcAft>
            </a:pPr>
            <a:endParaRPr lang="en-US" sz="1600">
              <a:solidFill>
                <a:srgbClr val="FC0128"/>
              </a:solidFill>
              <a:latin typeface="Calibri"/>
              <a:cs typeface="Calibri"/>
            </a:endParaRPr>
          </a:p>
        </p:txBody>
      </p:sp>
      <p:sp>
        <p:nvSpPr>
          <p:cNvPr id="13" name="Rectangle 3"/>
          <p:cNvSpPr>
            <a:spLocks noChangeArrowheads="1"/>
          </p:cNvSpPr>
          <p:nvPr/>
        </p:nvSpPr>
        <p:spPr bwMode="auto">
          <a:xfrm>
            <a:off x="2142067" y="2498272"/>
            <a:ext cx="1168400" cy="290286"/>
          </a:xfrm>
          <a:prstGeom prst="rect">
            <a:avLst/>
          </a:prstGeom>
          <a:solidFill>
            <a:srgbClr val="CFBDC8"/>
          </a:solidFill>
          <a:ln w="25400">
            <a:solidFill>
              <a:schemeClr val="tx2"/>
            </a:solidFill>
            <a:miter lim="800000"/>
            <a:headEnd/>
            <a:tailEnd/>
          </a:ln>
          <a:effectLst/>
        </p:spPr>
        <p:txBody>
          <a:bodyPr anchor="ctr">
            <a:prstTxWarp prst="textNoShape">
              <a:avLst/>
            </a:prstTxWarp>
          </a:bodyPr>
          <a:lstStyle/>
          <a:p>
            <a:pPr algn="ctr" defTabSz="914400" eaLnBrk="0" fontAlgn="base" hangingPunct="0">
              <a:spcBef>
                <a:spcPct val="0"/>
              </a:spcBef>
              <a:spcAft>
                <a:spcPct val="0"/>
              </a:spcAft>
            </a:pPr>
            <a:r>
              <a:rPr lang="en-US" altLang="zh-CN" dirty="0">
                <a:solidFill>
                  <a:srgbClr val="000000"/>
                </a:solidFill>
                <a:latin typeface="Calibri"/>
                <a:cs typeface="Calibri"/>
              </a:rPr>
              <a:t>Registers</a:t>
            </a:r>
            <a:endParaRPr lang="en-US" dirty="0">
              <a:solidFill>
                <a:srgbClr val="000000"/>
              </a:solidFill>
              <a:latin typeface="Calibri"/>
              <a:cs typeface="Calibri"/>
            </a:endParaRPr>
          </a:p>
        </p:txBody>
      </p:sp>
      <p:sp>
        <p:nvSpPr>
          <p:cNvPr id="4" name="Slide Number Placeholder 5">
            <a:extLst>
              <a:ext uri="{FF2B5EF4-FFF2-40B4-BE49-F238E27FC236}">
                <a16:creationId xmlns:a16="http://schemas.microsoft.com/office/drawing/2014/main" id="{45FDA934-A5F7-1C34-3A64-12CA6BBCEF1E}"/>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6</a:t>
            </a:fld>
            <a:endParaRPr lang="en-US" dirty="0"/>
          </a:p>
        </p:txBody>
      </p:sp>
    </p:spTree>
    <p:extLst>
      <p:ext uri="{BB962C8B-B14F-4D97-AF65-F5344CB8AC3E}">
        <p14:creationId xmlns:p14="http://schemas.microsoft.com/office/powerpoint/2010/main" val="2893159094"/>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8-Block Cache</a:t>
            </a:r>
          </a:p>
        </p:txBody>
      </p:sp>
      <p:sp>
        <p:nvSpPr>
          <p:cNvPr id="3" name="Content Placeholder 2"/>
          <p:cNvSpPr>
            <a:spLocks noGrp="1"/>
          </p:cNvSpPr>
          <p:nvPr>
            <p:ph idx="1"/>
          </p:nvPr>
        </p:nvSpPr>
        <p:spPr>
          <a:xfrm>
            <a:off x="641567" y="1267081"/>
            <a:ext cx="10972800" cy="1095119"/>
          </a:xfrm>
        </p:spPr>
        <p:txBody>
          <a:bodyPr>
            <a:normAutofit/>
          </a:bodyPr>
          <a:lstStyle/>
          <a:p>
            <a:r>
              <a:rPr lang="en-US" dirty="0"/>
              <a:t>Each color denotes a cache set</a:t>
            </a:r>
          </a:p>
        </p:txBody>
      </p:sp>
      <p:sp>
        <p:nvSpPr>
          <p:cNvPr id="12" name="Rectangle 11"/>
          <p:cNvSpPr/>
          <p:nvPr/>
        </p:nvSpPr>
        <p:spPr>
          <a:xfrm>
            <a:off x="1321510" y="2209800"/>
            <a:ext cx="1143000" cy="381000"/>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solidFill>
                  <a:schemeClr val="bg1"/>
                </a:solidFill>
              </a:rPr>
              <a:t>Set 0</a:t>
            </a:r>
          </a:p>
        </p:txBody>
      </p:sp>
      <p:sp>
        <p:nvSpPr>
          <p:cNvPr id="13" name="Rectangle 12"/>
          <p:cNvSpPr/>
          <p:nvPr/>
        </p:nvSpPr>
        <p:spPr>
          <a:xfrm>
            <a:off x="1321510" y="2590800"/>
            <a:ext cx="1143000" cy="381000"/>
          </a:xfrm>
          <a:prstGeom prst="rect">
            <a:avLst/>
          </a:prstGeom>
          <a:solidFill>
            <a:srgbClr val="00B050"/>
          </a:solidFill>
          <a:ln w="12700">
            <a:noFill/>
            <a:miter lim="800000"/>
            <a:headEnd/>
            <a:tailEnd/>
          </a:ln>
          <a:effectLst/>
        </p:spPr>
        <p:txBody>
          <a:bodyPr wrap="none" anchor="ctr"/>
          <a:lstStyle/>
          <a:p>
            <a:pPr algn="ctr"/>
            <a:r>
              <a:rPr lang="en-US" dirty="0">
                <a:solidFill>
                  <a:schemeClr val="bg1"/>
                </a:solidFill>
              </a:rPr>
              <a:t>Set 1</a:t>
            </a:r>
          </a:p>
        </p:txBody>
      </p:sp>
      <p:sp>
        <p:nvSpPr>
          <p:cNvPr id="14" name="Rectangle 13"/>
          <p:cNvSpPr/>
          <p:nvPr/>
        </p:nvSpPr>
        <p:spPr>
          <a:xfrm>
            <a:off x="1321510" y="2971800"/>
            <a:ext cx="1143000" cy="381000"/>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solidFill>
                  <a:schemeClr val="bg1"/>
                </a:solidFill>
              </a:rPr>
              <a:t>Set 2</a:t>
            </a:r>
          </a:p>
        </p:txBody>
      </p:sp>
      <p:sp>
        <p:nvSpPr>
          <p:cNvPr id="16" name="TextBox 15"/>
          <p:cNvSpPr txBox="1"/>
          <p:nvPr/>
        </p:nvSpPr>
        <p:spPr>
          <a:xfrm>
            <a:off x="609600" y="2217707"/>
            <a:ext cx="727635" cy="923330"/>
          </a:xfrm>
          <a:prstGeom prst="rect">
            <a:avLst/>
          </a:prstGeom>
          <a:noFill/>
        </p:spPr>
        <p:txBody>
          <a:bodyPr wrap="none" rtlCol="0">
            <a:spAutoFit/>
          </a:bodyPr>
          <a:lstStyle/>
          <a:p>
            <a:r>
              <a:rPr lang="en-US" dirty="0"/>
              <a:t>DM: </a:t>
            </a:r>
          </a:p>
          <a:p>
            <a:r>
              <a:rPr lang="en-US" dirty="0"/>
              <a:t>8 sets</a:t>
            </a:r>
          </a:p>
          <a:p>
            <a:r>
              <a:rPr lang="en-US" dirty="0"/>
              <a:t>1 way</a:t>
            </a:r>
          </a:p>
        </p:txBody>
      </p:sp>
      <p:sp>
        <p:nvSpPr>
          <p:cNvPr id="8" name="Rectangle 7"/>
          <p:cNvSpPr/>
          <p:nvPr/>
        </p:nvSpPr>
        <p:spPr>
          <a:xfrm>
            <a:off x="1321510" y="3733800"/>
            <a:ext cx="1143000" cy="381000"/>
          </a:xfrm>
          <a:prstGeom prst="rect">
            <a:avLst/>
          </a:prstGeom>
          <a:solidFill>
            <a:srgbClr val="00B0F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Set 4</a:t>
            </a:r>
          </a:p>
        </p:txBody>
      </p:sp>
      <p:sp>
        <p:nvSpPr>
          <p:cNvPr id="9" name="Rectangle 8"/>
          <p:cNvSpPr/>
          <p:nvPr/>
        </p:nvSpPr>
        <p:spPr>
          <a:xfrm>
            <a:off x="1321510" y="4114800"/>
            <a:ext cx="1143000" cy="381000"/>
          </a:xfrm>
          <a:prstGeom prst="rect">
            <a:avLst/>
          </a:prstGeom>
          <a:solidFill>
            <a:schemeClr val="accent6">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Set 5</a:t>
            </a:r>
          </a:p>
        </p:txBody>
      </p:sp>
      <p:sp>
        <p:nvSpPr>
          <p:cNvPr id="10" name="Rectangle 9"/>
          <p:cNvSpPr/>
          <p:nvPr/>
        </p:nvSpPr>
        <p:spPr>
          <a:xfrm>
            <a:off x="1321510" y="4495800"/>
            <a:ext cx="1143000" cy="381000"/>
          </a:xfrm>
          <a:prstGeom prst="rect">
            <a:avLst/>
          </a:prstGeom>
          <a:solidFill>
            <a:schemeClr val="accent3">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Set 6</a:t>
            </a:r>
          </a:p>
        </p:txBody>
      </p:sp>
      <p:sp>
        <p:nvSpPr>
          <p:cNvPr id="11" name="Rectangle 10"/>
          <p:cNvSpPr/>
          <p:nvPr/>
        </p:nvSpPr>
        <p:spPr>
          <a:xfrm>
            <a:off x="1321510" y="4876800"/>
            <a:ext cx="1143000" cy="381000"/>
          </a:xfrm>
          <a:prstGeom prst="rect">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Set 7</a:t>
            </a:r>
          </a:p>
        </p:txBody>
      </p:sp>
      <p:sp>
        <p:nvSpPr>
          <p:cNvPr id="17" name="Rectangle 16"/>
          <p:cNvSpPr/>
          <p:nvPr/>
        </p:nvSpPr>
        <p:spPr>
          <a:xfrm>
            <a:off x="10072775" y="2197558"/>
            <a:ext cx="1143000" cy="381000"/>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Set 0</a:t>
            </a:r>
          </a:p>
        </p:txBody>
      </p:sp>
      <p:sp>
        <p:nvSpPr>
          <p:cNvPr id="18" name="Rectangle 17"/>
          <p:cNvSpPr/>
          <p:nvPr/>
        </p:nvSpPr>
        <p:spPr>
          <a:xfrm>
            <a:off x="10072775" y="2578558"/>
            <a:ext cx="1143000" cy="381000"/>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Set 0</a:t>
            </a:r>
          </a:p>
        </p:txBody>
      </p:sp>
      <p:sp>
        <p:nvSpPr>
          <p:cNvPr id="19" name="Rectangle 18"/>
          <p:cNvSpPr/>
          <p:nvPr/>
        </p:nvSpPr>
        <p:spPr>
          <a:xfrm>
            <a:off x="10072775" y="2959558"/>
            <a:ext cx="1143000" cy="381000"/>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Set 0</a:t>
            </a:r>
          </a:p>
        </p:txBody>
      </p:sp>
      <p:sp>
        <p:nvSpPr>
          <p:cNvPr id="24" name="Rectangle 23"/>
          <p:cNvSpPr/>
          <p:nvPr/>
        </p:nvSpPr>
        <p:spPr>
          <a:xfrm>
            <a:off x="10072775" y="3340558"/>
            <a:ext cx="1143000" cy="381000"/>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Set 0</a:t>
            </a:r>
          </a:p>
        </p:txBody>
      </p:sp>
      <p:sp>
        <p:nvSpPr>
          <p:cNvPr id="25" name="TextBox 24"/>
          <p:cNvSpPr txBox="1"/>
          <p:nvPr/>
        </p:nvSpPr>
        <p:spPr>
          <a:xfrm>
            <a:off x="9067800" y="2208605"/>
            <a:ext cx="976806" cy="923330"/>
          </a:xfrm>
          <a:prstGeom prst="rect">
            <a:avLst/>
          </a:prstGeom>
          <a:noFill/>
        </p:spPr>
        <p:txBody>
          <a:bodyPr wrap="none" rtlCol="0">
            <a:spAutoFit/>
          </a:bodyPr>
          <a:lstStyle>
            <a:defPPr>
              <a:defRPr lang="en-US"/>
            </a:defPPr>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FA: 1 set</a:t>
            </a:r>
          </a:p>
          <a:p>
            <a:r>
              <a:rPr lang="en-US" dirty="0"/>
              <a:t>1 set,</a:t>
            </a:r>
          </a:p>
          <a:p>
            <a:r>
              <a:rPr lang="en-US" dirty="0"/>
              <a:t>8 ways</a:t>
            </a:r>
          </a:p>
        </p:txBody>
      </p:sp>
      <p:sp>
        <p:nvSpPr>
          <p:cNvPr id="20" name="Rectangle 19"/>
          <p:cNvSpPr/>
          <p:nvPr/>
        </p:nvSpPr>
        <p:spPr>
          <a:xfrm>
            <a:off x="10072775" y="3721558"/>
            <a:ext cx="1143000" cy="381000"/>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Set 0</a:t>
            </a:r>
          </a:p>
        </p:txBody>
      </p:sp>
      <p:sp>
        <p:nvSpPr>
          <p:cNvPr id="21" name="Rectangle 20"/>
          <p:cNvSpPr/>
          <p:nvPr/>
        </p:nvSpPr>
        <p:spPr>
          <a:xfrm>
            <a:off x="10072775" y="4102558"/>
            <a:ext cx="1143000" cy="381000"/>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Set 0</a:t>
            </a:r>
          </a:p>
        </p:txBody>
      </p:sp>
      <p:sp>
        <p:nvSpPr>
          <p:cNvPr id="22" name="Rectangle 21"/>
          <p:cNvSpPr/>
          <p:nvPr/>
        </p:nvSpPr>
        <p:spPr>
          <a:xfrm>
            <a:off x="10072775" y="4483558"/>
            <a:ext cx="1143000" cy="381000"/>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Set 0</a:t>
            </a:r>
          </a:p>
        </p:txBody>
      </p:sp>
      <p:sp>
        <p:nvSpPr>
          <p:cNvPr id="23" name="Rectangle 22"/>
          <p:cNvSpPr/>
          <p:nvPr/>
        </p:nvSpPr>
        <p:spPr>
          <a:xfrm>
            <a:off x="10072775" y="4864558"/>
            <a:ext cx="1143000" cy="381000"/>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Set 0</a:t>
            </a:r>
          </a:p>
        </p:txBody>
      </p:sp>
      <p:sp>
        <p:nvSpPr>
          <p:cNvPr id="34" name="TextBox 33"/>
          <p:cNvSpPr txBox="1"/>
          <p:nvPr/>
        </p:nvSpPr>
        <p:spPr>
          <a:xfrm>
            <a:off x="2925407" y="2196793"/>
            <a:ext cx="1185389" cy="923330"/>
          </a:xfrm>
          <a:prstGeom prst="rect">
            <a:avLst/>
          </a:prstGeom>
          <a:noFill/>
        </p:spPr>
        <p:txBody>
          <a:bodyPr wrap="none" rtlCol="0">
            <a:spAutoFit/>
          </a:bodyPr>
          <a:lstStyle/>
          <a:p>
            <a:r>
              <a:rPr lang="en-US" dirty="0"/>
              <a:t>2</a:t>
            </a:r>
            <a:r>
              <a:rPr lang="en-US" altLang="zh-CN" dirty="0"/>
              <a:t>-</a:t>
            </a:r>
            <a:r>
              <a:rPr lang="en-US" dirty="0"/>
              <a:t>Way SA: </a:t>
            </a:r>
            <a:br>
              <a:rPr lang="en-US" dirty="0"/>
            </a:br>
            <a:r>
              <a:rPr lang="en-US" dirty="0"/>
              <a:t>4 sets, </a:t>
            </a:r>
          </a:p>
          <a:p>
            <a:r>
              <a:rPr lang="en-US" dirty="0"/>
              <a:t>2 ways</a:t>
            </a:r>
          </a:p>
        </p:txBody>
      </p:sp>
      <p:sp>
        <p:nvSpPr>
          <p:cNvPr id="35" name="TextBox 34"/>
          <p:cNvSpPr txBox="1"/>
          <p:nvPr/>
        </p:nvSpPr>
        <p:spPr>
          <a:xfrm>
            <a:off x="5107608" y="2406134"/>
            <a:ext cx="651589" cy="369332"/>
          </a:xfrm>
          <a:prstGeom prst="rect">
            <a:avLst/>
          </a:prstGeom>
          <a:noFill/>
        </p:spPr>
        <p:txBody>
          <a:bodyPr wrap="none" rtlCol="0">
            <a:spAutoFit/>
          </a:bodyPr>
          <a:lstStyle/>
          <a:p>
            <a:r>
              <a:rPr lang="en-US"/>
              <a:t>Set 0</a:t>
            </a:r>
            <a:endParaRPr lang="en-US" dirty="0"/>
          </a:p>
        </p:txBody>
      </p:sp>
      <p:sp>
        <p:nvSpPr>
          <p:cNvPr id="36" name="TextBox 35"/>
          <p:cNvSpPr txBox="1"/>
          <p:nvPr/>
        </p:nvSpPr>
        <p:spPr>
          <a:xfrm>
            <a:off x="5107608" y="3111897"/>
            <a:ext cx="651589" cy="369332"/>
          </a:xfrm>
          <a:prstGeom prst="rect">
            <a:avLst/>
          </a:prstGeom>
          <a:noFill/>
        </p:spPr>
        <p:txBody>
          <a:bodyPr wrap="none" rtlCol="0">
            <a:spAutoFit/>
          </a:bodyPr>
          <a:lstStyle/>
          <a:p>
            <a:r>
              <a:rPr lang="en-US"/>
              <a:t>Set 1</a:t>
            </a:r>
            <a:endParaRPr lang="en-US" dirty="0"/>
          </a:p>
        </p:txBody>
      </p:sp>
      <p:sp>
        <p:nvSpPr>
          <p:cNvPr id="39" name="TextBox 38"/>
          <p:cNvSpPr txBox="1"/>
          <p:nvPr/>
        </p:nvSpPr>
        <p:spPr>
          <a:xfrm>
            <a:off x="5139611" y="3954105"/>
            <a:ext cx="651589" cy="369332"/>
          </a:xfrm>
          <a:prstGeom prst="rect">
            <a:avLst/>
          </a:prstGeom>
          <a:noFill/>
        </p:spPr>
        <p:txBody>
          <a:bodyPr wrap="none" rtlCol="0">
            <a:spAutoFit/>
          </a:bodyPr>
          <a:lstStyle/>
          <a:p>
            <a:r>
              <a:rPr lang="en-US" dirty="0"/>
              <a:t>Set 2</a:t>
            </a:r>
          </a:p>
        </p:txBody>
      </p:sp>
      <p:sp>
        <p:nvSpPr>
          <p:cNvPr id="40" name="TextBox 39"/>
          <p:cNvSpPr txBox="1"/>
          <p:nvPr/>
        </p:nvSpPr>
        <p:spPr>
          <a:xfrm>
            <a:off x="5139611" y="4659868"/>
            <a:ext cx="651589" cy="369332"/>
          </a:xfrm>
          <a:prstGeom prst="rect">
            <a:avLst/>
          </a:prstGeom>
          <a:noFill/>
        </p:spPr>
        <p:txBody>
          <a:bodyPr wrap="none" rtlCol="0">
            <a:spAutoFit/>
          </a:bodyPr>
          <a:lstStyle/>
          <a:p>
            <a:r>
              <a:rPr lang="en-US" dirty="0"/>
              <a:t>Set 3</a:t>
            </a:r>
          </a:p>
        </p:txBody>
      </p:sp>
      <p:sp>
        <p:nvSpPr>
          <p:cNvPr id="49" name="TextBox 48"/>
          <p:cNvSpPr txBox="1"/>
          <p:nvPr/>
        </p:nvSpPr>
        <p:spPr>
          <a:xfrm>
            <a:off x="5867400" y="2196793"/>
            <a:ext cx="1185389" cy="923330"/>
          </a:xfrm>
          <a:prstGeom prst="rect">
            <a:avLst/>
          </a:prstGeom>
          <a:noFill/>
        </p:spPr>
        <p:txBody>
          <a:bodyPr wrap="none" rtlCol="0">
            <a:spAutoFit/>
          </a:bodyPr>
          <a:lstStyle/>
          <a:p>
            <a:r>
              <a:rPr lang="en-US" dirty="0"/>
              <a:t>4</a:t>
            </a:r>
            <a:r>
              <a:rPr lang="en-US" altLang="zh-CN" dirty="0"/>
              <a:t>-</a:t>
            </a:r>
            <a:r>
              <a:rPr lang="en-US" dirty="0"/>
              <a:t>Way SA: </a:t>
            </a:r>
            <a:br>
              <a:rPr lang="en-US" dirty="0"/>
            </a:br>
            <a:r>
              <a:rPr lang="en-US" dirty="0"/>
              <a:t>2 sets,</a:t>
            </a:r>
          </a:p>
          <a:p>
            <a:r>
              <a:rPr lang="en-US" dirty="0"/>
              <a:t>4 ways</a:t>
            </a:r>
          </a:p>
        </p:txBody>
      </p:sp>
      <p:sp>
        <p:nvSpPr>
          <p:cNvPr id="50" name="TextBox 49"/>
          <p:cNvSpPr txBox="1"/>
          <p:nvPr/>
        </p:nvSpPr>
        <p:spPr>
          <a:xfrm>
            <a:off x="8053887" y="2803406"/>
            <a:ext cx="651589" cy="369332"/>
          </a:xfrm>
          <a:prstGeom prst="rect">
            <a:avLst/>
          </a:prstGeom>
          <a:noFill/>
        </p:spPr>
        <p:txBody>
          <a:bodyPr wrap="none" rtlCol="0">
            <a:spAutoFit/>
          </a:bodyPr>
          <a:lstStyle/>
          <a:p>
            <a:r>
              <a:rPr lang="en-US"/>
              <a:t>Set 0</a:t>
            </a:r>
            <a:endParaRPr lang="en-US" dirty="0"/>
          </a:p>
        </p:txBody>
      </p:sp>
      <p:sp>
        <p:nvSpPr>
          <p:cNvPr id="52" name="TextBox 51"/>
          <p:cNvSpPr txBox="1"/>
          <p:nvPr/>
        </p:nvSpPr>
        <p:spPr>
          <a:xfrm>
            <a:off x="8085890" y="4327406"/>
            <a:ext cx="651589" cy="369332"/>
          </a:xfrm>
          <a:prstGeom prst="rect">
            <a:avLst/>
          </a:prstGeom>
          <a:noFill/>
        </p:spPr>
        <p:txBody>
          <a:bodyPr wrap="none" rtlCol="0">
            <a:spAutoFit/>
          </a:bodyPr>
          <a:lstStyle/>
          <a:p>
            <a:r>
              <a:rPr lang="en-US" dirty="0"/>
              <a:t>Set 1</a:t>
            </a:r>
          </a:p>
        </p:txBody>
      </p:sp>
      <p:grpSp>
        <p:nvGrpSpPr>
          <p:cNvPr id="68" name="Group 67"/>
          <p:cNvGrpSpPr/>
          <p:nvPr/>
        </p:nvGrpSpPr>
        <p:grpSpPr>
          <a:xfrm>
            <a:off x="229640" y="5427037"/>
            <a:ext cx="11505211" cy="650479"/>
            <a:chOff x="242480" y="785464"/>
            <a:chExt cx="16373881" cy="925743"/>
          </a:xfrm>
        </p:grpSpPr>
        <p:sp>
          <p:nvSpPr>
            <p:cNvPr id="69" name="Rectangle 68"/>
            <p:cNvSpPr/>
            <p:nvPr/>
          </p:nvSpPr>
          <p:spPr>
            <a:xfrm>
              <a:off x="381184" y="1177180"/>
              <a:ext cx="3795596" cy="475396"/>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grpSp>
          <p:nvGrpSpPr>
            <p:cNvPr id="70" name="Group 23"/>
            <p:cNvGrpSpPr/>
            <p:nvPr/>
          </p:nvGrpSpPr>
          <p:grpSpPr>
            <a:xfrm>
              <a:off x="242480" y="785464"/>
              <a:ext cx="4117782" cy="481821"/>
              <a:chOff x="1657460" y="1453098"/>
              <a:chExt cx="4117782" cy="481821"/>
            </a:xfrm>
          </p:grpSpPr>
          <p:sp>
            <p:nvSpPr>
              <p:cNvPr id="80" name="TextBox 79"/>
              <p:cNvSpPr txBox="1"/>
              <p:nvPr/>
            </p:nvSpPr>
            <p:spPr>
              <a:xfrm>
                <a:off x="5364142" y="1453098"/>
                <a:ext cx="411100" cy="481821"/>
              </a:xfrm>
              <a:prstGeom prst="rect">
                <a:avLst/>
              </a:prstGeom>
              <a:noFill/>
            </p:spPr>
            <p:txBody>
              <a:bodyPr wrap="none" rtlCol="0">
                <a:spAutoFit/>
              </a:bodyPr>
              <a:lstStyle/>
              <a:p>
                <a:r>
                  <a:rPr lang="en-US" sz="1600" dirty="0"/>
                  <a:t>0</a:t>
                </a:r>
              </a:p>
            </p:txBody>
          </p:sp>
          <p:sp>
            <p:nvSpPr>
              <p:cNvPr id="81" name="TextBox 80"/>
              <p:cNvSpPr txBox="1"/>
              <p:nvPr/>
            </p:nvSpPr>
            <p:spPr>
              <a:xfrm>
                <a:off x="1657460" y="1453098"/>
                <a:ext cx="689424" cy="481820"/>
              </a:xfrm>
              <a:prstGeom prst="rect">
                <a:avLst/>
              </a:prstGeom>
              <a:noFill/>
            </p:spPr>
            <p:txBody>
              <a:bodyPr wrap="none" rtlCol="0">
                <a:spAutoFit/>
              </a:bodyPr>
              <a:lstStyle/>
              <a:p>
                <a:r>
                  <a:rPr lang="en-US" altLang="zh-CN" sz="1600" dirty="0"/>
                  <a:t>N-1</a:t>
                </a:r>
                <a:endParaRPr lang="en-US" sz="1600" dirty="0"/>
              </a:p>
            </p:txBody>
          </p:sp>
        </p:grpSp>
        <p:cxnSp>
          <p:nvCxnSpPr>
            <p:cNvPr id="71" name="Straight Connector 70"/>
            <p:cNvCxnSpPr/>
            <p:nvPr/>
          </p:nvCxnSpPr>
          <p:spPr>
            <a:xfrm>
              <a:off x="3417661" y="1170890"/>
              <a:ext cx="0" cy="4816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2" name="TextBox 71"/>
            <p:cNvSpPr txBox="1"/>
            <p:nvPr/>
          </p:nvSpPr>
          <p:spPr>
            <a:xfrm>
              <a:off x="3309734" y="785464"/>
              <a:ext cx="411100" cy="481820"/>
            </a:xfrm>
            <a:prstGeom prst="rect">
              <a:avLst/>
            </a:prstGeom>
            <a:noFill/>
          </p:spPr>
          <p:txBody>
            <a:bodyPr wrap="none" rtlCol="0">
              <a:spAutoFit/>
            </a:bodyPr>
            <a:lstStyle/>
            <a:p>
              <a:r>
                <a:rPr lang="en-US" sz="1600" dirty="0"/>
                <a:t>1</a:t>
              </a:r>
            </a:p>
          </p:txBody>
        </p:sp>
        <p:sp>
          <p:nvSpPr>
            <p:cNvPr id="73" name="TextBox 72"/>
            <p:cNvSpPr txBox="1"/>
            <p:nvPr/>
          </p:nvSpPr>
          <p:spPr>
            <a:xfrm>
              <a:off x="3530256" y="1129356"/>
              <a:ext cx="502354" cy="569425"/>
            </a:xfrm>
            <a:prstGeom prst="rect">
              <a:avLst/>
            </a:prstGeom>
            <a:noFill/>
          </p:spPr>
          <p:txBody>
            <a:bodyPr wrap="none" rtlCol="0">
              <a:spAutoFit/>
            </a:bodyPr>
            <a:lstStyle/>
            <a:p>
              <a:r>
                <a:rPr lang="en-US" sz="2000" i="1" dirty="0">
                  <a:solidFill>
                    <a:srgbClr val="0000FF"/>
                  </a:solidFill>
                </a:rPr>
                <a:t>O</a:t>
              </a:r>
              <a:endParaRPr lang="en-US" sz="2000" i="1" dirty="0"/>
            </a:p>
          </p:txBody>
        </p:sp>
        <p:sp>
          <p:nvSpPr>
            <p:cNvPr id="74" name="TextBox 73"/>
            <p:cNvSpPr txBox="1"/>
            <p:nvPr/>
          </p:nvSpPr>
          <p:spPr>
            <a:xfrm>
              <a:off x="3090582" y="785464"/>
              <a:ext cx="411100" cy="481820"/>
            </a:xfrm>
            <a:prstGeom prst="rect">
              <a:avLst/>
            </a:prstGeom>
            <a:noFill/>
          </p:spPr>
          <p:txBody>
            <a:bodyPr wrap="none" rtlCol="0">
              <a:spAutoFit/>
            </a:bodyPr>
            <a:lstStyle/>
            <a:p>
              <a:r>
                <a:rPr lang="en-US" sz="1600" dirty="0"/>
                <a:t>2</a:t>
              </a:r>
            </a:p>
          </p:txBody>
        </p:sp>
        <p:cxnSp>
          <p:nvCxnSpPr>
            <p:cNvPr id="75" name="Straight Connector 74"/>
            <p:cNvCxnSpPr/>
            <p:nvPr/>
          </p:nvCxnSpPr>
          <p:spPr>
            <a:xfrm>
              <a:off x="2192614" y="1183590"/>
              <a:ext cx="0" cy="46898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6" name="TextBox 75"/>
            <p:cNvSpPr txBox="1"/>
            <p:nvPr/>
          </p:nvSpPr>
          <p:spPr>
            <a:xfrm>
              <a:off x="2120570" y="785464"/>
              <a:ext cx="411100" cy="481820"/>
            </a:xfrm>
            <a:prstGeom prst="rect">
              <a:avLst/>
            </a:prstGeom>
            <a:noFill/>
          </p:spPr>
          <p:txBody>
            <a:bodyPr wrap="none" rtlCol="0">
              <a:spAutoFit/>
            </a:bodyPr>
            <a:lstStyle/>
            <a:p>
              <a:r>
                <a:rPr lang="en-US" sz="1600" dirty="0"/>
                <a:t>4</a:t>
              </a:r>
            </a:p>
          </p:txBody>
        </p:sp>
        <p:sp>
          <p:nvSpPr>
            <p:cNvPr id="77" name="TextBox 76"/>
            <p:cNvSpPr txBox="1"/>
            <p:nvPr/>
          </p:nvSpPr>
          <p:spPr>
            <a:xfrm>
              <a:off x="1823869" y="785464"/>
              <a:ext cx="411100" cy="481820"/>
            </a:xfrm>
            <a:prstGeom prst="rect">
              <a:avLst/>
            </a:prstGeom>
            <a:noFill/>
          </p:spPr>
          <p:txBody>
            <a:bodyPr wrap="none" rtlCol="0">
              <a:spAutoFit/>
            </a:bodyPr>
            <a:lstStyle/>
            <a:p>
              <a:r>
                <a:rPr lang="en-US" sz="1600" dirty="0"/>
                <a:t>5</a:t>
              </a:r>
            </a:p>
          </p:txBody>
        </p:sp>
        <p:sp>
          <p:nvSpPr>
            <p:cNvPr id="78" name="TextBox 77"/>
            <p:cNvSpPr txBox="1"/>
            <p:nvPr/>
          </p:nvSpPr>
          <p:spPr>
            <a:xfrm>
              <a:off x="876843" y="1129356"/>
              <a:ext cx="783871" cy="569425"/>
            </a:xfrm>
            <a:prstGeom prst="rect">
              <a:avLst/>
            </a:prstGeom>
            <a:noFill/>
          </p:spPr>
          <p:txBody>
            <a:bodyPr wrap="none" rtlCol="0">
              <a:spAutoFit/>
            </a:bodyPr>
            <a:lstStyle/>
            <a:p>
              <a:r>
                <a:rPr lang="en-US" sz="2000" i="1" dirty="0">
                  <a:solidFill>
                    <a:srgbClr val="0000FF"/>
                  </a:solidFill>
                </a:rPr>
                <a:t>Tag</a:t>
              </a:r>
            </a:p>
          </p:txBody>
        </p:sp>
        <p:sp>
          <p:nvSpPr>
            <p:cNvPr id="79" name="TextBox 78"/>
            <p:cNvSpPr txBox="1"/>
            <p:nvPr/>
          </p:nvSpPr>
          <p:spPr>
            <a:xfrm>
              <a:off x="2518358" y="1129356"/>
              <a:ext cx="609575" cy="569425"/>
            </a:xfrm>
            <a:prstGeom prst="rect">
              <a:avLst/>
            </a:prstGeom>
            <a:noFill/>
          </p:spPr>
          <p:txBody>
            <a:bodyPr wrap="none" rtlCol="0">
              <a:spAutoFit/>
            </a:bodyPr>
            <a:lstStyle/>
            <a:p>
              <a:r>
                <a:rPr lang="en-US" altLang="zh-CN" sz="2000" i="1" dirty="0">
                  <a:solidFill>
                    <a:srgbClr val="0000FF"/>
                  </a:solidFill>
                </a:rPr>
                <a:t>S.I</a:t>
              </a:r>
              <a:endParaRPr lang="en-US" sz="2000" i="1" dirty="0">
                <a:solidFill>
                  <a:srgbClr val="0000FF"/>
                </a:solidFill>
              </a:endParaRPr>
            </a:p>
          </p:txBody>
        </p:sp>
        <p:sp>
          <p:nvSpPr>
            <p:cNvPr id="101" name="TextBox 100"/>
            <p:cNvSpPr txBox="1"/>
            <p:nvPr/>
          </p:nvSpPr>
          <p:spPr>
            <a:xfrm>
              <a:off x="7670854" y="1141782"/>
              <a:ext cx="502354" cy="569425"/>
            </a:xfrm>
            <a:prstGeom prst="rect">
              <a:avLst/>
            </a:prstGeom>
            <a:noFill/>
          </p:spPr>
          <p:txBody>
            <a:bodyPr wrap="none" rtlCol="0">
              <a:spAutoFit/>
            </a:bodyPr>
            <a:lstStyle/>
            <a:p>
              <a:r>
                <a:rPr lang="en-US" sz="2000" i="1" dirty="0">
                  <a:solidFill>
                    <a:srgbClr val="0000FF"/>
                  </a:solidFill>
                </a:rPr>
                <a:t>O</a:t>
              </a:r>
              <a:endParaRPr lang="en-US" sz="2000" i="1" dirty="0"/>
            </a:p>
          </p:txBody>
        </p:sp>
        <p:sp>
          <p:nvSpPr>
            <p:cNvPr id="106" name="TextBox 105"/>
            <p:cNvSpPr txBox="1"/>
            <p:nvPr/>
          </p:nvSpPr>
          <p:spPr>
            <a:xfrm>
              <a:off x="11858747" y="1126301"/>
              <a:ext cx="502354" cy="569425"/>
            </a:xfrm>
            <a:prstGeom prst="rect">
              <a:avLst/>
            </a:prstGeom>
            <a:noFill/>
          </p:spPr>
          <p:txBody>
            <a:bodyPr wrap="none" rtlCol="0">
              <a:spAutoFit/>
            </a:bodyPr>
            <a:lstStyle/>
            <a:p>
              <a:r>
                <a:rPr lang="en-US" sz="2000" i="1" dirty="0">
                  <a:solidFill>
                    <a:srgbClr val="0000FF"/>
                  </a:solidFill>
                </a:rPr>
                <a:t>O</a:t>
              </a:r>
              <a:endParaRPr lang="en-US" sz="2000" i="1" dirty="0"/>
            </a:p>
          </p:txBody>
        </p:sp>
        <p:sp>
          <p:nvSpPr>
            <p:cNvPr id="107" name="TextBox 106"/>
            <p:cNvSpPr txBox="1"/>
            <p:nvPr/>
          </p:nvSpPr>
          <p:spPr>
            <a:xfrm>
              <a:off x="16114007" y="1141782"/>
              <a:ext cx="502354" cy="569425"/>
            </a:xfrm>
            <a:prstGeom prst="rect">
              <a:avLst/>
            </a:prstGeom>
            <a:noFill/>
          </p:spPr>
          <p:txBody>
            <a:bodyPr wrap="none" rtlCol="0">
              <a:spAutoFit/>
            </a:bodyPr>
            <a:lstStyle/>
            <a:p>
              <a:r>
                <a:rPr lang="en-US" sz="2000" i="1" dirty="0">
                  <a:solidFill>
                    <a:srgbClr val="0000FF"/>
                  </a:solidFill>
                </a:rPr>
                <a:t>O</a:t>
              </a:r>
              <a:endParaRPr lang="en-US" sz="2000" i="1" dirty="0"/>
            </a:p>
          </p:txBody>
        </p:sp>
      </p:grpSp>
      <p:sp>
        <p:nvSpPr>
          <p:cNvPr id="83" name="Rectangle 82"/>
          <p:cNvSpPr/>
          <p:nvPr/>
        </p:nvSpPr>
        <p:spPr>
          <a:xfrm>
            <a:off x="3213491" y="5702279"/>
            <a:ext cx="2667000" cy="33404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grpSp>
        <p:nvGrpSpPr>
          <p:cNvPr id="84" name="Group 23"/>
          <p:cNvGrpSpPr/>
          <p:nvPr/>
        </p:nvGrpSpPr>
        <p:grpSpPr>
          <a:xfrm>
            <a:off x="3116030" y="5427037"/>
            <a:ext cx="2893386" cy="338555"/>
            <a:chOff x="1657460" y="1453098"/>
            <a:chExt cx="4117782" cy="481821"/>
          </a:xfrm>
        </p:grpSpPr>
        <p:sp>
          <p:nvSpPr>
            <p:cNvPr id="94" name="TextBox 93"/>
            <p:cNvSpPr txBox="1"/>
            <p:nvPr/>
          </p:nvSpPr>
          <p:spPr>
            <a:xfrm>
              <a:off x="5364142" y="1453098"/>
              <a:ext cx="411100" cy="481821"/>
            </a:xfrm>
            <a:prstGeom prst="rect">
              <a:avLst/>
            </a:prstGeom>
            <a:noFill/>
          </p:spPr>
          <p:txBody>
            <a:bodyPr wrap="none" rtlCol="0">
              <a:spAutoFit/>
            </a:bodyPr>
            <a:lstStyle/>
            <a:p>
              <a:r>
                <a:rPr lang="en-US" sz="1600" dirty="0"/>
                <a:t>0</a:t>
              </a:r>
            </a:p>
          </p:txBody>
        </p:sp>
        <p:sp>
          <p:nvSpPr>
            <p:cNvPr id="95" name="TextBox 94"/>
            <p:cNvSpPr txBox="1"/>
            <p:nvPr/>
          </p:nvSpPr>
          <p:spPr>
            <a:xfrm>
              <a:off x="1657460" y="1453098"/>
              <a:ext cx="689424" cy="481820"/>
            </a:xfrm>
            <a:prstGeom prst="rect">
              <a:avLst/>
            </a:prstGeom>
            <a:noFill/>
          </p:spPr>
          <p:txBody>
            <a:bodyPr wrap="none" rtlCol="0">
              <a:spAutoFit/>
            </a:bodyPr>
            <a:lstStyle/>
            <a:p>
              <a:r>
                <a:rPr lang="en-US" altLang="zh-CN" sz="1600" dirty="0"/>
                <a:t>N-1</a:t>
              </a:r>
              <a:endParaRPr lang="en-US" sz="1600" dirty="0"/>
            </a:p>
          </p:txBody>
        </p:sp>
      </p:grpSp>
      <p:cxnSp>
        <p:nvCxnSpPr>
          <p:cNvPr id="85" name="Straight Connector 84"/>
          <p:cNvCxnSpPr/>
          <p:nvPr/>
        </p:nvCxnSpPr>
        <p:spPr>
          <a:xfrm>
            <a:off x="5347091" y="5697859"/>
            <a:ext cx="0" cy="33846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6" name="TextBox 85"/>
          <p:cNvSpPr txBox="1"/>
          <p:nvPr/>
        </p:nvSpPr>
        <p:spPr>
          <a:xfrm>
            <a:off x="5271256" y="5427037"/>
            <a:ext cx="288862" cy="338554"/>
          </a:xfrm>
          <a:prstGeom prst="rect">
            <a:avLst/>
          </a:prstGeom>
          <a:noFill/>
        </p:spPr>
        <p:txBody>
          <a:bodyPr wrap="none" rtlCol="0">
            <a:spAutoFit/>
          </a:bodyPr>
          <a:lstStyle/>
          <a:p>
            <a:r>
              <a:rPr lang="en-US" sz="1600" dirty="0"/>
              <a:t>1</a:t>
            </a:r>
          </a:p>
        </p:txBody>
      </p:sp>
      <p:sp>
        <p:nvSpPr>
          <p:cNvPr id="88" name="TextBox 87"/>
          <p:cNvSpPr txBox="1"/>
          <p:nvPr/>
        </p:nvSpPr>
        <p:spPr>
          <a:xfrm>
            <a:off x="5117267" y="5427037"/>
            <a:ext cx="288862" cy="338554"/>
          </a:xfrm>
          <a:prstGeom prst="rect">
            <a:avLst/>
          </a:prstGeom>
          <a:noFill/>
        </p:spPr>
        <p:txBody>
          <a:bodyPr wrap="none" rtlCol="0">
            <a:spAutoFit/>
          </a:bodyPr>
          <a:lstStyle/>
          <a:p>
            <a:r>
              <a:rPr lang="en-US" sz="1600" dirty="0"/>
              <a:t>2</a:t>
            </a:r>
          </a:p>
        </p:txBody>
      </p:sp>
      <p:cxnSp>
        <p:nvCxnSpPr>
          <p:cNvPr id="89" name="Straight Connector 88"/>
          <p:cNvCxnSpPr/>
          <p:nvPr/>
        </p:nvCxnSpPr>
        <p:spPr>
          <a:xfrm>
            <a:off x="4724400" y="5706783"/>
            <a:ext cx="0" cy="32953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0" name="TextBox 89"/>
          <p:cNvSpPr txBox="1"/>
          <p:nvPr/>
        </p:nvSpPr>
        <p:spPr>
          <a:xfrm>
            <a:off x="4667323" y="5427037"/>
            <a:ext cx="288862" cy="338554"/>
          </a:xfrm>
          <a:prstGeom prst="rect">
            <a:avLst/>
          </a:prstGeom>
          <a:noFill/>
        </p:spPr>
        <p:txBody>
          <a:bodyPr wrap="none" rtlCol="0">
            <a:spAutoFit/>
          </a:bodyPr>
          <a:lstStyle/>
          <a:p>
            <a:r>
              <a:rPr lang="en-US" sz="1600" dirty="0"/>
              <a:t>3</a:t>
            </a:r>
          </a:p>
        </p:txBody>
      </p:sp>
      <p:sp>
        <p:nvSpPr>
          <p:cNvPr id="91" name="TextBox 90"/>
          <p:cNvSpPr txBox="1"/>
          <p:nvPr/>
        </p:nvSpPr>
        <p:spPr>
          <a:xfrm>
            <a:off x="4489669" y="5427037"/>
            <a:ext cx="288862" cy="338554"/>
          </a:xfrm>
          <a:prstGeom prst="rect">
            <a:avLst/>
          </a:prstGeom>
          <a:noFill/>
        </p:spPr>
        <p:txBody>
          <a:bodyPr wrap="none" rtlCol="0">
            <a:spAutoFit/>
          </a:bodyPr>
          <a:lstStyle/>
          <a:p>
            <a:r>
              <a:rPr lang="en-US" sz="1600" dirty="0"/>
              <a:t>4</a:t>
            </a:r>
          </a:p>
        </p:txBody>
      </p:sp>
      <p:sp>
        <p:nvSpPr>
          <p:cNvPr id="97" name="Rectangle 96"/>
          <p:cNvSpPr/>
          <p:nvPr/>
        </p:nvSpPr>
        <p:spPr>
          <a:xfrm>
            <a:off x="6155606" y="5701773"/>
            <a:ext cx="2667000" cy="33404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grpSp>
        <p:nvGrpSpPr>
          <p:cNvPr id="98" name="Group 23"/>
          <p:cNvGrpSpPr/>
          <p:nvPr/>
        </p:nvGrpSpPr>
        <p:grpSpPr>
          <a:xfrm>
            <a:off x="6058145" y="5426531"/>
            <a:ext cx="2893386" cy="338555"/>
            <a:chOff x="1657460" y="1453098"/>
            <a:chExt cx="4117782" cy="481821"/>
          </a:xfrm>
        </p:grpSpPr>
        <p:sp>
          <p:nvSpPr>
            <p:cNvPr id="108" name="TextBox 107"/>
            <p:cNvSpPr txBox="1"/>
            <p:nvPr/>
          </p:nvSpPr>
          <p:spPr>
            <a:xfrm>
              <a:off x="5364142" y="1453098"/>
              <a:ext cx="411100" cy="481821"/>
            </a:xfrm>
            <a:prstGeom prst="rect">
              <a:avLst/>
            </a:prstGeom>
            <a:noFill/>
          </p:spPr>
          <p:txBody>
            <a:bodyPr wrap="none" rtlCol="0">
              <a:spAutoFit/>
            </a:bodyPr>
            <a:lstStyle/>
            <a:p>
              <a:r>
                <a:rPr lang="en-US" sz="1600" dirty="0"/>
                <a:t>0</a:t>
              </a:r>
            </a:p>
          </p:txBody>
        </p:sp>
        <p:sp>
          <p:nvSpPr>
            <p:cNvPr id="109" name="TextBox 108"/>
            <p:cNvSpPr txBox="1"/>
            <p:nvPr/>
          </p:nvSpPr>
          <p:spPr>
            <a:xfrm>
              <a:off x="1657460" y="1453098"/>
              <a:ext cx="689424" cy="481820"/>
            </a:xfrm>
            <a:prstGeom prst="rect">
              <a:avLst/>
            </a:prstGeom>
            <a:noFill/>
          </p:spPr>
          <p:txBody>
            <a:bodyPr wrap="none" rtlCol="0">
              <a:spAutoFit/>
            </a:bodyPr>
            <a:lstStyle/>
            <a:p>
              <a:r>
                <a:rPr lang="en-US" altLang="zh-CN" sz="1600" dirty="0"/>
                <a:t>N-1</a:t>
              </a:r>
              <a:endParaRPr lang="en-US" sz="1600" dirty="0"/>
            </a:p>
          </p:txBody>
        </p:sp>
      </p:grpSp>
      <p:cxnSp>
        <p:nvCxnSpPr>
          <p:cNvPr id="99" name="Straight Connector 98"/>
          <p:cNvCxnSpPr/>
          <p:nvPr/>
        </p:nvCxnSpPr>
        <p:spPr>
          <a:xfrm>
            <a:off x="8289206" y="5697353"/>
            <a:ext cx="0" cy="33846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0" name="TextBox 99"/>
          <p:cNvSpPr txBox="1"/>
          <p:nvPr/>
        </p:nvSpPr>
        <p:spPr>
          <a:xfrm>
            <a:off x="8213371" y="5426531"/>
            <a:ext cx="288862" cy="338554"/>
          </a:xfrm>
          <a:prstGeom prst="rect">
            <a:avLst/>
          </a:prstGeom>
          <a:noFill/>
        </p:spPr>
        <p:txBody>
          <a:bodyPr wrap="none" rtlCol="0">
            <a:spAutoFit/>
          </a:bodyPr>
          <a:lstStyle/>
          <a:p>
            <a:r>
              <a:rPr lang="en-US" sz="1600" dirty="0"/>
              <a:t>1</a:t>
            </a:r>
          </a:p>
        </p:txBody>
      </p:sp>
      <p:sp>
        <p:nvSpPr>
          <p:cNvPr id="102" name="TextBox 101"/>
          <p:cNvSpPr txBox="1"/>
          <p:nvPr/>
        </p:nvSpPr>
        <p:spPr>
          <a:xfrm>
            <a:off x="8016938" y="5426531"/>
            <a:ext cx="288862" cy="338554"/>
          </a:xfrm>
          <a:prstGeom prst="rect">
            <a:avLst/>
          </a:prstGeom>
          <a:noFill/>
        </p:spPr>
        <p:txBody>
          <a:bodyPr wrap="none" rtlCol="0">
            <a:spAutoFit/>
          </a:bodyPr>
          <a:lstStyle/>
          <a:p>
            <a:r>
              <a:rPr lang="en-US" sz="1600" dirty="0"/>
              <a:t>2</a:t>
            </a:r>
          </a:p>
        </p:txBody>
      </p:sp>
      <p:cxnSp>
        <p:nvCxnSpPr>
          <p:cNvPr id="103" name="Straight Connector 102"/>
          <p:cNvCxnSpPr/>
          <p:nvPr/>
        </p:nvCxnSpPr>
        <p:spPr>
          <a:xfrm>
            <a:off x="8001000" y="5706277"/>
            <a:ext cx="0" cy="32953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4" name="TextBox 103"/>
          <p:cNvSpPr txBox="1"/>
          <p:nvPr/>
        </p:nvSpPr>
        <p:spPr>
          <a:xfrm>
            <a:off x="7772400" y="5426531"/>
            <a:ext cx="288862" cy="338554"/>
          </a:xfrm>
          <a:prstGeom prst="rect">
            <a:avLst/>
          </a:prstGeom>
          <a:noFill/>
        </p:spPr>
        <p:txBody>
          <a:bodyPr wrap="none" rtlCol="0">
            <a:spAutoFit/>
          </a:bodyPr>
          <a:lstStyle/>
          <a:p>
            <a:r>
              <a:rPr lang="en-US" sz="1600" dirty="0"/>
              <a:t>3</a:t>
            </a:r>
          </a:p>
        </p:txBody>
      </p:sp>
      <p:sp>
        <p:nvSpPr>
          <p:cNvPr id="110" name="Rectangle 109"/>
          <p:cNvSpPr/>
          <p:nvPr/>
        </p:nvSpPr>
        <p:spPr>
          <a:xfrm>
            <a:off x="9158522" y="5701773"/>
            <a:ext cx="2667000" cy="33404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grpSp>
        <p:nvGrpSpPr>
          <p:cNvPr id="111" name="Group 23"/>
          <p:cNvGrpSpPr/>
          <p:nvPr/>
        </p:nvGrpSpPr>
        <p:grpSpPr>
          <a:xfrm>
            <a:off x="9061061" y="5426531"/>
            <a:ext cx="2893386" cy="338555"/>
            <a:chOff x="1657460" y="1453098"/>
            <a:chExt cx="4117782" cy="481821"/>
          </a:xfrm>
        </p:grpSpPr>
        <p:sp>
          <p:nvSpPr>
            <p:cNvPr id="112" name="TextBox 111"/>
            <p:cNvSpPr txBox="1"/>
            <p:nvPr/>
          </p:nvSpPr>
          <p:spPr>
            <a:xfrm>
              <a:off x="5364142" y="1453098"/>
              <a:ext cx="411100" cy="481821"/>
            </a:xfrm>
            <a:prstGeom prst="rect">
              <a:avLst/>
            </a:prstGeom>
            <a:noFill/>
          </p:spPr>
          <p:txBody>
            <a:bodyPr wrap="none" rtlCol="0">
              <a:spAutoFit/>
            </a:bodyPr>
            <a:lstStyle/>
            <a:p>
              <a:r>
                <a:rPr lang="en-US" sz="1600" dirty="0"/>
                <a:t>0</a:t>
              </a:r>
            </a:p>
          </p:txBody>
        </p:sp>
        <p:sp>
          <p:nvSpPr>
            <p:cNvPr id="113" name="TextBox 112"/>
            <p:cNvSpPr txBox="1"/>
            <p:nvPr/>
          </p:nvSpPr>
          <p:spPr>
            <a:xfrm>
              <a:off x="1657460" y="1453098"/>
              <a:ext cx="689424" cy="481820"/>
            </a:xfrm>
            <a:prstGeom prst="rect">
              <a:avLst/>
            </a:prstGeom>
            <a:noFill/>
          </p:spPr>
          <p:txBody>
            <a:bodyPr wrap="none" rtlCol="0">
              <a:spAutoFit/>
            </a:bodyPr>
            <a:lstStyle/>
            <a:p>
              <a:r>
                <a:rPr lang="en-US" altLang="zh-CN" sz="1600" dirty="0"/>
                <a:t>N-1</a:t>
              </a:r>
              <a:endParaRPr lang="en-US" sz="1600" dirty="0"/>
            </a:p>
          </p:txBody>
        </p:sp>
      </p:grpSp>
      <p:cxnSp>
        <p:nvCxnSpPr>
          <p:cNvPr id="114" name="Straight Connector 113"/>
          <p:cNvCxnSpPr/>
          <p:nvPr/>
        </p:nvCxnSpPr>
        <p:spPr>
          <a:xfrm>
            <a:off x="11292122" y="5697353"/>
            <a:ext cx="0" cy="33846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5" name="TextBox 114"/>
          <p:cNvSpPr txBox="1"/>
          <p:nvPr/>
        </p:nvSpPr>
        <p:spPr>
          <a:xfrm>
            <a:off x="11216287" y="5426531"/>
            <a:ext cx="288862" cy="338554"/>
          </a:xfrm>
          <a:prstGeom prst="rect">
            <a:avLst/>
          </a:prstGeom>
          <a:noFill/>
        </p:spPr>
        <p:txBody>
          <a:bodyPr wrap="none" rtlCol="0">
            <a:spAutoFit/>
          </a:bodyPr>
          <a:lstStyle/>
          <a:p>
            <a:r>
              <a:rPr lang="en-US" sz="1600" dirty="0"/>
              <a:t>1</a:t>
            </a:r>
          </a:p>
        </p:txBody>
      </p:sp>
      <p:sp>
        <p:nvSpPr>
          <p:cNvPr id="117" name="TextBox 116"/>
          <p:cNvSpPr txBox="1"/>
          <p:nvPr/>
        </p:nvSpPr>
        <p:spPr>
          <a:xfrm>
            <a:off x="11019854" y="5426531"/>
            <a:ext cx="288862" cy="338554"/>
          </a:xfrm>
          <a:prstGeom prst="rect">
            <a:avLst/>
          </a:prstGeom>
          <a:noFill/>
        </p:spPr>
        <p:txBody>
          <a:bodyPr wrap="none" rtlCol="0">
            <a:spAutoFit/>
          </a:bodyPr>
          <a:lstStyle/>
          <a:p>
            <a:r>
              <a:rPr lang="en-US" sz="1600" dirty="0"/>
              <a:t>2</a:t>
            </a:r>
          </a:p>
        </p:txBody>
      </p:sp>
      <p:sp>
        <p:nvSpPr>
          <p:cNvPr id="120" name="TextBox 119"/>
          <p:cNvSpPr txBox="1"/>
          <p:nvPr/>
        </p:nvSpPr>
        <p:spPr>
          <a:xfrm>
            <a:off x="10041008" y="5668169"/>
            <a:ext cx="550792" cy="400110"/>
          </a:xfrm>
          <a:prstGeom prst="rect">
            <a:avLst/>
          </a:prstGeom>
          <a:noFill/>
        </p:spPr>
        <p:txBody>
          <a:bodyPr wrap="none" rtlCol="0">
            <a:spAutoFit/>
          </a:bodyPr>
          <a:lstStyle/>
          <a:p>
            <a:r>
              <a:rPr lang="en-US" sz="2000" i="1" dirty="0">
                <a:solidFill>
                  <a:srgbClr val="0000FF"/>
                </a:solidFill>
              </a:rPr>
              <a:t>Tag</a:t>
            </a:r>
          </a:p>
        </p:txBody>
      </p:sp>
      <p:sp>
        <p:nvSpPr>
          <p:cNvPr id="37" name="Rectangle 36"/>
          <p:cNvSpPr/>
          <p:nvPr/>
        </p:nvSpPr>
        <p:spPr>
          <a:xfrm>
            <a:off x="-304800" y="6044625"/>
            <a:ext cx="3420830" cy="338554"/>
          </a:xfrm>
          <a:prstGeom prst="rect">
            <a:avLst/>
          </a:prstGeom>
        </p:spPr>
        <p:txBody>
          <a:bodyPr wrap="square">
            <a:spAutoFit/>
          </a:bodyPr>
          <a:lstStyle/>
          <a:p>
            <a:pPr lvl="1"/>
            <a:r>
              <a:rPr lang="en-US" sz="1600" dirty="0"/>
              <a:t># cache blocks = 1 way * 8 sets =8</a:t>
            </a:r>
          </a:p>
        </p:txBody>
      </p:sp>
      <p:sp>
        <p:nvSpPr>
          <p:cNvPr id="122" name="Rectangle 121"/>
          <p:cNvSpPr/>
          <p:nvPr/>
        </p:nvSpPr>
        <p:spPr>
          <a:xfrm>
            <a:off x="2673728" y="6044625"/>
            <a:ext cx="3518388" cy="338554"/>
          </a:xfrm>
          <a:prstGeom prst="rect">
            <a:avLst/>
          </a:prstGeom>
        </p:spPr>
        <p:txBody>
          <a:bodyPr wrap="square">
            <a:spAutoFit/>
          </a:bodyPr>
          <a:lstStyle/>
          <a:p>
            <a:pPr lvl="1"/>
            <a:r>
              <a:rPr lang="en-US" sz="1600" dirty="0"/>
              <a:t># cache blocks = 2 ways * 4 sets =8</a:t>
            </a:r>
          </a:p>
        </p:txBody>
      </p:sp>
      <p:sp>
        <p:nvSpPr>
          <p:cNvPr id="123" name="Rectangle 122"/>
          <p:cNvSpPr/>
          <p:nvPr/>
        </p:nvSpPr>
        <p:spPr>
          <a:xfrm>
            <a:off x="5707873" y="6044625"/>
            <a:ext cx="3518388" cy="338554"/>
          </a:xfrm>
          <a:prstGeom prst="rect">
            <a:avLst/>
          </a:prstGeom>
        </p:spPr>
        <p:txBody>
          <a:bodyPr wrap="square">
            <a:spAutoFit/>
          </a:bodyPr>
          <a:lstStyle/>
          <a:p>
            <a:pPr lvl="1"/>
            <a:r>
              <a:rPr lang="en-US" sz="1600" dirty="0"/>
              <a:t># cache blocks = 4 ways * </a:t>
            </a:r>
            <a:r>
              <a:rPr lang="en-US" sz="1600" dirty="0">
                <a:solidFill>
                  <a:prstClr val="black"/>
                </a:solidFill>
              </a:rPr>
              <a:t>2</a:t>
            </a:r>
            <a:r>
              <a:rPr lang="en-US" sz="1600" dirty="0"/>
              <a:t> sets =8</a:t>
            </a:r>
          </a:p>
        </p:txBody>
      </p:sp>
      <p:sp>
        <p:nvSpPr>
          <p:cNvPr id="125" name="Rectangle 124"/>
          <p:cNvSpPr/>
          <p:nvPr/>
        </p:nvSpPr>
        <p:spPr>
          <a:xfrm>
            <a:off x="8645137" y="6044625"/>
            <a:ext cx="3518388" cy="338554"/>
          </a:xfrm>
          <a:prstGeom prst="rect">
            <a:avLst/>
          </a:prstGeom>
        </p:spPr>
        <p:txBody>
          <a:bodyPr wrap="square">
            <a:spAutoFit/>
          </a:bodyPr>
          <a:lstStyle/>
          <a:p>
            <a:pPr lvl="1"/>
            <a:r>
              <a:rPr lang="en-US" sz="1600" dirty="0"/>
              <a:t># cache blocks = 8 ways * </a:t>
            </a:r>
            <a:r>
              <a:rPr lang="en-US" sz="1600" dirty="0">
                <a:solidFill>
                  <a:prstClr val="black"/>
                </a:solidFill>
              </a:rPr>
              <a:t>1</a:t>
            </a:r>
            <a:r>
              <a:rPr lang="en-US" sz="1600" dirty="0"/>
              <a:t> set =8</a:t>
            </a:r>
          </a:p>
        </p:txBody>
      </p:sp>
      <p:sp>
        <p:nvSpPr>
          <p:cNvPr id="118" name="TextBox 117"/>
          <p:cNvSpPr txBox="1"/>
          <p:nvPr/>
        </p:nvSpPr>
        <p:spPr>
          <a:xfrm>
            <a:off x="3657559" y="5677406"/>
            <a:ext cx="550792" cy="400110"/>
          </a:xfrm>
          <a:prstGeom prst="rect">
            <a:avLst/>
          </a:prstGeom>
          <a:noFill/>
        </p:spPr>
        <p:txBody>
          <a:bodyPr wrap="none" rtlCol="0">
            <a:spAutoFit/>
          </a:bodyPr>
          <a:lstStyle/>
          <a:p>
            <a:r>
              <a:rPr lang="en-US" sz="2000" i="1" dirty="0">
                <a:solidFill>
                  <a:srgbClr val="0000FF"/>
                </a:solidFill>
              </a:rPr>
              <a:t>Tag</a:t>
            </a:r>
          </a:p>
        </p:txBody>
      </p:sp>
      <p:sp>
        <p:nvSpPr>
          <p:cNvPr id="119" name="TextBox 118"/>
          <p:cNvSpPr txBox="1"/>
          <p:nvPr/>
        </p:nvSpPr>
        <p:spPr>
          <a:xfrm>
            <a:off x="4810980" y="5677406"/>
            <a:ext cx="428322" cy="400110"/>
          </a:xfrm>
          <a:prstGeom prst="rect">
            <a:avLst/>
          </a:prstGeom>
          <a:noFill/>
        </p:spPr>
        <p:txBody>
          <a:bodyPr wrap="none" rtlCol="0">
            <a:spAutoFit/>
          </a:bodyPr>
          <a:lstStyle/>
          <a:p>
            <a:r>
              <a:rPr lang="en-US" altLang="zh-CN" sz="2000" i="1" dirty="0">
                <a:solidFill>
                  <a:srgbClr val="0000FF"/>
                </a:solidFill>
              </a:rPr>
              <a:t>S.I</a:t>
            </a:r>
            <a:endParaRPr lang="en-US" sz="2000" i="1" dirty="0">
              <a:solidFill>
                <a:srgbClr val="0000FF"/>
              </a:solidFill>
            </a:endParaRPr>
          </a:p>
        </p:txBody>
      </p:sp>
      <p:sp>
        <p:nvSpPr>
          <p:cNvPr id="124" name="TextBox 123"/>
          <p:cNvSpPr txBox="1"/>
          <p:nvPr/>
        </p:nvSpPr>
        <p:spPr>
          <a:xfrm>
            <a:off x="6769308" y="5677406"/>
            <a:ext cx="550792" cy="400110"/>
          </a:xfrm>
          <a:prstGeom prst="rect">
            <a:avLst/>
          </a:prstGeom>
          <a:noFill/>
        </p:spPr>
        <p:txBody>
          <a:bodyPr wrap="none" rtlCol="0">
            <a:spAutoFit/>
          </a:bodyPr>
          <a:lstStyle/>
          <a:p>
            <a:r>
              <a:rPr lang="en-US" sz="2000" i="1" dirty="0">
                <a:solidFill>
                  <a:srgbClr val="0000FF"/>
                </a:solidFill>
              </a:rPr>
              <a:t>Tag</a:t>
            </a:r>
          </a:p>
        </p:txBody>
      </p:sp>
      <p:sp>
        <p:nvSpPr>
          <p:cNvPr id="126" name="TextBox 125"/>
          <p:cNvSpPr txBox="1"/>
          <p:nvPr/>
        </p:nvSpPr>
        <p:spPr>
          <a:xfrm>
            <a:off x="7922729" y="5677406"/>
            <a:ext cx="428322" cy="400110"/>
          </a:xfrm>
          <a:prstGeom prst="rect">
            <a:avLst/>
          </a:prstGeom>
          <a:noFill/>
        </p:spPr>
        <p:txBody>
          <a:bodyPr wrap="none" rtlCol="0">
            <a:spAutoFit/>
          </a:bodyPr>
          <a:lstStyle/>
          <a:p>
            <a:r>
              <a:rPr lang="en-US" altLang="zh-CN" sz="2000" i="1" dirty="0">
                <a:solidFill>
                  <a:srgbClr val="0000FF"/>
                </a:solidFill>
              </a:rPr>
              <a:t>S.I</a:t>
            </a:r>
            <a:endParaRPr lang="en-US" sz="2000" i="1" dirty="0">
              <a:solidFill>
                <a:srgbClr val="0000FF"/>
              </a:solidFill>
            </a:endParaRPr>
          </a:p>
        </p:txBody>
      </p:sp>
      <p:sp>
        <p:nvSpPr>
          <p:cNvPr id="166" name="Rectangle 165"/>
          <p:cNvSpPr/>
          <p:nvPr/>
        </p:nvSpPr>
        <p:spPr>
          <a:xfrm>
            <a:off x="3971639" y="2209800"/>
            <a:ext cx="1143000" cy="381000"/>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solidFill>
                  <a:schemeClr val="bg1"/>
                </a:solidFill>
              </a:rPr>
              <a:t>Set 0</a:t>
            </a:r>
          </a:p>
        </p:txBody>
      </p:sp>
      <p:sp>
        <p:nvSpPr>
          <p:cNvPr id="167" name="Rectangle 166"/>
          <p:cNvSpPr/>
          <p:nvPr/>
        </p:nvSpPr>
        <p:spPr>
          <a:xfrm>
            <a:off x="3971639" y="2590800"/>
            <a:ext cx="1143000" cy="381000"/>
          </a:xfrm>
          <a:prstGeom prst="rect">
            <a:avLst/>
          </a:prstGeom>
          <a:solidFill>
            <a:srgbClr val="00B050"/>
          </a:solidFill>
          <a:ln w="12700">
            <a:noFill/>
            <a:miter lim="800000"/>
            <a:headEnd/>
            <a:tailEnd/>
          </a:ln>
          <a:effectLst/>
        </p:spPr>
        <p:txBody>
          <a:bodyPr wrap="none" anchor="ctr"/>
          <a:lstStyle/>
          <a:p>
            <a:pPr algn="ctr"/>
            <a:r>
              <a:rPr lang="en-US" dirty="0">
                <a:solidFill>
                  <a:schemeClr val="bg1"/>
                </a:solidFill>
              </a:rPr>
              <a:t>Set 1</a:t>
            </a:r>
          </a:p>
        </p:txBody>
      </p:sp>
      <p:sp>
        <p:nvSpPr>
          <p:cNvPr id="168" name="Rectangle 167"/>
          <p:cNvSpPr/>
          <p:nvPr/>
        </p:nvSpPr>
        <p:spPr>
          <a:xfrm>
            <a:off x="3971639" y="2971800"/>
            <a:ext cx="1143000" cy="381000"/>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solidFill>
                  <a:schemeClr val="bg1"/>
                </a:solidFill>
              </a:rPr>
              <a:t>Set 2</a:t>
            </a:r>
          </a:p>
        </p:txBody>
      </p:sp>
      <p:sp>
        <p:nvSpPr>
          <p:cNvPr id="173" name="Rectangle 172"/>
          <p:cNvSpPr/>
          <p:nvPr/>
        </p:nvSpPr>
        <p:spPr>
          <a:xfrm>
            <a:off x="3969011" y="3352800"/>
            <a:ext cx="1148256" cy="381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pPr algn="ctr"/>
            <a:r>
              <a:rPr lang="en-US" dirty="0">
                <a:solidFill>
                  <a:schemeClr val="bg1"/>
                </a:solidFill>
              </a:rPr>
              <a:t>Set 3</a:t>
            </a:r>
          </a:p>
        </p:txBody>
      </p:sp>
      <p:sp>
        <p:nvSpPr>
          <p:cNvPr id="174" name="Rectangle 173"/>
          <p:cNvSpPr/>
          <p:nvPr/>
        </p:nvSpPr>
        <p:spPr>
          <a:xfrm>
            <a:off x="3971639" y="3738220"/>
            <a:ext cx="1143000" cy="381000"/>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solidFill>
                  <a:schemeClr val="bg1"/>
                </a:solidFill>
              </a:rPr>
              <a:t>Set 0</a:t>
            </a:r>
          </a:p>
        </p:txBody>
      </p:sp>
      <p:sp>
        <p:nvSpPr>
          <p:cNvPr id="175" name="Rectangle 174"/>
          <p:cNvSpPr/>
          <p:nvPr/>
        </p:nvSpPr>
        <p:spPr>
          <a:xfrm>
            <a:off x="3971639" y="4119220"/>
            <a:ext cx="1143000" cy="381000"/>
          </a:xfrm>
          <a:prstGeom prst="rect">
            <a:avLst/>
          </a:prstGeom>
          <a:solidFill>
            <a:srgbClr val="00B050"/>
          </a:solidFill>
          <a:ln w="12700">
            <a:noFill/>
            <a:miter lim="800000"/>
            <a:headEnd/>
            <a:tailEnd/>
          </a:ln>
          <a:effectLst/>
        </p:spPr>
        <p:txBody>
          <a:bodyPr wrap="none" anchor="ctr"/>
          <a:lstStyle/>
          <a:p>
            <a:pPr algn="ctr"/>
            <a:r>
              <a:rPr lang="en-US" dirty="0">
                <a:solidFill>
                  <a:schemeClr val="bg1"/>
                </a:solidFill>
              </a:rPr>
              <a:t>Set 1</a:t>
            </a:r>
          </a:p>
        </p:txBody>
      </p:sp>
      <p:sp>
        <p:nvSpPr>
          <p:cNvPr id="176" name="Rectangle 175"/>
          <p:cNvSpPr/>
          <p:nvPr/>
        </p:nvSpPr>
        <p:spPr>
          <a:xfrm>
            <a:off x="3971639" y="4500220"/>
            <a:ext cx="1143000" cy="381000"/>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solidFill>
                  <a:schemeClr val="bg1"/>
                </a:solidFill>
              </a:rPr>
              <a:t>Set 2</a:t>
            </a:r>
          </a:p>
        </p:txBody>
      </p:sp>
      <p:sp>
        <p:nvSpPr>
          <p:cNvPr id="177" name="Rectangle 176"/>
          <p:cNvSpPr/>
          <p:nvPr/>
        </p:nvSpPr>
        <p:spPr>
          <a:xfrm>
            <a:off x="3971639" y="4881220"/>
            <a:ext cx="1143000" cy="381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pPr algn="ctr"/>
            <a:r>
              <a:rPr lang="en-US" dirty="0">
                <a:solidFill>
                  <a:schemeClr val="bg1"/>
                </a:solidFill>
              </a:rPr>
              <a:t>Set 3</a:t>
            </a:r>
          </a:p>
        </p:txBody>
      </p:sp>
      <p:sp>
        <p:nvSpPr>
          <p:cNvPr id="178" name="Rectangle 177"/>
          <p:cNvSpPr/>
          <p:nvPr/>
        </p:nvSpPr>
        <p:spPr>
          <a:xfrm>
            <a:off x="1318882" y="3352800"/>
            <a:ext cx="1148256" cy="381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pPr algn="ctr"/>
            <a:r>
              <a:rPr lang="en-US" dirty="0">
                <a:solidFill>
                  <a:schemeClr val="bg1"/>
                </a:solidFill>
              </a:rPr>
              <a:t>Set 3</a:t>
            </a:r>
          </a:p>
        </p:txBody>
      </p:sp>
      <p:sp>
        <p:nvSpPr>
          <p:cNvPr id="180" name="Rectangle 179"/>
          <p:cNvSpPr/>
          <p:nvPr/>
        </p:nvSpPr>
        <p:spPr>
          <a:xfrm>
            <a:off x="6876346" y="2207368"/>
            <a:ext cx="1143000" cy="381000"/>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solidFill>
                  <a:schemeClr val="bg1"/>
                </a:solidFill>
              </a:rPr>
              <a:t>Set 0</a:t>
            </a:r>
          </a:p>
        </p:txBody>
      </p:sp>
      <p:sp>
        <p:nvSpPr>
          <p:cNvPr id="181" name="Rectangle 180"/>
          <p:cNvSpPr/>
          <p:nvPr/>
        </p:nvSpPr>
        <p:spPr>
          <a:xfrm>
            <a:off x="6876346" y="2588368"/>
            <a:ext cx="1143000" cy="381000"/>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solidFill>
                  <a:schemeClr val="bg1"/>
                </a:solidFill>
              </a:rPr>
              <a:t>Set 1</a:t>
            </a:r>
          </a:p>
        </p:txBody>
      </p:sp>
      <p:sp>
        <p:nvSpPr>
          <p:cNvPr id="182" name="Rectangle 181"/>
          <p:cNvSpPr/>
          <p:nvPr/>
        </p:nvSpPr>
        <p:spPr>
          <a:xfrm>
            <a:off x="6876346" y="2969368"/>
            <a:ext cx="1143000" cy="381000"/>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solidFill>
                  <a:schemeClr val="bg1"/>
                </a:solidFill>
              </a:rPr>
              <a:t>Set 0</a:t>
            </a:r>
          </a:p>
        </p:txBody>
      </p:sp>
      <p:sp>
        <p:nvSpPr>
          <p:cNvPr id="183" name="Rectangle 182"/>
          <p:cNvSpPr/>
          <p:nvPr/>
        </p:nvSpPr>
        <p:spPr>
          <a:xfrm>
            <a:off x="6876346" y="3731368"/>
            <a:ext cx="1143000" cy="381000"/>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solidFill>
                  <a:schemeClr val="bg1"/>
                </a:solidFill>
              </a:rPr>
              <a:t>Set 0</a:t>
            </a:r>
          </a:p>
        </p:txBody>
      </p:sp>
      <p:sp>
        <p:nvSpPr>
          <p:cNvPr id="184" name="Rectangle 183"/>
          <p:cNvSpPr/>
          <p:nvPr/>
        </p:nvSpPr>
        <p:spPr>
          <a:xfrm>
            <a:off x="6876346" y="4112368"/>
            <a:ext cx="1143000" cy="381000"/>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solidFill>
                  <a:schemeClr val="bg1"/>
                </a:solidFill>
              </a:rPr>
              <a:t>Set 1</a:t>
            </a:r>
          </a:p>
        </p:txBody>
      </p:sp>
      <p:sp>
        <p:nvSpPr>
          <p:cNvPr id="185" name="Rectangle 184"/>
          <p:cNvSpPr/>
          <p:nvPr/>
        </p:nvSpPr>
        <p:spPr>
          <a:xfrm>
            <a:off x="6876346" y="4493368"/>
            <a:ext cx="1143000" cy="381000"/>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dirty="0">
                <a:solidFill>
                  <a:schemeClr val="bg1"/>
                </a:solidFill>
              </a:rPr>
              <a:t>Set 0</a:t>
            </a:r>
          </a:p>
        </p:txBody>
      </p:sp>
      <p:sp>
        <p:nvSpPr>
          <p:cNvPr id="186" name="Rectangle 185"/>
          <p:cNvSpPr/>
          <p:nvPr/>
        </p:nvSpPr>
        <p:spPr>
          <a:xfrm>
            <a:off x="6876346" y="4874368"/>
            <a:ext cx="1143000" cy="381000"/>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solidFill>
                  <a:schemeClr val="bg1"/>
                </a:solidFill>
              </a:rPr>
              <a:t>Set 1</a:t>
            </a:r>
          </a:p>
        </p:txBody>
      </p:sp>
      <p:sp>
        <p:nvSpPr>
          <p:cNvPr id="187" name="Rectangle 186"/>
          <p:cNvSpPr/>
          <p:nvPr/>
        </p:nvSpPr>
        <p:spPr>
          <a:xfrm>
            <a:off x="6873718" y="3350368"/>
            <a:ext cx="1148256" cy="381000"/>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r>
              <a:rPr lang="en-US" dirty="0">
                <a:solidFill>
                  <a:schemeClr val="bg1"/>
                </a:solidFill>
              </a:rPr>
              <a:t>Set 1</a:t>
            </a:r>
          </a:p>
        </p:txBody>
      </p:sp>
      <p:sp>
        <p:nvSpPr>
          <p:cNvPr id="6" name="Slide Number Placeholder 5">
            <a:extLst>
              <a:ext uri="{FF2B5EF4-FFF2-40B4-BE49-F238E27FC236}">
                <a16:creationId xmlns:a16="http://schemas.microsoft.com/office/drawing/2014/main" id="{D9A63714-17AA-6187-3372-683BC1BD5834}"/>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60</a:t>
            </a:fld>
            <a:endParaRPr lang="en-US" dirty="0"/>
          </a:p>
        </p:txBody>
      </p:sp>
    </p:spTree>
    <p:extLst>
      <p:ext uri="{BB962C8B-B14F-4D97-AF65-F5344CB8AC3E}">
        <p14:creationId xmlns:p14="http://schemas.microsoft.com/office/powerpoint/2010/main" val="2161048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5" name="Picture 4" descr="f05-14-P374493"/>
          <p:cNvPicPr>
            <a:picLocks noChangeAspect="1" noChangeArrowheads="1"/>
          </p:cNvPicPr>
          <p:nvPr/>
        </p:nvPicPr>
        <p:blipFill>
          <a:blip r:embed="rId3" cstate="print"/>
          <a:srcRect/>
          <a:stretch>
            <a:fillRect/>
          </a:stretch>
        </p:blipFill>
        <p:spPr bwMode="auto">
          <a:xfrm>
            <a:off x="76200" y="1066800"/>
            <a:ext cx="7071660" cy="5447061"/>
          </a:xfrm>
          <a:prstGeom prst="rect">
            <a:avLst/>
          </a:prstGeom>
          <a:noFill/>
          <a:ln w="9525">
            <a:noFill/>
            <a:miter lim="800000"/>
            <a:headEnd/>
            <a:tailEnd/>
          </a:ln>
        </p:spPr>
      </p:pic>
      <p:sp>
        <p:nvSpPr>
          <p:cNvPr id="51206" name="Title 6"/>
          <p:cNvSpPr>
            <a:spLocks noGrp="1"/>
          </p:cNvSpPr>
          <p:nvPr>
            <p:ph type="title"/>
          </p:nvPr>
        </p:nvSpPr>
        <p:spPr/>
        <p:txBody>
          <a:bodyPr>
            <a:normAutofit/>
          </a:bodyPr>
          <a:lstStyle/>
          <a:p>
            <a:pPr>
              <a:lnSpc>
                <a:spcPct val="85000"/>
              </a:lnSpc>
            </a:pPr>
            <a:r>
              <a:rPr lang="en-US" dirty="0"/>
              <a:t>8-Block Cache Summary</a:t>
            </a:r>
          </a:p>
        </p:txBody>
      </p:sp>
      <p:sp>
        <p:nvSpPr>
          <p:cNvPr id="9" name="Content Placeholder 2"/>
          <p:cNvSpPr txBox="1">
            <a:spLocks/>
          </p:cNvSpPr>
          <p:nvPr/>
        </p:nvSpPr>
        <p:spPr>
          <a:xfrm>
            <a:off x="6882798" y="1302289"/>
            <a:ext cx="4911804" cy="5326922"/>
          </a:xfrm>
          <a:prstGeom prst="rect">
            <a:avLst/>
          </a:prstGeom>
        </p:spPr>
        <p:txBody>
          <a:bodyPr>
            <a:normAutofit fontScale="70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ct val="0"/>
              </a:spcBef>
            </a:pPr>
            <a:r>
              <a:rPr lang="en-GB" dirty="0">
                <a:latin typeface="Calibri" charset="0"/>
              </a:rPr>
              <a:t>Cache: 8 blocks, each 4 Bytes. # cache blocks is equal to number of sets x associativity. </a:t>
            </a:r>
          </a:p>
          <a:p>
            <a:pPr>
              <a:spcBef>
                <a:spcPct val="0"/>
              </a:spcBef>
            </a:pPr>
            <a:r>
              <a:rPr lang="en-GB" dirty="0">
                <a:latin typeface="Calibri" charset="0"/>
              </a:rPr>
              <a:t>For fixed cache size, increasing associativity decreases number of sets while increasing number of blocks per set. </a:t>
            </a:r>
          </a:p>
          <a:p>
            <a:pPr lvl="1">
              <a:spcBef>
                <a:spcPct val="0"/>
              </a:spcBef>
            </a:pPr>
            <a:r>
              <a:rPr lang="en-GB" dirty="0">
                <a:latin typeface="Calibri" charset="0"/>
              </a:rPr>
              <a:t>DM (1-way SA): 8 sets x 1 block per set </a:t>
            </a:r>
          </a:p>
          <a:p>
            <a:pPr lvl="1">
              <a:spcBef>
                <a:spcPct val="0"/>
              </a:spcBef>
            </a:pPr>
            <a:r>
              <a:rPr lang="en-GB" dirty="0">
                <a:latin typeface="Calibri" charset="0"/>
              </a:rPr>
              <a:t>2-way SA: 4 sets x 2 blocks per set</a:t>
            </a:r>
          </a:p>
          <a:p>
            <a:pPr lvl="1">
              <a:spcBef>
                <a:spcPct val="0"/>
              </a:spcBef>
            </a:pPr>
            <a:r>
              <a:rPr lang="en-GB" dirty="0">
                <a:latin typeface="Calibri" charset="0"/>
              </a:rPr>
              <a:t>4-way SA: 2 sets x 4 blocks per set</a:t>
            </a:r>
          </a:p>
          <a:p>
            <a:pPr lvl="1">
              <a:spcBef>
                <a:spcPct val="0"/>
              </a:spcBef>
            </a:pPr>
            <a:r>
              <a:rPr lang="en-GB" dirty="0">
                <a:latin typeface="Calibri" charset="0"/>
              </a:rPr>
              <a:t>FA (4-way SA): 1 set x 8 blocks per set</a:t>
            </a:r>
          </a:p>
          <a:p>
            <a:pPr>
              <a:spcBef>
                <a:spcPct val="0"/>
              </a:spcBef>
            </a:pPr>
            <a:r>
              <a:rPr lang="en-US" dirty="0">
                <a:latin typeface="Calibri" charset="0"/>
              </a:rPr>
              <a:t>Higher associativity </a:t>
            </a:r>
            <a:r>
              <a:rPr lang="en-US" dirty="0">
                <a:latin typeface="Calibri" charset="0"/>
                <a:sym typeface="Wingdings" panose="05000000000000000000" pitchFamily="2" charset="2"/>
              </a:rPr>
              <a:t> </a:t>
            </a:r>
            <a:r>
              <a:rPr lang="en-US" dirty="0">
                <a:latin typeface="Calibri" charset="0"/>
              </a:rPr>
              <a:t>More ways </a:t>
            </a:r>
            <a:r>
              <a:rPr lang="en-US" dirty="0">
                <a:latin typeface="Calibri" charset="0"/>
                <a:sym typeface="Wingdings" panose="05000000000000000000" pitchFamily="2" charset="2"/>
              </a:rPr>
              <a:t> fewer cache sets  </a:t>
            </a:r>
            <a:r>
              <a:rPr lang="en-US" altLang="zh-CN" dirty="0">
                <a:latin typeface="Calibri" charset="0"/>
                <a:sym typeface="Wingdings" panose="05000000000000000000" pitchFamily="2" charset="2"/>
              </a:rPr>
              <a:t>cache structure is more “short (vertically) and fat (horizontally)”</a:t>
            </a:r>
          </a:p>
          <a:p>
            <a:pPr>
              <a:spcBef>
                <a:spcPct val="0"/>
              </a:spcBef>
            </a:pPr>
            <a:r>
              <a:rPr lang="en-US" dirty="0">
                <a:latin typeface="Calibri" charset="0"/>
              </a:rPr>
              <a:t>Lower associativity </a:t>
            </a:r>
            <a:r>
              <a:rPr lang="en-US" dirty="0">
                <a:latin typeface="Calibri" charset="0"/>
                <a:sym typeface="Wingdings" panose="05000000000000000000" pitchFamily="2" charset="2"/>
              </a:rPr>
              <a:t> </a:t>
            </a:r>
            <a:r>
              <a:rPr lang="en-US" dirty="0">
                <a:latin typeface="Calibri" charset="0"/>
              </a:rPr>
              <a:t>Fewer ways </a:t>
            </a:r>
            <a:r>
              <a:rPr lang="en-US" dirty="0">
                <a:latin typeface="Calibri" charset="0"/>
                <a:sym typeface="Wingdings" panose="05000000000000000000" pitchFamily="2" charset="2"/>
              </a:rPr>
              <a:t> more cache sets </a:t>
            </a:r>
            <a:r>
              <a:rPr lang="en-US" dirty="0">
                <a:latin typeface="Calibri" charset="0"/>
              </a:rPr>
              <a:t> </a:t>
            </a:r>
            <a:r>
              <a:rPr lang="en-US" dirty="0">
                <a:latin typeface="Calibri" charset="0"/>
                <a:sym typeface="Wingdings" panose="05000000000000000000" pitchFamily="2" charset="2"/>
              </a:rPr>
              <a:t> </a:t>
            </a:r>
            <a:r>
              <a:rPr lang="en-US" altLang="zh-CN" dirty="0">
                <a:latin typeface="Calibri" charset="0"/>
                <a:sym typeface="Wingdings" panose="05000000000000000000" pitchFamily="2" charset="2"/>
              </a:rPr>
              <a:t>cache structure is more “tall (vertically) and skinny (horizontally)”</a:t>
            </a:r>
          </a:p>
        </p:txBody>
      </p:sp>
      <p:sp>
        <p:nvSpPr>
          <p:cNvPr id="2" name="Rectangle 1"/>
          <p:cNvSpPr/>
          <p:nvPr/>
        </p:nvSpPr>
        <p:spPr>
          <a:xfrm>
            <a:off x="2482850" y="1785938"/>
            <a:ext cx="430760" cy="269875"/>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endParaRPr lang="en-US">
              <a:solidFill>
                <a:schemeClr val="bg1"/>
              </a:solidFill>
            </a:endParaRPr>
          </a:p>
        </p:txBody>
      </p:sp>
      <p:sp>
        <p:nvSpPr>
          <p:cNvPr id="17" name="Rectangle 16"/>
          <p:cNvSpPr/>
          <p:nvPr/>
        </p:nvSpPr>
        <p:spPr>
          <a:xfrm>
            <a:off x="2494558" y="2055813"/>
            <a:ext cx="419052" cy="269875"/>
          </a:xfrm>
          <a:prstGeom prst="rect">
            <a:avLst/>
          </a:prstGeom>
          <a:solidFill>
            <a:srgbClr val="00B050"/>
          </a:solidFill>
          <a:ln w="12700">
            <a:noFill/>
            <a:miter lim="800000"/>
            <a:headEnd/>
            <a:tailEnd/>
          </a:ln>
          <a:effectLst/>
        </p:spPr>
        <p:txBody>
          <a:bodyPr wrap="none" anchor="ctr"/>
          <a:lstStyle/>
          <a:p>
            <a:pPr algn="ctr"/>
            <a:endParaRPr lang="en-US">
              <a:solidFill>
                <a:schemeClr val="bg1"/>
              </a:solidFill>
            </a:endParaRPr>
          </a:p>
        </p:txBody>
      </p:sp>
      <p:sp>
        <p:nvSpPr>
          <p:cNvPr id="18" name="Rectangle 17"/>
          <p:cNvSpPr/>
          <p:nvPr/>
        </p:nvSpPr>
        <p:spPr>
          <a:xfrm>
            <a:off x="2494558" y="2325688"/>
            <a:ext cx="419052" cy="269875"/>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endParaRPr lang="en-US">
              <a:solidFill>
                <a:schemeClr val="bg1"/>
              </a:solidFill>
            </a:endParaRPr>
          </a:p>
        </p:txBody>
      </p:sp>
      <p:sp>
        <p:nvSpPr>
          <p:cNvPr id="19" name="Rectangle 18"/>
          <p:cNvSpPr/>
          <p:nvPr/>
        </p:nvSpPr>
        <p:spPr>
          <a:xfrm>
            <a:off x="2494558" y="2595563"/>
            <a:ext cx="432792" cy="28178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none" anchor="ctr"/>
          <a:lstStyle/>
          <a:p>
            <a:pPr algn="ctr"/>
            <a:endParaRPr lang="en-US">
              <a:solidFill>
                <a:schemeClr val="bg1"/>
              </a:solidFill>
            </a:endParaRPr>
          </a:p>
        </p:txBody>
      </p:sp>
      <p:sp>
        <p:nvSpPr>
          <p:cNvPr id="20" name="Rectangle 19"/>
          <p:cNvSpPr/>
          <p:nvPr/>
        </p:nvSpPr>
        <p:spPr>
          <a:xfrm>
            <a:off x="2494558" y="2877343"/>
            <a:ext cx="419052" cy="269875"/>
          </a:xfrm>
          <a:prstGeom prst="rect">
            <a:avLst/>
          </a:prstGeom>
          <a:solidFill>
            <a:srgbClr val="00B0F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
        <p:nvSpPr>
          <p:cNvPr id="21" name="Rectangle 20"/>
          <p:cNvSpPr/>
          <p:nvPr/>
        </p:nvSpPr>
        <p:spPr>
          <a:xfrm>
            <a:off x="2494558" y="3147218"/>
            <a:ext cx="419052" cy="269875"/>
          </a:xfrm>
          <a:prstGeom prst="rect">
            <a:avLst/>
          </a:prstGeom>
          <a:solidFill>
            <a:schemeClr val="accent6">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2" name="Rectangle 21"/>
          <p:cNvSpPr/>
          <p:nvPr/>
        </p:nvSpPr>
        <p:spPr>
          <a:xfrm>
            <a:off x="2494558" y="3417093"/>
            <a:ext cx="419052" cy="269875"/>
          </a:xfrm>
          <a:prstGeom prst="rect">
            <a:avLst/>
          </a:prstGeom>
          <a:solidFill>
            <a:schemeClr val="accent3">
              <a:lumMod val="60000"/>
              <a:lumOff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3" name="Rectangle 22"/>
          <p:cNvSpPr/>
          <p:nvPr/>
        </p:nvSpPr>
        <p:spPr>
          <a:xfrm>
            <a:off x="2494558" y="3686968"/>
            <a:ext cx="419052" cy="269875"/>
          </a:xfrm>
          <a:prstGeom prst="rect">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4" name="Rectangle 23"/>
          <p:cNvSpPr/>
          <p:nvPr/>
        </p:nvSpPr>
        <p:spPr>
          <a:xfrm>
            <a:off x="2494558" y="4771760"/>
            <a:ext cx="3021475" cy="265112"/>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endParaRPr lang="en-US">
              <a:solidFill>
                <a:schemeClr val="bg1"/>
              </a:solidFill>
            </a:endParaRPr>
          </a:p>
        </p:txBody>
      </p:sp>
      <p:sp>
        <p:nvSpPr>
          <p:cNvPr id="26" name="Rectangle 25"/>
          <p:cNvSpPr/>
          <p:nvPr/>
        </p:nvSpPr>
        <p:spPr>
          <a:xfrm>
            <a:off x="4466753" y="2774951"/>
            <a:ext cx="1301164" cy="265112"/>
          </a:xfrm>
          <a:prstGeom prst="rect">
            <a:avLst/>
          </a:prstGeom>
          <a:solidFill>
            <a:srgbClr val="00B050"/>
          </a:solidFill>
          <a:ln w="12700">
            <a:noFill/>
            <a:miter lim="800000"/>
            <a:headEnd/>
            <a:tailEnd/>
          </a:ln>
          <a:effectLst/>
        </p:spPr>
        <p:txBody>
          <a:bodyPr wrap="none" anchor="ctr"/>
          <a:lstStyle/>
          <a:p>
            <a:pPr algn="ctr"/>
            <a:endParaRPr lang="en-US">
              <a:solidFill>
                <a:schemeClr val="bg1"/>
              </a:solidFill>
            </a:endParaRPr>
          </a:p>
        </p:txBody>
      </p:sp>
      <p:sp>
        <p:nvSpPr>
          <p:cNvPr id="27" name="Rectangle 26"/>
          <p:cNvSpPr/>
          <p:nvPr/>
        </p:nvSpPr>
        <p:spPr>
          <a:xfrm>
            <a:off x="4466753" y="3040063"/>
            <a:ext cx="1301164" cy="265112"/>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endParaRPr lang="en-US">
              <a:solidFill>
                <a:schemeClr val="bg1"/>
              </a:solidFill>
            </a:endParaRPr>
          </a:p>
        </p:txBody>
      </p:sp>
      <p:sp>
        <p:nvSpPr>
          <p:cNvPr id="35" name="Rectangle 34"/>
          <p:cNvSpPr/>
          <p:nvPr/>
        </p:nvSpPr>
        <p:spPr>
          <a:xfrm>
            <a:off x="4466753" y="3313905"/>
            <a:ext cx="1301164" cy="265112"/>
          </a:xfrm>
          <a:prstGeom prst="rect">
            <a:avLst/>
          </a:prstGeom>
          <a:solidFill>
            <a:schemeClr val="bg1">
              <a:lumMod val="50000"/>
            </a:schemeClr>
          </a:solidFill>
          <a:ln>
            <a:no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lgn="ctr"/>
            <a:endParaRPr lang="en-US">
              <a:solidFill>
                <a:schemeClr val="bg1"/>
              </a:solidFill>
            </a:endParaRPr>
          </a:p>
        </p:txBody>
      </p:sp>
      <p:sp>
        <p:nvSpPr>
          <p:cNvPr id="36" name="Rectangle 35"/>
          <p:cNvSpPr/>
          <p:nvPr/>
        </p:nvSpPr>
        <p:spPr>
          <a:xfrm>
            <a:off x="4466753" y="2500049"/>
            <a:ext cx="1301164" cy="265112"/>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endParaRPr lang="en-US">
              <a:solidFill>
                <a:schemeClr val="bg1"/>
              </a:solidFill>
            </a:endParaRPr>
          </a:p>
        </p:txBody>
      </p:sp>
      <p:sp>
        <p:nvSpPr>
          <p:cNvPr id="37" name="Rectangle 36"/>
          <p:cNvSpPr/>
          <p:nvPr/>
        </p:nvSpPr>
        <p:spPr>
          <a:xfrm>
            <a:off x="2494558" y="5045602"/>
            <a:ext cx="3021475" cy="265112"/>
          </a:xfrm>
          <a:prstGeom prst="rect">
            <a:avLst/>
          </a:prstGeom>
          <a:solidFill>
            <a:srgbClr val="00B050"/>
          </a:solidFill>
          <a:ln w="12700">
            <a:noFill/>
            <a:miter lim="800000"/>
            <a:headEnd/>
            <a:tailEnd/>
          </a:ln>
          <a:effectLst/>
        </p:spPr>
        <p:txBody>
          <a:bodyPr wrap="none" anchor="ctr"/>
          <a:lstStyle/>
          <a:p>
            <a:pPr algn="ctr"/>
            <a:endParaRPr lang="en-US">
              <a:solidFill>
                <a:schemeClr val="bg1"/>
              </a:solidFill>
            </a:endParaRPr>
          </a:p>
        </p:txBody>
      </p:sp>
      <p:sp>
        <p:nvSpPr>
          <p:cNvPr id="38" name="Rectangle 37"/>
          <p:cNvSpPr/>
          <p:nvPr/>
        </p:nvSpPr>
        <p:spPr>
          <a:xfrm>
            <a:off x="561978" y="6212016"/>
            <a:ext cx="6483344" cy="265112"/>
          </a:xfrm>
          <a:prstGeom prst="rect">
            <a:avLst/>
          </a:prstGeom>
          <a:ln>
            <a:noFill/>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endParaRPr lang="en-US">
              <a:solidFill>
                <a:schemeClr val="bg1"/>
              </a:solidFill>
            </a:endParaRPr>
          </a:p>
        </p:txBody>
      </p:sp>
      <p:cxnSp>
        <p:nvCxnSpPr>
          <p:cNvPr id="4" name="Straight Connector 3"/>
          <p:cNvCxnSpPr/>
          <p:nvPr/>
        </p:nvCxnSpPr>
        <p:spPr>
          <a:xfrm>
            <a:off x="5117335" y="2498904"/>
            <a:ext cx="16686" cy="1080113"/>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p:cNvCxnSpPr/>
          <p:nvPr/>
        </p:nvCxnSpPr>
        <p:spPr>
          <a:xfrm>
            <a:off x="2927350" y="4771760"/>
            <a:ext cx="0" cy="538954"/>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p:cNvCxnSpPr/>
          <p:nvPr/>
        </p:nvCxnSpPr>
        <p:spPr>
          <a:xfrm>
            <a:off x="3349625" y="4774935"/>
            <a:ext cx="0" cy="538954"/>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p:cNvCxnSpPr/>
          <p:nvPr/>
        </p:nvCxnSpPr>
        <p:spPr>
          <a:xfrm>
            <a:off x="3784600" y="4771760"/>
            <a:ext cx="0" cy="538954"/>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p:cNvCxnSpPr/>
          <p:nvPr/>
        </p:nvCxnSpPr>
        <p:spPr>
          <a:xfrm>
            <a:off x="4225925" y="4771760"/>
            <a:ext cx="0" cy="538954"/>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Connector 30"/>
          <p:cNvCxnSpPr/>
          <p:nvPr/>
        </p:nvCxnSpPr>
        <p:spPr>
          <a:xfrm>
            <a:off x="4654550" y="4771760"/>
            <a:ext cx="0" cy="538954"/>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p:cNvCxnSpPr/>
          <p:nvPr/>
        </p:nvCxnSpPr>
        <p:spPr>
          <a:xfrm>
            <a:off x="5086350" y="4771760"/>
            <a:ext cx="0" cy="538954"/>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p:cNvCxnSpPr/>
          <p:nvPr/>
        </p:nvCxnSpPr>
        <p:spPr>
          <a:xfrm>
            <a:off x="1005623" y="6207523"/>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34" name="Straight Connector 33"/>
          <p:cNvCxnSpPr/>
          <p:nvPr/>
        </p:nvCxnSpPr>
        <p:spPr>
          <a:xfrm>
            <a:off x="1433830" y="6207523"/>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39" name="Straight Connector 38"/>
          <p:cNvCxnSpPr/>
          <p:nvPr/>
        </p:nvCxnSpPr>
        <p:spPr>
          <a:xfrm>
            <a:off x="1867747" y="6207523"/>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0" name="Straight Connector 39"/>
          <p:cNvCxnSpPr/>
          <p:nvPr/>
        </p:nvCxnSpPr>
        <p:spPr>
          <a:xfrm>
            <a:off x="2303780" y="6207523"/>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1" name="Straight Connector 40"/>
          <p:cNvCxnSpPr/>
          <p:nvPr/>
        </p:nvCxnSpPr>
        <p:spPr>
          <a:xfrm>
            <a:off x="2733463" y="6207523"/>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2" name="Straight Connector 41"/>
          <p:cNvCxnSpPr/>
          <p:nvPr/>
        </p:nvCxnSpPr>
        <p:spPr>
          <a:xfrm>
            <a:off x="3163146" y="6207522"/>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3" name="Straight Connector 42"/>
          <p:cNvCxnSpPr/>
          <p:nvPr/>
        </p:nvCxnSpPr>
        <p:spPr>
          <a:xfrm>
            <a:off x="3595943" y="6207523"/>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4" name="Straight Connector 43"/>
          <p:cNvCxnSpPr/>
          <p:nvPr/>
        </p:nvCxnSpPr>
        <p:spPr>
          <a:xfrm>
            <a:off x="4023510" y="6207522"/>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5" name="Straight Connector 44"/>
          <p:cNvCxnSpPr/>
          <p:nvPr/>
        </p:nvCxnSpPr>
        <p:spPr>
          <a:xfrm>
            <a:off x="4466753" y="6207522"/>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6" name="Straight Connector 45"/>
          <p:cNvCxnSpPr/>
          <p:nvPr/>
        </p:nvCxnSpPr>
        <p:spPr>
          <a:xfrm>
            <a:off x="4883736" y="6207522"/>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7" name="Straight Connector 46"/>
          <p:cNvCxnSpPr/>
          <p:nvPr/>
        </p:nvCxnSpPr>
        <p:spPr>
          <a:xfrm>
            <a:off x="5321886" y="6207521"/>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8" name="Straight Connector 47"/>
          <p:cNvCxnSpPr/>
          <p:nvPr/>
        </p:nvCxnSpPr>
        <p:spPr>
          <a:xfrm>
            <a:off x="5764270" y="6207521"/>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49" name="Straight Connector 48"/>
          <p:cNvCxnSpPr/>
          <p:nvPr/>
        </p:nvCxnSpPr>
        <p:spPr>
          <a:xfrm>
            <a:off x="6196070" y="6207521"/>
            <a:ext cx="0" cy="269477"/>
          </a:xfrm>
          <a:prstGeom prst="line">
            <a:avLst/>
          </a:prstGeom>
        </p:spPr>
        <p:style>
          <a:lnRef idx="1">
            <a:schemeClr val="dk1"/>
          </a:lnRef>
          <a:fillRef idx="0">
            <a:schemeClr val="dk1"/>
          </a:fillRef>
          <a:effectRef idx="0">
            <a:schemeClr val="dk1"/>
          </a:effectRef>
          <a:fontRef idx="minor">
            <a:schemeClr val="tx1"/>
          </a:fontRef>
        </p:style>
      </p:cxnSp>
      <p:cxnSp>
        <p:nvCxnSpPr>
          <p:cNvPr id="50" name="Straight Connector 49"/>
          <p:cNvCxnSpPr/>
          <p:nvPr/>
        </p:nvCxnSpPr>
        <p:spPr>
          <a:xfrm>
            <a:off x="6621520" y="6207520"/>
            <a:ext cx="0" cy="269477"/>
          </a:xfrm>
          <a:prstGeom prst="line">
            <a:avLst/>
          </a:prstGeom>
        </p:spPr>
        <p:style>
          <a:lnRef idx="1">
            <a:schemeClr val="dk1"/>
          </a:lnRef>
          <a:fillRef idx="0">
            <a:schemeClr val="dk1"/>
          </a:fillRef>
          <a:effectRef idx="0">
            <a:schemeClr val="dk1"/>
          </a:effectRef>
          <a:fontRef idx="minor">
            <a:schemeClr val="tx1"/>
          </a:fontRef>
        </p:style>
      </p:cxnSp>
      <p:sp>
        <p:nvSpPr>
          <p:cNvPr id="7" name="Slide Number Placeholder 5">
            <a:extLst>
              <a:ext uri="{FF2B5EF4-FFF2-40B4-BE49-F238E27FC236}">
                <a16:creationId xmlns:a16="http://schemas.microsoft.com/office/drawing/2014/main" id="{68F5C04E-503C-FF1A-B3D6-771C004A4C3C}"/>
              </a:ext>
            </a:extLst>
          </p:cNvPr>
          <p:cNvSpPr txBox="1">
            <a:spLocks/>
          </p:cNvSpPr>
          <p:nvPr/>
        </p:nvSpPr>
        <p:spPr>
          <a:xfrm>
            <a:off x="11489802" y="6469922"/>
            <a:ext cx="609600" cy="388078"/>
          </a:xfrm>
          <a:prstGeom prst="rect">
            <a:avLst/>
          </a:prstGeom>
        </p:spPr>
        <p:txBody>
          <a:bodyPr vert="horz" lIns="91440" tIns="45720" rIns="91440" bIns="45720" rtlCol="0" anchor="ctr"/>
          <a:lstStyle>
            <a:defPPr>
              <a:defRPr lang="en-US"/>
            </a:defPPr>
            <a:lvl1pPr marL="0" algn="r" defTabSz="457200" rtl="0" eaLnBrk="1" latinLnBrk="0" hangingPunct="1">
              <a:defRPr sz="16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61</a:t>
            </a:fld>
            <a:endParaRPr lang="en-US" dirty="0"/>
          </a:p>
        </p:txBody>
      </p:sp>
    </p:spTree>
    <p:extLst>
      <p:ext uri="{BB962C8B-B14F-4D97-AF65-F5344CB8AC3E}">
        <p14:creationId xmlns:p14="http://schemas.microsoft.com/office/powerpoint/2010/main" val="74291615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26015-81D6-463C-4CBA-86E975F63B0A}"/>
              </a:ext>
            </a:extLst>
          </p:cNvPr>
          <p:cNvSpPr>
            <a:spLocks noGrp="1"/>
          </p:cNvSpPr>
          <p:nvPr>
            <p:ph type="title"/>
          </p:nvPr>
        </p:nvSpPr>
        <p:spPr/>
        <p:txBody>
          <a:bodyPr>
            <a:normAutofit/>
          </a:bodyPr>
          <a:lstStyle/>
          <a:p>
            <a:r>
              <a:rPr lang="en-GB" dirty="0"/>
              <a:t>YouTube: How Cache Works Inside a CPU</a:t>
            </a:r>
            <a:endParaRPr lang="en-SE" dirty="0"/>
          </a:p>
        </p:txBody>
      </p:sp>
      <p:sp>
        <p:nvSpPr>
          <p:cNvPr id="3" name="Content Placeholder 2">
            <a:extLst>
              <a:ext uri="{FF2B5EF4-FFF2-40B4-BE49-F238E27FC236}">
                <a16:creationId xmlns:a16="http://schemas.microsoft.com/office/drawing/2014/main" id="{BD2347BB-09EA-B3FD-1E1E-2E0052719982}"/>
              </a:ext>
            </a:extLst>
          </p:cNvPr>
          <p:cNvSpPr>
            <a:spLocks noGrp="1"/>
          </p:cNvSpPr>
          <p:nvPr>
            <p:ph idx="1"/>
          </p:nvPr>
        </p:nvSpPr>
        <p:spPr/>
        <p:txBody>
          <a:bodyPr/>
          <a:lstStyle/>
          <a:p>
            <a:endParaRPr lang="en-SE" dirty="0"/>
          </a:p>
        </p:txBody>
      </p:sp>
      <p:sp>
        <p:nvSpPr>
          <p:cNvPr id="4" name="Slide Number Placeholder 3">
            <a:extLst>
              <a:ext uri="{FF2B5EF4-FFF2-40B4-BE49-F238E27FC236}">
                <a16:creationId xmlns:a16="http://schemas.microsoft.com/office/drawing/2014/main" id="{13B3D77D-EF98-8046-196A-0C6675CCAEBF}"/>
              </a:ext>
            </a:extLst>
          </p:cNvPr>
          <p:cNvSpPr>
            <a:spLocks noGrp="1"/>
          </p:cNvSpPr>
          <p:nvPr>
            <p:ph type="sldNum" sz="quarter" idx="10"/>
          </p:nvPr>
        </p:nvSpPr>
        <p:spPr>
          <a:xfrm>
            <a:off x="11658600" y="6513661"/>
            <a:ext cx="524967" cy="344339"/>
          </a:xfrm>
          <a:prstGeom prst="rect">
            <a:avLst/>
          </a:prstGeom>
        </p:spPr>
        <p:txBody>
          <a:bodyPr/>
          <a:lstStyle>
            <a:defPPr>
              <a:defRPr lang="en-US"/>
            </a:defPPr>
            <a:lvl1pPr algn="l" rtl="0" eaLnBrk="0" fontAlgn="base" hangingPunct="0">
              <a:spcBef>
                <a:spcPct val="0"/>
              </a:spcBef>
              <a:spcAft>
                <a:spcPct val="0"/>
              </a:spcAft>
              <a:defRPr sz="1600" b="0" i="0" kern="1200">
                <a:solidFill>
                  <a:schemeClr val="tx1"/>
                </a:solidFill>
                <a:latin typeface="Comic Sans MS" charset="0"/>
                <a:ea typeface="ＭＳ Ｐゴシック" charset="0"/>
                <a:cs typeface="ＭＳ Ｐゴシック" charset="0"/>
              </a:defRPr>
            </a:lvl1pPr>
            <a:lvl2pPr marL="457200" algn="l" rtl="0" eaLnBrk="0" fontAlgn="base" hangingPunct="0">
              <a:spcBef>
                <a:spcPct val="0"/>
              </a:spcBef>
              <a:spcAft>
                <a:spcPct val="0"/>
              </a:spcAft>
              <a:defRPr b="1" kern="1200">
                <a:solidFill>
                  <a:schemeClr val="tx1"/>
                </a:solidFill>
                <a:latin typeface="Comic Sans MS" charset="0"/>
                <a:ea typeface="ＭＳ Ｐゴシック" charset="0"/>
                <a:cs typeface="ＭＳ Ｐゴシック" charset="0"/>
              </a:defRPr>
            </a:lvl2pPr>
            <a:lvl3pPr marL="914400" algn="l" rtl="0" eaLnBrk="0" fontAlgn="base" hangingPunct="0">
              <a:spcBef>
                <a:spcPct val="0"/>
              </a:spcBef>
              <a:spcAft>
                <a:spcPct val="0"/>
              </a:spcAft>
              <a:defRPr b="1" kern="1200">
                <a:solidFill>
                  <a:schemeClr val="tx1"/>
                </a:solidFill>
                <a:latin typeface="Comic Sans MS" charset="0"/>
                <a:ea typeface="ＭＳ Ｐゴシック" charset="0"/>
                <a:cs typeface="ＭＳ Ｐゴシック" charset="0"/>
              </a:defRPr>
            </a:lvl3pPr>
            <a:lvl4pPr marL="1371600" algn="l" rtl="0" eaLnBrk="0" fontAlgn="base" hangingPunct="0">
              <a:spcBef>
                <a:spcPct val="0"/>
              </a:spcBef>
              <a:spcAft>
                <a:spcPct val="0"/>
              </a:spcAft>
              <a:defRPr b="1" kern="1200">
                <a:solidFill>
                  <a:schemeClr val="tx1"/>
                </a:solidFill>
                <a:latin typeface="Comic Sans MS" charset="0"/>
                <a:ea typeface="ＭＳ Ｐゴシック" charset="0"/>
                <a:cs typeface="ＭＳ Ｐゴシック" charset="0"/>
              </a:defRPr>
            </a:lvl4pPr>
            <a:lvl5pPr marL="1828800" algn="l" rtl="0" eaLnBrk="0" fontAlgn="base" hangingPunct="0">
              <a:spcBef>
                <a:spcPct val="0"/>
              </a:spcBef>
              <a:spcAft>
                <a:spcPct val="0"/>
              </a:spcAft>
              <a:defRPr b="1" kern="1200">
                <a:solidFill>
                  <a:schemeClr val="tx1"/>
                </a:solidFill>
                <a:latin typeface="Comic Sans MS" charset="0"/>
                <a:ea typeface="ＭＳ Ｐゴシック" charset="0"/>
                <a:cs typeface="ＭＳ Ｐゴシック" charset="0"/>
              </a:defRPr>
            </a:lvl5pPr>
            <a:lvl6pPr marL="2286000" algn="l" defTabSz="457200" rtl="0" eaLnBrk="1" latinLnBrk="0" hangingPunct="1">
              <a:defRPr b="1" kern="1200">
                <a:solidFill>
                  <a:schemeClr val="tx1"/>
                </a:solidFill>
                <a:latin typeface="Comic Sans MS" charset="0"/>
                <a:ea typeface="ＭＳ Ｐゴシック" charset="0"/>
                <a:cs typeface="ＭＳ Ｐゴシック" charset="0"/>
              </a:defRPr>
            </a:lvl6pPr>
            <a:lvl7pPr marL="2743200" algn="l" defTabSz="457200" rtl="0" eaLnBrk="1" latinLnBrk="0" hangingPunct="1">
              <a:defRPr b="1" kern="1200">
                <a:solidFill>
                  <a:schemeClr val="tx1"/>
                </a:solidFill>
                <a:latin typeface="Comic Sans MS" charset="0"/>
                <a:ea typeface="ＭＳ Ｐゴシック" charset="0"/>
                <a:cs typeface="ＭＳ Ｐゴシック" charset="0"/>
              </a:defRPr>
            </a:lvl7pPr>
            <a:lvl8pPr marL="3200400" algn="l" defTabSz="457200" rtl="0" eaLnBrk="1" latinLnBrk="0" hangingPunct="1">
              <a:defRPr b="1" kern="1200">
                <a:solidFill>
                  <a:schemeClr val="tx1"/>
                </a:solidFill>
                <a:latin typeface="Comic Sans MS" charset="0"/>
                <a:ea typeface="ＭＳ Ｐゴシック" charset="0"/>
                <a:cs typeface="ＭＳ Ｐゴシック" charset="0"/>
              </a:defRPr>
            </a:lvl8pPr>
            <a:lvl9pPr marL="3657600" algn="l" defTabSz="457200" rtl="0" eaLnBrk="1" latinLnBrk="0" hangingPunct="1">
              <a:defRPr b="1" kern="1200">
                <a:solidFill>
                  <a:schemeClr val="tx1"/>
                </a:solidFill>
                <a:latin typeface="Comic Sans MS" charset="0"/>
                <a:ea typeface="ＭＳ Ｐゴシック" charset="0"/>
                <a:cs typeface="ＭＳ Ｐゴシック" charset="0"/>
              </a:defRPr>
            </a:lvl9pPr>
          </a:lstStyle>
          <a:p>
            <a:pPr>
              <a:defRPr/>
            </a:pPr>
            <a:fld id="{79ACD604-DE96-4BF4-B014-6BD05026CF1E}" type="slidenum">
              <a:rPr lang="en-US" altLang="zh-CN" smtClean="0"/>
              <a:pPr>
                <a:defRPr/>
              </a:pPr>
              <a:t>62</a:t>
            </a:fld>
            <a:endParaRPr lang="en-US" altLang="zh-CN" dirty="0"/>
          </a:p>
        </p:txBody>
      </p:sp>
      <p:sp>
        <p:nvSpPr>
          <p:cNvPr id="6" name="TextBox 5">
            <a:extLst>
              <a:ext uri="{FF2B5EF4-FFF2-40B4-BE49-F238E27FC236}">
                <a16:creationId xmlns:a16="http://schemas.microsoft.com/office/drawing/2014/main" id="{B5DB8957-340A-645A-F595-FB0A75961202}"/>
              </a:ext>
            </a:extLst>
          </p:cNvPr>
          <p:cNvSpPr txBox="1"/>
          <p:nvPr/>
        </p:nvSpPr>
        <p:spPr>
          <a:xfrm>
            <a:off x="2590800" y="5991226"/>
            <a:ext cx="6858000" cy="738664"/>
          </a:xfrm>
          <a:prstGeom prst="rect">
            <a:avLst/>
          </a:prstGeom>
          <a:ln w="12700"/>
        </p:spPr>
        <p:style>
          <a:lnRef idx="2">
            <a:schemeClr val="accent2"/>
          </a:lnRef>
          <a:fillRef idx="1">
            <a:schemeClr val="lt1"/>
          </a:fillRef>
          <a:effectRef idx="0">
            <a:schemeClr val="accent2"/>
          </a:effectRef>
          <a:fontRef idx="minor">
            <a:schemeClr val="dk1"/>
          </a:fontRef>
        </p:style>
        <p:txBody>
          <a:bodyPr wrap="square">
            <a:spAutoFit/>
          </a:bodyPr>
          <a:lstStyle/>
          <a:p>
            <a:r>
              <a:rPr lang="en-GB" sz="1400" b="0" dirty="0"/>
              <a:t>How Cache Works Inside a CPU</a:t>
            </a:r>
          </a:p>
          <a:p>
            <a:r>
              <a:rPr lang="en-GB" sz="1400" b="0" dirty="0">
                <a:hlinkClick r:id="rId2"/>
              </a:rPr>
              <a:t>https://www.youtube.com/watch?v=zF4VMombo7U&amp;list=PL38NNHQLqJqYnNrTenxBvGJSPCkV9EOWk&amp;index=1</a:t>
            </a:r>
            <a:r>
              <a:rPr lang="en-GB" sz="1400" b="0" dirty="0"/>
              <a:t> </a:t>
            </a:r>
          </a:p>
        </p:txBody>
      </p:sp>
      <p:pic>
        <p:nvPicPr>
          <p:cNvPr id="8" name="Picture 7">
            <a:extLst>
              <a:ext uri="{FF2B5EF4-FFF2-40B4-BE49-F238E27FC236}">
                <a16:creationId xmlns:a16="http://schemas.microsoft.com/office/drawing/2014/main" id="{C30D474C-1A4C-7B83-4E27-669E6673B3E3}"/>
              </a:ext>
            </a:extLst>
          </p:cNvPr>
          <p:cNvPicPr>
            <a:picLocks noChangeAspect="1"/>
          </p:cNvPicPr>
          <p:nvPr/>
        </p:nvPicPr>
        <p:blipFill>
          <a:blip r:embed="rId3"/>
          <a:stretch>
            <a:fillRect/>
          </a:stretch>
        </p:blipFill>
        <p:spPr>
          <a:xfrm>
            <a:off x="217159" y="1199948"/>
            <a:ext cx="11757682" cy="4748054"/>
          </a:xfrm>
          <a:prstGeom prst="rect">
            <a:avLst/>
          </a:prstGeom>
        </p:spPr>
      </p:pic>
      <p:sp>
        <p:nvSpPr>
          <p:cNvPr id="9" name="TextBox 8">
            <a:extLst>
              <a:ext uri="{FF2B5EF4-FFF2-40B4-BE49-F238E27FC236}">
                <a16:creationId xmlns:a16="http://schemas.microsoft.com/office/drawing/2014/main" id="{BC61E4EE-9461-A15B-9D69-7400174FF917}"/>
              </a:ext>
            </a:extLst>
          </p:cNvPr>
          <p:cNvSpPr txBox="1"/>
          <p:nvPr/>
        </p:nvSpPr>
        <p:spPr>
          <a:xfrm>
            <a:off x="1447800" y="4343400"/>
            <a:ext cx="1425390" cy="400110"/>
          </a:xfrm>
          <a:prstGeom prst="rect">
            <a:avLst/>
          </a:prstGeom>
          <a:noFill/>
        </p:spPr>
        <p:txBody>
          <a:bodyPr wrap="none" rtlCol="0">
            <a:spAutoFit/>
          </a:bodyPr>
          <a:lstStyle/>
          <a:p>
            <a:r>
              <a:rPr lang="en-GB" sz="2000" b="0" dirty="0">
                <a:solidFill>
                  <a:schemeClr val="bg1"/>
                </a:solidFill>
                <a:latin typeface="Helvetica (Body)"/>
                <a:ea typeface="+mn-ea"/>
                <a:cs typeface="+mn-cs"/>
              </a:rPr>
              <a:t>DM Cache</a:t>
            </a:r>
            <a:endParaRPr lang="en-SE" sz="2000" b="0" dirty="0">
              <a:solidFill>
                <a:schemeClr val="bg1"/>
              </a:solidFill>
              <a:latin typeface="Helvetica (Body)"/>
              <a:ea typeface="+mn-ea"/>
              <a:cs typeface="+mn-cs"/>
            </a:endParaRPr>
          </a:p>
        </p:txBody>
      </p:sp>
      <p:sp>
        <p:nvSpPr>
          <p:cNvPr id="12" name="TextBox 11">
            <a:extLst>
              <a:ext uri="{FF2B5EF4-FFF2-40B4-BE49-F238E27FC236}">
                <a16:creationId xmlns:a16="http://schemas.microsoft.com/office/drawing/2014/main" id="{E4553424-0174-5DAB-2615-16D6C30AAB78}"/>
              </a:ext>
            </a:extLst>
          </p:cNvPr>
          <p:cNvSpPr txBox="1"/>
          <p:nvPr/>
        </p:nvSpPr>
        <p:spPr>
          <a:xfrm>
            <a:off x="2286000" y="3714688"/>
            <a:ext cx="1425390" cy="400110"/>
          </a:xfrm>
          <a:prstGeom prst="rect">
            <a:avLst/>
          </a:prstGeom>
          <a:noFill/>
        </p:spPr>
        <p:txBody>
          <a:bodyPr wrap="none" rtlCol="0">
            <a:spAutoFit/>
          </a:bodyPr>
          <a:lstStyle/>
          <a:p>
            <a:r>
              <a:rPr lang="en-GB" sz="2000" b="0" dirty="0">
                <a:solidFill>
                  <a:schemeClr val="bg1"/>
                </a:solidFill>
                <a:latin typeface="Helvetica (Body)"/>
                <a:ea typeface="+mn-ea"/>
                <a:cs typeface="+mn-cs"/>
              </a:rPr>
              <a:t>DM Cache</a:t>
            </a:r>
            <a:endParaRPr lang="en-SE" sz="2000" b="0" dirty="0">
              <a:solidFill>
                <a:schemeClr val="bg1"/>
              </a:solidFill>
              <a:latin typeface="Helvetica (Body)"/>
              <a:ea typeface="+mn-ea"/>
              <a:cs typeface="+mn-cs"/>
            </a:endParaRPr>
          </a:p>
        </p:txBody>
      </p:sp>
      <p:sp>
        <p:nvSpPr>
          <p:cNvPr id="13" name="TextBox 12">
            <a:extLst>
              <a:ext uri="{FF2B5EF4-FFF2-40B4-BE49-F238E27FC236}">
                <a16:creationId xmlns:a16="http://schemas.microsoft.com/office/drawing/2014/main" id="{00A91BC6-7B9B-37E5-36CA-FD2E6AA89219}"/>
              </a:ext>
            </a:extLst>
          </p:cNvPr>
          <p:cNvSpPr txBox="1"/>
          <p:nvPr/>
        </p:nvSpPr>
        <p:spPr>
          <a:xfrm>
            <a:off x="10054438" y="3714688"/>
            <a:ext cx="1326261" cy="400110"/>
          </a:xfrm>
          <a:prstGeom prst="rect">
            <a:avLst/>
          </a:prstGeom>
          <a:noFill/>
        </p:spPr>
        <p:txBody>
          <a:bodyPr wrap="none" rtlCol="0">
            <a:spAutoFit/>
          </a:bodyPr>
          <a:lstStyle/>
          <a:p>
            <a:r>
              <a:rPr lang="en-GB" sz="2000" b="0" dirty="0">
                <a:solidFill>
                  <a:schemeClr val="bg1"/>
                </a:solidFill>
                <a:latin typeface="Helvetica (Body)"/>
                <a:ea typeface="+mn-ea"/>
                <a:cs typeface="+mn-cs"/>
              </a:rPr>
              <a:t>SA Cache</a:t>
            </a:r>
            <a:endParaRPr lang="en-SE" sz="2000" b="0" dirty="0">
              <a:solidFill>
                <a:schemeClr val="bg1"/>
              </a:solidFill>
              <a:latin typeface="Helvetica (Body)"/>
              <a:ea typeface="+mn-ea"/>
              <a:cs typeface="+mn-cs"/>
            </a:endParaRPr>
          </a:p>
        </p:txBody>
      </p:sp>
      <p:sp>
        <p:nvSpPr>
          <p:cNvPr id="14" name="TextBox 13">
            <a:extLst>
              <a:ext uri="{FF2B5EF4-FFF2-40B4-BE49-F238E27FC236}">
                <a16:creationId xmlns:a16="http://schemas.microsoft.com/office/drawing/2014/main" id="{702D8478-5F01-0978-7023-ED23DFB5BBB6}"/>
              </a:ext>
            </a:extLst>
          </p:cNvPr>
          <p:cNvSpPr txBox="1"/>
          <p:nvPr/>
        </p:nvSpPr>
        <p:spPr>
          <a:xfrm>
            <a:off x="10142265" y="5146644"/>
            <a:ext cx="1297663" cy="400110"/>
          </a:xfrm>
          <a:prstGeom prst="rect">
            <a:avLst/>
          </a:prstGeom>
          <a:noFill/>
        </p:spPr>
        <p:txBody>
          <a:bodyPr wrap="none" rtlCol="0">
            <a:spAutoFit/>
          </a:bodyPr>
          <a:lstStyle/>
          <a:p>
            <a:r>
              <a:rPr lang="en-GB" sz="2000" b="0" dirty="0">
                <a:solidFill>
                  <a:schemeClr val="bg1"/>
                </a:solidFill>
                <a:latin typeface="Helvetica (Body)"/>
                <a:ea typeface="+mn-ea"/>
                <a:cs typeface="+mn-cs"/>
              </a:rPr>
              <a:t>FA Cache</a:t>
            </a:r>
            <a:endParaRPr lang="en-SE" sz="2000" b="0" dirty="0">
              <a:solidFill>
                <a:schemeClr val="bg1"/>
              </a:solidFill>
              <a:latin typeface="Helvetica (Body)"/>
              <a:ea typeface="+mn-ea"/>
              <a:cs typeface="+mn-cs"/>
            </a:endParaRPr>
          </a:p>
        </p:txBody>
      </p:sp>
    </p:spTree>
    <p:extLst>
      <p:ext uri="{BB962C8B-B14F-4D97-AF65-F5344CB8AC3E}">
        <p14:creationId xmlns:p14="http://schemas.microsoft.com/office/powerpoint/2010/main" val="15612861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D7D0C8-3425-4986-3AFF-6E4E811754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0CCEAF-666E-99FB-DD1F-6F57AA5F703C}"/>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3ABB67B4-9E7E-BCFD-A3FC-F410F76B4068}"/>
              </a:ext>
            </a:extLst>
          </p:cNvPr>
          <p:cNvSpPr>
            <a:spLocks noGrp="1"/>
          </p:cNvSpPr>
          <p:nvPr>
            <p:ph idx="1"/>
          </p:nvPr>
        </p:nvSpPr>
        <p:spPr/>
        <p:txBody>
          <a:bodyPr/>
          <a:lstStyle/>
          <a:p>
            <a:r>
              <a:rPr lang="en-US" dirty="0"/>
              <a:t>Cache Introduction</a:t>
            </a:r>
          </a:p>
          <a:p>
            <a:r>
              <a:rPr lang="en-US" dirty="0"/>
              <a:t>Cache Organization</a:t>
            </a:r>
          </a:p>
          <a:p>
            <a:r>
              <a:rPr lang="en-US" altLang="zh-CN" dirty="0"/>
              <a:t>Cache Performance Analysis</a:t>
            </a:r>
            <a:endParaRPr lang="en-US" dirty="0"/>
          </a:p>
        </p:txBody>
      </p:sp>
      <p:sp>
        <p:nvSpPr>
          <p:cNvPr id="5" name="Slide Number Placeholder 5">
            <a:extLst>
              <a:ext uri="{FF2B5EF4-FFF2-40B4-BE49-F238E27FC236}">
                <a16:creationId xmlns:a16="http://schemas.microsoft.com/office/drawing/2014/main" id="{54709096-B707-4E0A-238F-5703CE1381B5}"/>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63</a:t>
            </a:fld>
            <a:endParaRPr lang="en-US" dirty="0"/>
          </a:p>
        </p:txBody>
      </p:sp>
    </p:spTree>
    <p:extLst>
      <p:ext uri="{BB962C8B-B14F-4D97-AF65-F5344CB8AC3E}">
        <p14:creationId xmlns:p14="http://schemas.microsoft.com/office/powerpoint/2010/main" val="19758957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a:t>
            </a:r>
            <a:r>
              <a:rPr lang="en-US" i="1" dirty="0"/>
              <a:t>Performance)</a:t>
            </a:r>
            <a:r>
              <a:rPr lang="en-US" dirty="0"/>
              <a:t> Terms</a:t>
            </a:r>
          </a:p>
        </p:txBody>
      </p:sp>
      <p:sp>
        <p:nvSpPr>
          <p:cNvPr id="3" name="Content Placeholder 2"/>
          <p:cNvSpPr>
            <a:spLocks noGrp="1"/>
          </p:cNvSpPr>
          <p:nvPr>
            <p:ph idx="1"/>
          </p:nvPr>
        </p:nvSpPr>
        <p:spPr>
          <a:xfrm>
            <a:off x="609600" y="1600201"/>
            <a:ext cx="10972800" cy="4525963"/>
          </a:xfrm>
        </p:spPr>
        <p:txBody>
          <a:bodyPr>
            <a:normAutofit/>
          </a:bodyPr>
          <a:lstStyle/>
          <a:p>
            <a:pPr>
              <a:buClr>
                <a:schemeClr val="tx1"/>
              </a:buClr>
            </a:pPr>
            <a:r>
              <a:rPr lang="en-US" dirty="0">
                <a:solidFill>
                  <a:srgbClr val="3366FF"/>
                </a:solidFill>
              </a:rPr>
              <a:t>Hit rate</a:t>
            </a:r>
            <a:r>
              <a:rPr lang="en-US" dirty="0"/>
              <a:t>: fraction of accesses that hit in the cache</a:t>
            </a:r>
          </a:p>
          <a:p>
            <a:pPr>
              <a:buClr>
                <a:schemeClr val="tx1"/>
              </a:buClr>
            </a:pPr>
            <a:r>
              <a:rPr lang="en-US" dirty="0">
                <a:solidFill>
                  <a:srgbClr val="3366FF"/>
                </a:solidFill>
              </a:rPr>
              <a:t>Miss rate</a:t>
            </a:r>
            <a:r>
              <a:rPr lang="en-US" dirty="0"/>
              <a:t>: 1 – Hit rate</a:t>
            </a:r>
          </a:p>
          <a:p>
            <a:pPr>
              <a:buClr>
                <a:schemeClr val="tx1"/>
              </a:buClr>
            </a:pPr>
            <a:r>
              <a:rPr lang="en-US" dirty="0">
                <a:solidFill>
                  <a:srgbClr val="3366FF"/>
                </a:solidFill>
              </a:rPr>
              <a:t>Miss penalty</a:t>
            </a:r>
            <a:r>
              <a:rPr lang="en-US" dirty="0"/>
              <a:t>: time to </a:t>
            </a:r>
            <a:r>
              <a:rPr lang="en-US" altLang="zh-CN" dirty="0"/>
              <a:t>access</a:t>
            </a:r>
            <a:r>
              <a:rPr lang="en-US" dirty="0"/>
              <a:t> a block from lower level in memory hierarchy</a:t>
            </a:r>
          </a:p>
          <a:p>
            <a:pPr>
              <a:buClr>
                <a:schemeClr val="tx1"/>
              </a:buClr>
            </a:pPr>
            <a:r>
              <a:rPr lang="en-US" dirty="0">
                <a:solidFill>
                  <a:srgbClr val="3366FF"/>
                </a:solidFill>
              </a:rPr>
              <a:t>Hit time</a:t>
            </a:r>
            <a:r>
              <a:rPr lang="en-US" dirty="0"/>
              <a:t>: time to access cache memory (including tag comparison)</a:t>
            </a:r>
          </a:p>
          <a:p>
            <a:endParaRPr lang="en-US" dirty="0"/>
          </a:p>
        </p:txBody>
      </p:sp>
      <p:sp>
        <p:nvSpPr>
          <p:cNvPr id="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8"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64</a:t>
            </a:fld>
            <a:endParaRPr lang="en-US"/>
          </a:p>
        </p:txBody>
      </p:sp>
    </p:spTree>
    <p:extLst>
      <p:ext uri="{BB962C8B-B14F-4D97-AF65-F5344CB8AC3E}">
        <p14:creationId xmlns:p14="http://schemas.microsoft.com/office/powerpoint/2010/main" val="1294284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Average Memory Access Time (AMAT)</a:t>
            </a:r>
          </a:p>
        </p:txBody>
      </p:sp>
      <p:sp>
        <p:nvSpPr>
          <p:cNvPr id="3" name="Content Placeholder 2"/>
          <p:cNvSpPr>
            <a:spLocks noGrp="1"/>
          </p:cNvSpPr>
          <p:nvPr>
            <p:ph idx="1"/>
          </p:nvPr>
        </p:nvSpPr>
        <p:spPr>
          <a:xfrm>
            <a:off x="609600" y="1388532"/>
            <a:ext cx="10972800" cy="4859868"/>
          </a:xfrm>
        </p:spPr>
        <p:txBody>
          <a:bodyPr>
            <a:normAutofit fontScale="92500"/>
          </a:bodyPr>
          <a:lstStyle/>
          <a:p>
            <a:pPr>
              <a:spcBef>
                <a:spcPts val="600"/>
              </a:spcBef>
            </a:pPr>
            <a:r>
              <a:rPr lang="en-US" sz="3600" dirty="0"/>
              <a:t>Average Memory Access Time (AMAT) is the average time to access memory considering both hits and misses in the cache</a:t>
            </a:r>
          </a:p>
          <a:p>
            <a:pPr marL="287338" lvl="1" indent="-287338">
              <a:spcBef>
                <a:spcPts val="600"/>
              </a:spcBef>
              <a:buNone/>
            </a:pPr>
            <a:r>
              <a:rPr lang="en-US" sz="4000" dirty="0">
                <a:solidFill>
                  <a:srgbClr val="FF0000"/>
                </a:solidFill>
              </a:rPr>
              <a:t>	AMAT =  </a:t>
            </a:r>
            <a:r>
              <a:rPr lang="en-US" altLang="zh-CN" sz="4000" dirty="0">
                <a:solidFill>
                  <a:srgbClr val="FF0000"/>
                </a:solidFill>
              </a:rPr>
              <a:t>H</a:t>
            </a:r>
            <a:r>
              <a:rPr lang="en-US" sz="4000" dirty="0">
                <a:solidFill>
                  <a:srgbClr val="FF0000"/>
                </a:solidFill>
              </a:rPr>
              <a:t>it rate * </a:t>
            </a:r>
            <a:r>
              <a:rPr lang="en-US" altLang="zh-CN" sz="4000" dirty="0">
                <a:solidFill>
                  <a:srgbClr val="FF0000"/>
                </a:solidFill>
              </a:rPr>
              <a:t>Hit time + Miss rate * Miss  time</a:t>
            </a:r>
          </a:p>
          <a:p>
            <a:pPr marL="287338" lvl="1" indent="-287338">
              <a:spcBef>
                <a:spcPts val="600"/>
              </a:spcBef>
              <a:buNone/>
            </a:pPr>
            <a:r>
              <a:rPr lang="en-US" sz="4000" dirty="0">
                <a:solidFill>
                  <a:srgbClr val="FF0000"/>
                </a:solidFill>
              </a:rPr>
              <a:t>  = (1 – Miss rate)*Hit time  +  Miss rate * (Hit time + Miss penalty)</a:t>
            </a:r>
          </a:p>
          <a:p>
            <a:pPr marL="287338" lvl="1" indent="-287338">
              <a:spcBef>
                <a:spcPts val="600"/>
              </a:spcBef>
              <a:buNone/>
            </a:pPr>
            <a:r>
              <a:rPr lang="en-US" sz="4000" dirty="0">
                <a:solidFill>
                  <a:srgbClr val="FF0000"/>
                </a:solidFill>
              </a:rPr>
              <a:t>  = Hit time + Miss rate * Miss penalty</a:t>
            </a:r>
          </a:p>
          <a:p>
            <a:pPr>
              <a:spcBef>
                <a:spcPts val="600"/>
              </a:spcBef>
            </a:pPr>
            <a:r>
              <a:rPr lang="en-US" sz="3600" dirty="0"/>
              <a:t>For single</a:t>
            </a:r>
            <a:r>
              <a:rPr lang="en-US" altLang="zh-CN" sz="3600" dirty="0"/>
              <a:t>-level cache, </a:t>
            </a:r>
            <a:r>
              <a:rPr lang="en-US" sz="3600" dirty="0"/>
              <a:t>Miss penalty = Memory access time, since Miss time = Memory access time + Hit time</a:t>
            </a:r>
          </a:p>
        </p:txBody>
      </p:sp>
      <p:sp>
        <p:nvSpPr>
          <p:cNvPr id="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8"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65</a:t>
            </a:fld>
            <a:endParaRPr lang="en-US"/>
          </a:p>
        </p:txBody>
      </p:sp>
    </p:spTree>
    <p:extLst>
      <p:ext uri="{BB962C8B-B14F-4D97-AF65-F5344CB8AC3E}">
        <p14:creationId xmlns:p14="http://schemas.microsoft.com/office/powerpoint/2010/main" val="1525256145"/>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AMAT Example</a:t>
            </a:r>
            <a:endParaRPr lang="en-US" dirty="0"/>
          </a:p>
        </p:txBody>
      </p:sp>
      <p:sp>
        <p:nvSpPr>
          <p:cNvPr id="3" name="Content Placeholder 2"/>
          <p:cNvSpPr>
            <a:spLocks noGrp="1"/>
          </p:cNvSpPr>
          <p:nvPr>
            <p:ph idx="1"/>
          </p:nvPr>
        </p:nvSpPr>
        <p:spPr>
          <a:xfrm>
            <a:off x="609600" y="1600201"/>
            <a:ext cx="10972800" cy="4525963"/>
          </a:xfrm>
        </p:spPr>
        <p:txBody>
          <a:bodyPr>
            <a:noAutofit/>
          </a:bodyPr>
          <a:lstStyle/>
          <a:p>
            <a:pPr marL="0" lvl="1" indent="0">
              <a:lnSpc>
                <a:spcPct val="85000"/>
              </a:lnSpc>
              <a:buNone/>
            </a:pPr>
            <a:r>
              <a:rPr lang="en-US" sz="3200" dirty="0">
                <a:solidFill>
                  <a:srgbClr val="FF0000"/>
                </a:solidFill>
              </a:rPr>
              <a:t>AMAT =  Hit time + Miss rate * Miss penalty</a:t>
            </a:r>
            <a:endParaRPr lang="en-US" sz="3200" dirty="0">
              <a:solidFill>
                <a:schemeClr val="accent2"/>
              </a:solidFill>
            </a:endParaRPr>
          </a:p>
          <a:p>
            <a:pPr>
              <a:lnSpc>
                <a:spcPct val="85000"/>
              </a:lnSpc>
            </a:pPr>
            <a:r>
              <a:rPr lang="en-US" dirty="0"/>
              <a:t>Given a 200 </a:t>
            </a:r>
            <a:r>
              <a:rPr lang="en-US" dirty="0" err="1"/>
              <a:t>psec</a:t>
            </a:r>
            <a:r>
              <a:rPr lang="en-US" dirty="0"/>
              <a:t> clock, a miss penalty of 50 clock cycles, a miss rate of 2%, and a cache hit time of 1 clock cycle, what is AMAT?</a:t>
            </a:r>
          </a:p>
          <a:p>
            <a:pPr marL="0" indent="0">
              <a:lnSpc>
                <a:spcPct val="85000"/>
              </a:lnSpc>
              <a:buNone/>
            </a:pPr>
            <a:r>
              <a:rPr lang="en-US" dirty="0"/>
              <a:t>	</a:t>
            </a:r>
            <a:r>
              <a:rPr lang="en-US" b="1" dirty="0">
                <a:solidFill>
                  <a:srgbClr val="FF0000"/>
                </a:solidFill>
              </a:rPr>
              <a:t> A </a:t>
            </a:r>
            <a:r>
              <a:rPr lang="en-US" dirty="0"/>
              <a:t>: </a:t>
            </a:r>
            <a:r>
              <a:rPr lang="en-US" dirty="0">
                <a:cs typeface="Courier"/>
              </a:rPr>
              <a:t>≤200 </a:t>
            </a:r>
            <a:r>
              <a:rPr lang="en-US" dirty="0" err="1">
                <a:cs typeface="Courier"/>
              </a:rPr>
              <a:t>psec</a:t>
            </a:r>
            <a:endParaRPr lang="en-US" dirty="0"/>
          </a:p>
          <a:p>
            <a:pPr marL="0" indent="0">
              <a:lnSpc>
                <a:spcPct val="85000"/>
              </a:lnSpc>
              <a:buNone/>
            </a:pPr>
            <a:r>
              <a:rPr lang="en-US" dirty="0"/>
              <a:t>	</a:t>
            </a:r>
            <a:r>
              <a:rPr lang="en-US" b="1" dirty="0">
                <a:solidFill>
                  <a:srgbClr val="92D050"/>
                </a:solidFill>
              </a:rPr>
              <a:t> B </a:t>
            </a:r>
            <a:r>
              <a:rPr lang="en-US" dirty="0"/>
              <a:t>: </a:t>
            </a:r>
            <a:r>
              <a:rPr lang="en-US" dirty="0">
                <a:cs typeface="Courier"/>
              </a:rPr>
              <a:t>400 </a:t>
            </a:r>
            <a:r>
              <a:rPr lang="en-US" dirty="0" err="1">
                <a:cs typeface="Courier"/>
              </a:rPr>
              <a:t>psec</a:t>
            </a:r>
            <a:endParaRPr lang="en-US" dirty="0"/>
          </a:p>
          <a:p>
            <a:pPr marL="0" indent="0">
              <a:lnSpc>
                <a:spcPct val="85000"/>
              </a:lnSpc>
              <a:buNone/>
            </a:pPr>
            <a:r>
              <a:rPr lang="en-US" dirty="0"/>
              <a:t>	</a:t>
            </a:r>
            <a:r>
              <a:rPr lang="en-US" b="1" dirty="0">
                <a:solidFill>
                  <a:srgbClr val="FFC000"/>
                </a:solidFill>
              </a:rPr>
              <a:t> C </a:t>
            </a:r>
            <a:r>
              <a:rPr lang="en-US" dirty="0"/>
              <a:t>: </a:t>
            </a:r>
            <a:r>
              <a:rPr lang="en-US" dirty="0">
                <a:cs typeface="Courier"/>
              </a:rPr>
              <a:t>600 </a:t>
            </a:r>
            <a:r>
              <a:rPr lang="en-US" dirty="0" err="1">
                <a:cs typeface="Courier"/>
              </a:rPr>
              <a:t>psec</a:t>
            </a:r>
            <a:endParaRPr lang="en-US" dirty="0">
              <a:cs typeface="Courier"/>
            </a:endParaRPr>
          </a:p>
          <a:p>
            <a:pPr marL="0" indent="0">
              <a:lnSpc>
                <a:spcPct val="85000"/>
              </a:lnSpc>
              <a:buNone/>
            </a:pPr>
            <a:r>
              <a:rPr lang="en-US" dirty="0">
                <a:cs typeface="Courier"/>
              </a:rPr>
              <a:t>	</a:t>
            </a:r>
            <a:r>
              <a:rPr lang="en-US" b="1" dirty="0">
                <a:ln>
                  <a:solidFill>
                    <a:sysClr val="windowText" lastClr="000000"/>
                  </a:solidFill>
                </a:ln>
                <a:solidFill>
                  <a:srgbClr val="FFFF00"/>
                </a:solidFill>
              </a:rPr>
              <a:t> D </a:t>
            </a:r>
            <a:r>
              <a:rPr lang="en-US" dirty="0">
                <a:cs typeface="Courier"/>
              </a:rPr>
              <a:t>: </a:t>
            </a:r>
            <a:r>
              <a:rPr lang="en-US" dirty="0">
                <a:ln>
                  <a:solidFill>
                    <a:schemeClr val="tx1"/>
                  </a:solidFill>
                </a:ln>
                <a:solidFill>
                  <a:srgbClr val="000000"/>
                </a:solidFill>
                <a:cs typeface="Courier"/>
              </a:rPr>
              <a:t>≥</a:t>
            </a:r>
            <a:r>
              <a:rPr lang="en-US" dirty="0">
                <a:solidFill>
                  <a:srgbClr val="000000"/>
                </a:solidFill>
              </a:rPr>
              <a:t> </a:t>
            </a:r>
            <a:r>
              <a:rPr lang="en-US" dirty="0">
                <a:cs typeface="Courier"/>
              </a:rPr>
              <a:t>800 </a:t>
            </a:r>
            <a:r>
              <a:rPr lang="en-US" dirty="0" err="1">
                <a:cs typeface="Courier"/>
              </a:rPr>
              <a:t>psec</a:t>
            </a:r>
            <a:endParaRPr lang="en-US" dirty="0"/>
          </a:p>
        </p:txBody>
      </p:sp>
      <p:sp>
        <p:nvSpPr>
          <p:cNvPr id="7"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66</a:t>
            </a:fld>
            <a:endParaRPr lang="en-US"/>
          </a:p>
        </p:txBody>
      </p:sp>
      <p:sp>
        <p:nvSpPr>
          <p:cNvPr id="6"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4" name="Rectangle 3"/>
          <p:cNvSpPr/>
          <p:nvPr/>
        </p:nvSpPr>
        <p:spPr>
          <a:xfrm>
            <a:off x="2949879" y="5257799"/>
            <a:ext cx="64770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AMAT=(1+.02*50)*200=400 </a:t>
            </a:r>
            <a:r>
              <a:rPr lang="en-US" sz="3600" dirty="0" err="1"/>
              <a:t>psec</a:t>
            </a:r>
            <a:endParaRPr lang="en-US" sz="3600" dirty="0"/>
          </a:p>
        </p:txBody>
      </p:sp>
    </p:spTree>
    <p:extLst>
      <p:ext uri="{BB962C8B-B14F-4D97-AF65-F5344CB8AC3E}">
        <p14:creationId xmlns:p14="http://schemas.microsoft.com/office/powerpoint/2010/main" val="2784977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14"/>
          <p:cNvSpPr>
            <a:spLocks noGrp="1" noChangeArrowheads="1"/>
          </p:cNvSpPr>
          <p:nvPr>
            <p:ph type="title"/>
          </p:nvPr>
        </p:nvSpPr>
        <p:spPr/>
        <p:txBody>
          <a:bodyPr>
            <a:normAutofit/>
          </a:bodyPr>
          <a:lstStyle/>
          <a:p>
            <a:r>
              <a:rPr lang="en-US" dirty="0"/>
              <a:t>Cache Replacement Policies</a:t>
            </a:r>
          </a:p>
        </p:txBody>
      </p:sp>
      <p:sp>
        <p:nvSpPr>
          <p:cNvPr id="1093647" name="Rectangle 15"/>
          <p:cNvSpPr>
            <a:spLocks noGrp="1" noChangeArrowheads="1"/>
          </p:cNvSpPr>
          <p:nvPr>
            <p:ph idx="1"/>
          </p:nvPr>
        </p:nvSpPr>
        <p:spPr>
          <a:xfrm>
            <a:off x="609600" y="1189037"/>
            <a:ext cx="10972800" cy="4525963"/>
          </a:xfrm>
        </p:spPr>
        <p:txBody>
          <a:bodyPr>
            <a:noAutofit/>
          </a:bodyPr>
          <a:lstStyle/>
          <a:p>
            <a:pPr>
              <a:lnSpc>
                <a:spcPct val="90000"/>
              </a:lnSpc>
              <a:defRPr/>
            </a:pPr>
            <a:r>
              <a:rPr lang="en-US" sz="2400" dirty="0"/>
              <a:t>Random Replacement</a:t>
            </a:r>
          </a:p>
          <a:p>
            <a:pPr lvl="1">
              <a:lnSpc>
                <a:spcPct val="90000"/>
              </a:lnSpc>
              <a:defRPr/>
            </a:pPr>
            <a:r>
              <a:rPr lang="en-US" sz="2000" dirty="0"/>
              <a:t>A cache block is randomly selected to evict</a:t>
            </a:r>
          </a:p>
          <a:p>
            <a:pPr>
              <a:lnSpc>
                <a:spcPct val="90000"/>
              </a:lnSpc>
              <a:defRPr/>
            </a:pPr>
            <a:r>
              <a:rPr lang="en-US" sz="2400" dirty="0"/>
              <a:t>Least-Recently Used</a:t>
            </a:r>
          </a:p>
          <a:p>
            <a:pPr lvl="1">
              <a:lnSpc>
                <a:spcPct val="90000"/>
              </a:lnSpc>
              <a:defRPr/>
            </a:pPr>
            <a:r>
              <a:rPr lang="en-US" sz="2000" dirty="0"/>
              <a:t>Hardware keeps track of access history</a:t>
            </a:r>
          </a:p>
          <a:p>
            <a:pPr lvl="1">
              <a:lnSpc>
                <a:spcPct val="90000"/>
              </a:lnSpc>
              <a:defRPr/>
            </a:pPr>
            <a:r>
              <a:rPr lang="en-US" sz="2000" dirty="0"/>
              <a:t>Replace the entry that has not been used for the longest time</a:t>
            </a:r>
          </a:p>
          <a:p>
            <a:pPr lvl="1">
              <a:lnSpc>
                <a:spcPct val="90000"/>
              </a:lnSpc>
              <a:defRPr/>
            </a:pPr>
            <a:r>
              <a:rPr lang="en-US" sz="2000" dirty="0"/>
              <a:t>For 2-way SA cache, one bit per set → set to 1 when a block is referenced; reset the other way’s bit to 0; always replace the block with bit=0.</a:t>
            </a:r>
          </a:p>
          <a:p>
            <a:pPr lvl="1">
              <a:lnSpc>
                <a:spcPct val="90000"/>
              </a:lnSpc>
              <a:defRPr/>
            </a:pPr>
            <a:r>
              <a:rPr lang="en-US" sz="2000" dirty="0"/>
              <a:t>For N-way SA cache, can be expensive to implement</a:t>
            </a:r>
          </a:p>
          <a:p>
            <a:pPr>
              <a:lnSpc>
                <a:spcPct val="90000"/>
              </a:lnSpc>
              <a:defRPr/>
            </a:pPr>
            <a:r>
              <a:rPr lang="en-US" sz="2400" dirty="0"/>
              <a:t>Example of a simple “Pseudo” LRU Implementation for 64-way SA cache</a:t>
            </a:r>
          </a:p>
          <a:p>
            <a:pPr lvl="1">
              <a:lnSpc>
                <a:spcPct val="90000"/>
              </a:lnSpc>
              <a:defRPr/>
            </a:pPr>
            <a:r>
              <a:rPr lang="en-US" sz="2000" dirty="0"/>
              <a:t>Replacement pointer points to one cache entry</a:t>
            </a:r>
          </a:p>
          <a:p>
            <a:pPr lvl="1">
              <a:lnSpc>
                <a:spcPct val="90000"/>
              </a:lnSpc>
              <a:defRPr/>
            </a:pPr>
            <a:r>
              <a:rPr lang="en-US" sz="2000" dirty="0"/>
              <a:t>Whenever access is made to the entry the pointer points to:</a:t>
            </a:r>
          </a:p>
          <a:p>
            <a:pPr lvl="2">
              <a:lnSpc>
                <a:spcPct val="90000"/>
              </a:lnSpc>
              <a:defRPr/>
            </a:pPr>
            <a:r>
              <a:rPr lang="en-US" sz="1600" dirty="0"/>
              <a:t>Move the pointer to the next entry</a:t>
            </a:r>
          </a:p>
          <a:p>
            <a:pPr lvl="1">
              <a:lnSpc>
                <a:spcPct val="90000"/>
              </a:lnSpc>
              <a:defRPr/>
            </a:pPr>
            <a:r>
              <a:rPr lang="en-US" sz="2000" dirty="0"/>
              <a:t>Otherwise: do not move the pointer</a:t>
            </a:r>
          </a:p>
          <a:p>
            <a:pPr lvl="1">
              <a:lnSpc>
                <a:spcPct val="90000"/>
              </a:lnSpc>
              <a:defRPr/>
            </a:pPr>
            <a:r>
              <a:rPr lang="en-US" sz="2000" dirty="0"/>
              <a:t>(example of “not-most-recently used” replacement policy)</a:t>
            </a:r>
          </a:p>
        </p:txBody>
      </p:sp>
      <p:sp>
        <p:nvSpPr>
          <p:cNvPr id="19"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67</a:t>
            </a:fld>
            <a:endParaRPr lang="en-US"/>
          </a:p>
        </p:txBody>
      </p:sp>
      <p:grpSp>
        <p:nvGrpSpPr>
          <p:cNvPr id="2" name="Group 2"/>
          <p:cNvGrpSpPr>
            <a:grpSpLocks/>
          </p:cNvGrpSpPr>
          <p:nvPr/>
        </p:nvGrpSpPr>
        <p:grpSpPr bwMode="auto">
          <a:xfrm>
            <a:off x="7620000" y="4692650"/>
            <a:ext cx="2979737" cy="1479550"/>
            <a:chOff x="3395" y="3116"/>
            <a:chExt cx="1877" cy="932"/>
          </a:xfrm>
        </p:grpSpPr>
        <p:sp>
          <p:nvSpPr>
            <p:cNvPr id="1093635" name="Rectangle 3"/>
            <p:cNvSpPr>
              <a:spLocks noChangeArrowheads="1"/>
            </p:cNvSpPr>
            <p:nvPr/>
          </p:nvSpPr>
          <p:spPr bwMode="auto">
            <a:xfrm>
              <a:off x="4376" y="3128"/>
              <a:ext cx="896" cy="896"/>
            </a:xfrm>
            <a:prstGeom prst="rect">
              <a:avLst/>
            </a:prstGeom>
            <a:noFill/>
            <a:ln w="25400">
              <a:solidFill>
                <a:schemeClr val="tx1"/>
              </a:solidFill>
              <a:miter lim="800000"/>
              <a:headEnd/>
              <a:tailEnd/>
            </a:ln>
            <a:effectLst/>
          </p:spPr>
          <p:txBody>
            <a:bodyPr wrap="none" anchor="ctr">
              <a:prstTxWarp prst="textNoShape">
                <a:avLst/>
              </a:prstTxWarp>
            </a:bodyPr>
            <a:lstStyle/>
            <a:p>
              <a:pPr>
                <a:defRPr/>
              </a:pPr>
              <a:endParaRPr lang="en-US"/>
            </a:p>
          </p:txBody>
        </p:sp>
        <p:sp>
          <p:nvSpPr>
            <p:cNvPr id="1093636" name="Line 4"/>
            <p:cNvSpPr>
              <a:spLocks noChangeShapeType="1"/>
            </p:cNvSpPr>
            <p:nvPr/>
          </p:nvSpPr>
          <p:spPr bwMode="auto">
            <a:xfrm>
              <a:off x="4376" y="3312"/>
              <a:ext cx="896" cy="0"/>
            </a:xfrm>
            <a:prstGeom prst="line">
              <a:avLst/>
            </a:prstGeom>
            <a:noFill/>
            <a:ln w="25400">
              <a:solidFill>
                <a:schemeClr val="tx1"/>
              </a:solidFill>
              <a:round/>
              <a:headEnd/>
              <a:tailEnd/>
            </a:ln>
            <a:effectLst/>
          </p:spPr>
          <p:txBody>
            <a:bodyPr wrap="none" anchor="ctr">
              <a:prstTxWarp prst="textNoShape">
                <a:avLst/>
              </a:prstTxWarp>
            </a:bodyPr>
            <a:lstStyle/>
            <a:p>
              <a:pPr>
                <a:defRPr/>
              </a:pPr>
              <a:endParaRPr lang="en-US"/>
            </a:p>
          </p:txBody>
        </p:sp>
        <p:sp>
          <p:nvSpPr>
            <p:cNvPr id="1093637" name="Line 5"/>
            <p:cNvSpPr>
              <a:spLocks noChangeShapeType="1"/>
            </p:cNvSpPr>
            <p:nvPr/>
          </p:nvSpPr>
          <p:spPr bwMode="auto">
            <a:xfrm>
              <a:off x="4376" y="3504"/>
              <a:ext cx="896" cy="0"/>
            </a:xfrm>
            <a:prstGeom prst="line">
              <a:avLst/>
            </a:prstGeom>
            <a:noFill/>
            <a:ln w="25400">
              <a:solidFill>
                <a:schemeClr val="tx1"/>
              </a:solidFill>
              <a:round/>
              <a:headEnd/>
              <a:tailEnd/>
            </a:ln>
            <a:effectLst/>
          </p:spPr>
          <p:txBody>
            <a:bodyPr wrap="none" anchor="ctr">
              <a:prstTxWarp prst="textNoShape">
                <a:avLst/>
              </a:prstTxWarp>
            </a:bodyPr>
            <a:lstStyle/>
            <a:p>
              <a:pPr>
                <a:defRPr/>
              </a:pPr>
              <a:endParaRPr lang="en-US"/>
            </a:p>
          </p:txBody>
        </p:sp>
        <p:sp>
          <p:nvSpPr>
            <p:cNvPr id="1093638" name="Line 6"/>
            <p:cNvSpPr>
              <a:spLocks noChangeShapeType="1"/>
            </p:cNvSpPr>
            <p:nvPr/>
          </p:nvSpPr>
          <p:spPr bwMode="auto">
            <a:xfrm>
              <a:off x="4376" y="3840"/>
              <a:ext cx="896" cy="0"/>
            </a:xfrm>
            <a:prstGeom prst="line">
              <a:avLst/>
            </a:prstGeom>
            <a:noFill/>
            <a:ln w="25400">
              <a:solidFill>
                <a:schemeClr val="tx1"/>
              </a:solidFill>
              <a:round/>
              <a:headEnd/>
              <a:tailEnd/>
            </a:ln>
            <a:effectLst/>
          </p:spPr>
          <p:txBody>
            <a:bodyPr wrap="none" anchor="ctr">
              <a:prstTxWarp prst="textNoShape">
                <a:avLst/>
              </a:prstTxWarp>
            </a:bodyPr>
            <a:lstStyle/>
            <a:p>
              <a:pPr>
                <a:defRPr/>
              </a:pPr>
              <a:endParaRPr lang="en-US"/>
            </a:p>
          </p:txBody>
        </p:sp>
        <p:sp>
          <p:nvSpPr>
            <p:cNvPr id="1093639" name="Rectangle 7"/>
            <p:cNvSpPr>
              <a:spLocks noChangeArrowheads="1"/>
            </p:cNvSpPr>
            <p:nvPr/>
          </p:nvSpPr>
          <p:spPr bwMode="auto">
            <a:xfrm>
              <a:off x="4739" y="3491"/>
              <a:ext cx="169" cy="289"/>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2400" b="1"/>
                <a:t>:</a:t>
              </a:r>
            </a:p>
          </p:txBody>
        </p:sp>
        <p:sp>
          <p:nvSpPr>
            <p:cNvPr id="1093640" name="Rectangle 8"/>
            <p:cNvSpPr>
              <a:spLocks noChangeArrowheads="1"/>
            </p:cNvSpPr>
            <p:nvPr/>
          </p:nvSpPr>
          <p:spPr bwMode="auto">
            <a:xfrm>
              <a:off x="4547" y="3116"/>
              <a:ext cx="496"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dirty="0"/>
                <a:t>Entry 0</a:t>
              </a:r>
            </a:p>
          </p:txBody>
        </p:sp>
        <p:sp>
          <p:nvSpPr>
            <p:cNvPr id="1093641" name="Rectangle 9"/>
            <p:cNvSpPr>
              <a:spLocks noChangeArrowheads="1"/>
            </p:cNvSpPr>
            <p:nvPr/>
          </p:nvSpPr>
          <p:spPr bwMode="auto">
            <a:xfrm>
              <a:off x="4547" y="3308"/>
              <a:ext cx="494"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a:t>Entry 1</a:t>
              </a:r>
            </a:p>
          </p:txBody>
        </p:sp>
        <p:sp>
          <p:nvSpPr>
            <p:cNvPr id="1093642" name="Rectangle 10"/>
            <p:cNvSpPr>
              <a:spLocks noChangeArrowheads="1"/>
            </p:cNvSpPr>
            <p:nvPr/>
          </p:nvSpPr>
          <p:spPr bwMode="auto">
            <a:xfrm>
              <a:off x="4547" y="3836"/>
              <a:ext cx="588"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a:t>Entry  63</a:t>
              </a:r>
            </a:p>
          </p:txBody>
        </p:sp>
        <p:sp>
          <p:nvSpPr>
            <p:cNvPr id="1093643" name="Line 11"/>
            <p:cNvSpPr>
              <a:spLocks noChangeShapeType="1"/>
            </p:cNvSpPr>
            <p:nvPr/>
          </p:nvSpPr>
          <p:spPr bwMode="auto">
            <a:xfrm>
              <a:off x="3464" y="3600"/>
              <a:ext cx="896" cy="0"/>
            </a:xfrm>
            <a:prstGeom prst="line">
              <a:avLst/>
            </a:prstGeom>
            <a:noFill/>
            <a:ln w="25400">
              <a:solidFill>
                <a:schemeClr val="tx1"/>
              </a:solidFill>
              <a:round/>
              <a:headEnd/>
              <a:tailEnd type="triangle" w="med" len="med"/>
            </a:ln>
            <a:effectLst/>
          </p:spPr>
          <p:txBody>
            <a:bodyPr wrap="none" anchor="ctr">
              <a:prstTxWarp prst="textNoShape">
                <a:avLst/>
              </a:prstTxWarp>
            </a:bodyPr>
            <a:lstStyle/>
            <a:p>
              <a:pPr>
                <a:defRPr/>
              </a:pPr>
              <a:endParaRPr lang="en-US"/>
            </a:p>
          </p:txBody>
        </p:sp>
        <p:sp>
          <p:nvSpPr>
            <p:cNvPr id="1093644" name="Rectangle 12"/>
            <p:cNvSpPr>
              <a:spLocks noChangeArrowheads="1"/>
            </p:cNvSpPr>
            <p:nvPr/>
          </p:nvSpPr>
          <p:spPr bwMode="auto">
            <a:xfrm>
              <a:off x="3395" y="3404"/>
              <a:ext cx="826" cy="210"/>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a:t>Replacement</a:t>
              </a:r>
            </a:p>
          </p:txBody>
        </p:sp>
        <p:sp>
          <p:nvSpPr>
            <p:cNvPr id="1093645" name="Rectangle 13"/>
            <p:cNvSpPr>
              <a:spLocks noChangeArrowheads="1"/>
            </p:cNvSpPr>
            <p:nvPr/>
          </p:nvSpPr>
          <p:spPr bwMode="auto">
            <a:xfrm>
              <a:off x="3539" y="3596"/>
              <a:ext cx="520" cy="210"/>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sz="1600" b="1"/>
                <a:t>Pointer</a:t>
              </a:r>
            </a:p>
          </p:txBody>
        </p:sp>
      </p:grpSp>
      <p:sp>
        <p:nvSpPr>
          <p:cNvPr id="18"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348946571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9364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9364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9364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9364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9364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93647">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93647">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9364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93647">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93647">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93647">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93647">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93647">
                                            <p:txEl>
                                              <p:pRg st="12" end="1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dissolve">
                                      <p:cBhvr>
                                        <p:cTn id="3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3647"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90" name="Picture 4" descr="f05-30-P374493"/>
          <p:cNvPicPr>
            <a:picLocks noChangeAspect="1" noChangeArrowheads="1"/>
          </p:cNvPicPr>
          <p:nvPr/>
        </p:nvPicPr>
        <p:blipFill>
          <a:blip r:embed="rId3"/>
          <a:srcRect/>
          <a:stretch>
            <a:fillRect/>
          </a:stretch>
        </p:blipFill>
        <p:spPr bwMode="auto">
          <a:xfrm>
            <a:off x="2720976" y="1490663"/>
            <a:ext cx="6488113" cy="4487862"/>
          </a:xfrm>
          <a:prstGeom prst="rect">
            <a:avLst/>
          </a:prstGeom>
          <a:noFill/>
          <a:ln w="9525">
            <a:noFill/>
            <a:miter lim="800000"/>
            <a:headEnd/>
            <a:tailEnd/>
          </a:ln>
        </p:spPr>
      </p:pic>
      <p:sp>
        <p:nvSpPr>
          <p:cNvPr id="1702914" name="Rectangle 2"/>
          <p:cNvSpPr>
            <a:spLocks noGrp="1" noChangeArrowheads="1"/>
          </p:cNvSpPr>
          <p:nvPr>
            <p:ph type="title"/>
          </p:nvPr>
        </p:nvSpPr>
        <p:spPr>
          <a:xfrm>
            <a:off x="1981200" y="-96838"/>
            <a:ext cx="8229600" cy="1143001"/>
          </a:xfrm>
        </p:spPr>
        <p:txBody>
          <a:bodyPr rtlCol="0">
            <a:normAutofit/>
          </a:bodyPr>
          <a:lstStyle/>
          <a:p>
            <a:pPr>
              <a:defRPr/>
            </a:pPr>
            <a:r>
              <a:rPr lang="en-US" dirty="0">
                <a:ea typeface="+mj-ea"/>
                <a:cs typeface="+mj-cs"/>
              </a:rPr>
              <a:t>Benefits of Set-Associative Caches</a:t>
            </a:r>
          </a:p>
        </p:txBody>
      </p:sp>
      <p:sp>
        <p:nvSpPr>
          <p:cNvPr id="1702915" name="Rectangle 3"/>
          <p:cNvSpPr>
            <a:spLocks noGrp="1" noChangeArrowheads="1"/>
          </p:cNvSpPr>
          <p:nvPr>
            <p:ph idx="1"/>
          </p:nvPr>
        </p:nvSpPr>
        <p:spPr>
          <a:xfrm>
            <a:off x="1010653" y="747713"/>
            <a:ext cx="10379242" cy="4525962"/>
          </a:xfrm>
        </p:spPr>
        <p:txBody>
          <a:bodyPr>
            <a:normAutofit/>
          </a:bodyPr>
          <a:lstStyle/>
          <a:p>
            <a:pPr eaLnBrk="1" hangingPunct="1"/>
            <a:r>
              <a:rPr lang="en-US" sz="2400" dirty="0"/>
              <a:t>Choice of DM $ versus SA $ depends on the cost of a miss versus the cost of implementation</a:t>
            </a:r>
          </a:p>
        </p:txBody>
      </p:sp>
      <p:sp>
        <p:nvSpPr>
          <p:cNvPr id="1702944" name="Rectangle 32"/>
          <p:cNvSpPr>
            <a:spLocks noChangeArrowheads="1"/>
          </p:cNvSpPr>
          <p:nvPr/>
        </p:nvSpPr>
        <p:spPr bwMode="auto">
          <a:xfrm>
            <a:off x="1010653" y="5668964"/>
            <a:ext cx="10186736" cy="790575"/>
          </a:xfrm>
          <a:prstGeom prst="rect">
            <a:avLst/>
          </a:prstGeom>
          <a:solidFill>
            <a:schemeClr val="bg1"/>
          </a:solidFill>
          <a:ln w="12700">
            <a:noFill/>
            <a:miter lim="800000"/>
            <a:headEnd/>
            <a:tailEnd/>
          </a:ln>
        </p:spPr>
        <p:txBody>
          <a:bodyPr wrap="square" lIns="63500" tIns="25400" rIns="63500" bIns="25400">
            <a:prstTxWarp prst="textNoShape">
              <a:avLst/>
            </a:prstTxWarp>
            <a:spAutoFit/>
          </a:bodyPr>
          <a:lstStyle/>
          <a:p>
            <a:pPr marL="287338" indent="-287338">
              <a:spcBef>
                <a:spcPct val="30000"/>
              </a:spcBef>
              <a:buSzPct val="100000"/>
              <a:buFont typeface="Arial" charset="0"/>
              <a:buChar char="•"/>
            </a:pPr>
            <a:r>
              <a:rPr lang="en-US" sz="2400" dirty="0">
                <a:latin typeface="Calibri" charset="0"/>
              </a:rPr>
              <a:t>Largest gains are in going from direct mapped to 2-way (20%+ reduction in miss rate)</a:t>
            </a:r>
          </a:p>
        </p:txBody>
      </p:sp>
      <p:sp>
        <p:nvSpPr>
          <p:cNvPr id="8"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9"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68</a:t>
            </a:fld>
            <a:endParaRPr lang="en-US"/>
          </a:p>
        </p:txBody>
      </p:sp>
    </p:spTree>
    <p:extLst>
      <p:ext uri="{BB962C8B-B14F-4D97-AF65-F5344CB8AC3E}">
        <p14:creationId xmlns:p14="http://schemas.microsoft.com/office/powerpoint/2010/main" val="34279400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029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2944"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6"/>
          <p:cNvSpPr>
            <a:spLocks noGrp="1"/>
          </p:cNvSpPr>
          <p:nvPr>
            <p:ph type="title"/>
          </p:nvPr>
        </p:nvSpPr>
        <p:spPr/>
        <p:txBody>
          <a:bodyPr/>
          <a:lstStyle/>
          <a:p>
            <a:pPr>
              <a:defRPr/>
            </a:pPr>
            <a:r>
              <a:rPr lang="en-US" dirty="0"/>
              <a:t>Reduce AMAT</a:t>
            </a:r>
          </a:p>
        </p:txBody>
      </p:sp>
      <p:sp>
        <p:nvSpPr>
          <p:cNvPr id="57347" name="Content Placeholder 7"/>
          <p:cNvSpPr>
            <a:spLocks noGrp="1"/>
          </p:cNvSpPr>
          <p:nvPr>
            <p:ph idx="1"/>
          </p:nvPr>
        </p:nvSpPr>
        <p:spPr>
          <a:xfrm>
            <a:off x="609600" y="1447205"/>
            <a:ext cx="10972800" cy="4755520"/>
          </a:xfrm>
        </p:spPr>
        <p:txBody>
          <a:bodyPr>
            <a:normAutofit fontScale="92500" lnSpcReduction="10000"/>
          </a:bodyPr>
          <a:lstStyle/>
          <a:p>
            <a:pPr>
              <a:defRPr/>
            </a:pPr>
            <a:r>
              <a:rPr lang="en-US" sz="4000" dirty="0"/>
              <a:t>Reduce hit time</a:t>
            </a:r>
          </a:p>
          <a:p>
            <a:pPr lvl="1">
              <a:defRPr/>
            </a:pPr>
            <a:r>
              <a:rPr lang="en-US" sz="3600" dirty="0"/>
              <a:t>e.g., smaller cache, lower associativity</a:t>
            </a:r>
          </a:p>
          <a:p>
            <a:pPr>
              <a:defRPr/>
            </a:pPr>
            <a:r>
              <a:rPr lang="en-US" sz="4000" dirty="0"/>
              <a:t>Reduce miss rate</a:t>
            </a:r>
          </a:p>
          <a:p>
            <a:pPr lvl="1">
              <a:defRPr/>
            </a:pPr>
            <a:r>
              <a:rPr lang="en-US" sz="3600" dirty="0"/>
              <a:t>e.g., larger cache, higher associativity</a:t>
            </a:r>
          </a:p>
          <a:p>
            <a:pPr>
              <a:defRPr/>
            </a:pPr>
            <a:r>
              <a:rPr lang="en-US" sz="4000" dirty="0"/>
              <a:t>Reduce miss penalty</a:t>
            </a:r>
          </a:p>
          <a:p>
            <a:pPr lvl="1">
              <a:defRPr/>
            </a:pPr>
            <a:r>
              <a:rPr lang="en-US" sz="3600" dirty="0"/>
              <a:t>e.g., multiple-level cache hierarchy</a:t>
            </a:r>
          </a:p>
          <a:p>
            <a:pPr>
              <a:defRPr/>
            </a:pPr>
            <a:r>
              <a:rPr lang="en-US" sz="4000" dirty="0"/>
              <a:t>Need to balance cache parameters (Capacity, associativity, block size)</a:t>
            </a:r>
          </a:p>
          <a:p>
            <a:pPr lvl="1">
              <a:defRPr/>
            </a:pPr>
            <a:endParaRPr lang="en-US" sz="3600" dirty="0"/>
          </a:p>
          <a:p>
            <a:pPr lvl="1" eaLnBrk="1" hangingPunct="1">
              <a:buNone/>
              <a:defRPr/>
            </a:pPr>
            <a:endParaRPr lang="en-US" sz="4000" dirty="0"/>
          </a:p>
        </p:txBody>
      </p:sp>
      <p:sp>
        <p:nvSpPr>
          <p:cNvPr id="10"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1"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69</a:t>
            </a:fld>
            <a:endParaRPr lang="en-US"/>
          </a:p>
        </p:txBody>
      </p:sp>
    </p:spTree>
    <p:extLst>
      <p:ext uri="{BB962C8B-B14F-4D97-AF65-F5344CB8AC3E}">
        <p14:creationId xmlns:p14="http://schemas.microsoft.com/office/powerpoint/2010/main" val="4035330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8114" name="Rectangle 2"/>
          <p:cNvSpPr>
            <a:spLocks noGrp="1" noChangeArrowheads="1"/>
          </p:cNvSpPr>
          <p:nvPr>
            <p:ph type="title"/>
          </p:nvPr>
        </p:nvSpPr>
        <p:spPr/>
        <p:txBody>
          <a:bodyPr>
            <a:normAutofit/>
          </a:bodyPr>
          <a:lstStyle/>
          <a:p>
            <a:r>
              <a:rPr lang="en-US" dirty="0"/>
              <a:t>Memory Hierarchy Technologies</a:t>
            </a:r>
          </a:p>
        </p:txBody>
      </p:sp>
      <p:sp>
        <p:nvSpPr>
          <p:cNvPr id="1498115" name="Rectangle 3"/>
          <p:cNvSpPr>
            <a:spLocks noGrp="1" noChangeArrowheads="1"/>
          </p:cNvSpPr>
          <p:nvPr>
            <p:ph type="body" idx="1"/>
          </p:nvPr>
        </p:nvSpPr>
        <p:spPr>
          <a:xfrm>
            <a:off x="685800" y="1371600"/>
            <a:ext cx="6599925" cy="5257800"/>
          </a:xfrm>
        </p:spPr>
        <p:txBody>
          <a:bodyPr>
            <a:normAutofit fontScale="85000" lnSpcReduction="10000"/>
          </a:bodyPr>
          <a:lstStyle/>
          <a:p>
            <a:r>
              <a:rPr lang="en-US" sz="3097" dirty="0"/>
              <a:t>Caches use SRAM (Static Random Access Memory) for speed and technology compatibility</a:t>
            </a:r>
          </a:p>
          <a:p>
            <a:pPr lvl="1"/>
            <a:r>
              <a:rPr lang="en-US" sz="2581" dirty="0"/>
              <a:t>Fast (typical access times of 0.5 to 2.5 ns)</a:t>
            </a:r>
          </a:p>
          <a:p>
            <a:pPr lvl="1"/>
            <a:r>
              <a:rPr lang="en-US" sz="2581" dirty="0"/>
              <a:t>Low density (6 transistor cells), higher power, expensive </a:t>
            </a:r>
          </a:p>
          <a:p>
            <a:pPr lvl="1"/>
            <a:r>
              <a:rPr lang="en-US" sz="2581" dirty="0"/>
              <a:t>Static: content will last as long as power is on</a:t>
            </a:r>
            <a:endParaRPr lang="en-US" dirty="0"/>
          </a:p>
          <a:p>
            <a:r>
              <a:rPr lang="en-US" sz="2824" dirty="0"/>
              <a:t>Main memory uses DRAM (Dynamic RAM) for size and density</a:t>
            </a:r>
          </a:p>
          <a:p>
            <a:pPr lvl="1"/>
            <a:r>
              <a:rPr lang="en-US" sz="2353" dirty="0"/>
              <a:t>Slower (typical access times of 50 to 70 ns) </a:t>
            </a:r>
          </a:p>
          <a:p>
            <a:pPr lvl="1"/>
            <a:r>
              <a:rPr lang="en-US" sz="2353" dirty="0"/>
              <a:t>High density (1 transistor cells), lower power, cheaper </a:t>
            </a:r>
          </a:p>
          <a:p>
            <a:pPr lvl="1"/>
            <a:r>
              <a:rPr lang="en-US" sz="2353" dirty="0"/>
              <a:t>Dynamic: needs to be “refreshed” regularly (every ~8 ms)</a:t>
            </a:r>
          </a:p>
          <a:p>
            <a:pPr lvl="2"/>
            <a:r>
              <a:rPr lang="en-US" sz="2118" dirty="0"/>
              <a:t>Consumes 1% to 2% of the active cycles of the DRAM</a:t>
            </a:r>
            <a:endParaRPr lang="en-US" dirty="0"/>
          </a:p>
          <a:p>
            <a:pPr lvl="1"/>
            <a:endParaRPr lang="en-US" dirty="0"/>
          </a:p>
        </p:txBody>
      </p:sp>
      <p:sp>
        <p:nvSpPr>
          <p:cNvPr id="1498116" name="Rectangle 4"/>
          <p:cNvSpPr>
            <a:spLocks noChangeArrowheads="1"/>
          </p:cNvSpPr>
          <p:nvPr/>
        </p:nvSpPr>
        <p:spPr bwMode="auto">
          <a:xfrm>
            <a:off x="4064000" y="5153432"/>
            <a:ext cx="8305800" cy="328295"/>
          </a:xfrm>
          <a:prstGeom prst="rect">
            <a:avLst/>
          </a:prstGeom>
          <a:noFill/>
          <a:ln w="12700">
            <a:noFill/>
            <a:miter lim="800000"/>
            <a:headEnd/>
            <a:tailEnd/>
          </a:ln>
          <a:effectLst/>
        </p:spPr>
        <p:txBody>
          <a:bodyPr lIns="63500" tIns="25400" rIns="63500" bIns="25400">
            <a:spAutoFit/>
          </a:bodyPr>
          <a:lstStyle/>
          <a:p>
            <a:pPr marL="287338" indent="-287338">
              <a:spcBef>
                <a:spcPts val="600"/>
              </a:spcBef>
              <a:buClr>
                <a:srgbClr val="4F81BD"/>
              </a:buClr>
              <a:buSzPct val="75000"/>
              <a:buFont typeface="Wingdings" pitchFamily="2" charset="2"/>
              <a:buChar char="q"/>
            </a:pPr>
            <a:endParaRPr lang="en-US" dirty="0">
              <a:solidFill>
                <a:prstClr val="black"/>
              </a:solidFill>
              <a:latin typeface="Calibri"/>
            </a:endParaRPr>
          </a:p>
        </p:txBody>
      </p:sp>
      <p:sp>
        <p:nvSpPr>
          <p:cNvPr id="2" name="Slide Number Placeholder 5">
            <a:extLst>
              <a:ext uri="{FF2B5EF4-FFF2-40B4-BE49-F238E27FC236}">
                <a16:creationId xmlns:a16="http://schemas.microsoft.com/office/drawing/2014/main" id="{8B579C49-2A24-9709-8BEC-248E0D9CFF49}"/>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7</a:t>
            </a:fld>
            <a:endParaRPr lang="en-US" dirty="0"/>
          </a:p>
        </p:txBody>
      </p:sp>
      <p:grpSp>
        <p:nvGrpSpPr>
          <p:cNvPr id="3" name="Group 2">
            <a:extLst>
              <a:ext uri="{FF2B5EF4-FFF2-40B4-BE49-F238E27FC236}">
                <a16:creationId xmlns:a16="http://schemas.microsoft.com/office/drawing/2014/main" id="{C96C3A21-96AA-5B29-0FB9-AE0618511230}"/>
              </a:ext>
            </a:extLst>
          </p:cNvPr>
          <p:cNvGrpSpPr/>
          <p:nvPr/>
        </p:nvGrpSpPr>
        <p:grpSpPr>
          <a:xfrm>
            <a:off x="6939332" y="2166566"/>
            <a:ext cx="5160070" cy="2900286"/>
            <a:chOff x="990600" y="1144588"/>
            <a:chExt cx="9601200" cy="5396482"/>
          </a:xfrm>
        </p:grpSpPr>
        <p:grpSp>
          <p:nvGrpSpPr>
            <p:cNvPr id="4" name="Group 3">
              <a:extLst>
                <a:ext uri="{FF2B5EF4-FFF2-40B4-BE49-F238E27FC236}">
                  <a16:creationId xmlns:a16="http://schemas.microsoft.com/office/drawing/2014/main" id="{28C1B299-FBD3-67E5-CF66-69D021BFAE5B}"/>
                </a:ext>
              </a:extLst>
            </p:cNvPr>
            <p:cNvGrpSpPr>
              <a:grpSpLocks/>
            </p:cNvGrpSpPr>
            <p:nvPr/>
          </p:nvGrpSpPr>
          <p:grpSpPr bwMode="auto">
            <a:xfrm>
              <a:off x="2152650" y="1144588"/>
              <a:ext cx="7924800" cy="954088"/>
              <a:chOff x="396" y="407"/>
              <a:chExt cx="4992" cy="601"/>
            </a:xfrm>
          </p:grpSpPr>
          <p:sp>
            <p:nvSpPr>
              <p:cNvPr id="32" name="Rectangle 4">
                <a:extLst>
                  <a:ext uri="{FF2B5EF4-FFF2-40B4-BE49-F238E27FC236}">
                    <a16:creationId xmlns:a16="http://schemas.microsoft.com/office/drawing/2014/main" id="{06FD0DDC-9084-7849-03D1-73F7E338BC86}"/>
                  </a:ext>
                </a:extLst>
              </p:cNvPr>
              <p:cNvSpPr>
                <a:spLocks noChangeArrowheads="1"/>
              </p:cNvSpPr>
              <p:nvPr/>
            </p:nvSpPr>
            <p:spPr bwMode="auto">
              <a:xfrm>
                <a:off x="396" y="407"/>
                <a:ext cx="4992" cy="272"/>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2000" dirty="0">
                    <a:latin typeface="+mj-lt"/>
                  </a:rPr>
                  <a:t>Processor</a:t>
                </a:r>
              </a:p>
            </p:txBody>
          </p:sp>
          <p:sp>
            <p:nvSpPr>
              <p:cNvPr id="33" name="Line 5">
                <a:extLst>
                  <a:ext uri="{FF2B5EF4-FFF2-40B4-BE49-F238E27FC236}">
                    <a16:creationId xmlns:a16="http://schemas.microsoft.com/office/drawing/2014/main" id="{3AEC2AAC-B4C3-7DEA-72A5-C80E2426D207}"/>
                  </a:ext>
                </a:extLst>
              </p:cNvPr>
              <p:cNvSpPr>
                <a:spLocks noChangeShapeType="1"/>
              </p:cNvSpPr>
              <p:nvPr/>
            </p:nvSpPr>
            <p:spPr bwMode="auto">
              <a:xfrm flipV="1">
                <a:off x="2844" y="720"/>
                <a:ext cx="0" cy="288"/>
              </a:xfrm>
              <a:prstGeom prst="line">
                <a:avLst/>
              </a:prstGeom>
              <a:noFill/>
              <a:ln w="38100">
                <a:solidFill>
                  <a:schemeClr val="tx1"/>
                </a:solidFill>
                <a:round/>
                <a:headEnd type="triangle" w="med" len="med"/>
                <a:tailEnd type="triangle" w="med" len="med"/>
              </a:ln>
              <a:effectLst/>
            </p:spPr>
            <p:txBody>
              <a:bodyPr wrap="none" anchor="ctr">
                <a:prstTxWarp prst="textNoShape">
                  <a:avLst/>
                </a:prstTxWarp>
              </a:bodyPr>
              <a:lstStyle/>
              <a:p>
                <a:endParaRPr lang="en-US" sz="1200">
                  <a:latin typeface="18 VAG Rounded Bold   07390"/>
                </a:endParaRPr>
              </a:p>
            </p:txBody>
          </p:sp>
        </p:grpSp>
        <p:grpSp>
          <p:nvGrpSpPr>
            <p:cNvPr id="5" name="Group 6">
              <a:extLst>
                <a:ext uri="{FF2B5EF4-FFF2-40B4-BE49-F238E27FC236}">
                  <a16:creationId xmlns:a16="http://schemas.microsoft.com/office/drawing/2014/main" id="{4DE99FF7-792E-CAF9-64D7-20D21528D13F}"/>
                </a:ext>
              </a:extLst>
            </p:cNvPr>
            <p:cNvGrpSpPr>
              <a:grpSpLocks/>
            </p:cNvGrpSpPr>
            <p:nvPr/>
          </p:nvGrpSpPr>
          <p:grpSpPr bwMode="auto">
            <a:xfrm>
              <a:off x="2228850" y="5527682"/>
              <a:ext cx="7620000" cy="423863"/>
              <a:chOff x="444" y="3168"/>
              <a:chExt cx="4800" cy="267"/>
            </a:xfrm>
          </p:grpSpPr>
          <p:sp>
            <p:nvSpPr>
              <p:cNvPr id="30" name="Rectangle 7">
                <a:extLst>
                  <a:ext uri="{FF2B5EF4-FFF2-40B4-BE49-F238E27FC236}">
                    <a16:creationId xmlns:a16="http://schemas.microsoft.com/office/drawing/2014/main" id="{8A60A575-798C-51A0-C5DB-3B0B1D6F9C62}"/>
                  </a:ext>
                </a:extLst>
              </p:cNvPr>
              <p:cNvSpPr>
                <a:spLocks noChangeArrowheads="1"/>
              </p:cNvSpPr>
              <p:nvPr/>
            </p:nvSpPr>
            <p:spPr bwMode="auto">
              <a:xfrm>
                <a:off x="828" y="3190"/>
                <a:ext cx="4032" cy="245"/>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dirty="0">
                    <a:latin typeface="+mj-lt"/>
                  </a:rPr>
                  <a:t>Size of memory at each level</a:t>
                </a:r>
              </a:p>
            </p:txBody>
          </p:sp>
          <p:sp>
            <p:nvSpPr>
              <p:cNvPr id="31" name="Line 8">
                <a:extLst>
                  <a:ext uri="{FF2B5EF4-FFF2-40B4-BE49-F238E27FC236}">
                    <a16:creationId xmlns:a16="http://schemas.microsoft.com/office/drawing/2014/main" id="{F0227F48-047E-15B0-EACF-AF2738DAEC4D}"/>
                  </a:ext>
                </a:extLst>
              </p:cNvPr>
              <p:cNvSpPr>
                <a:spLocks noChangeShapeType="1"/>
              </p:cNvSpPr>
              <p:nvPr/>
            </p:nvSpPr>
            <p:spPr bwMode="auto">
              <a:xfrm flipV="1">
                <a:off x="444" y="3168"/>
                <a:ext cx="4800" cy="0"/>
              </a:xfrm>
              <a:prstGeom prst="line">
                <a:avLst/>
              </a:prstGeom>
              <a:noFill/>
              <a:ln w="38100">
                <a:solidFill>
                  <a:schemeClr val="tx1"/>
                </a:solidFill>
                <a:round/>
                <a:headEnd type="triangle" w="med" len="med"/>
                <a:tailEnd type="triangle" w="med" len="med"/>
              </a:ln>
              <a:effectLst/>
            </p:spPr>
            <p:txBody>
              <a:bodyPr wrap="none" anchor="ctr">
                <a:prstTxWarp prst="textNoShape">
                  <a:avLst/>
                </a:prstTxWarp>
              </a:bodyPr>
              <a:lstStyle/>
              <a:p>
                <a:endParaRPr lang="en-US" sz="1200">
                  <a:latin typeface="18 VAG Rounded Bold   07390"/>
                </a:endParaRPr>
              </a:p>
            </p:txBody>
          </p:sp>
        </p:grpSp>
        <p:grpSp>
          <p:nvGrpSpPr>
            <p:cNvPr id="6" name="Group 9">
              <a:extLst>
                <a:ext uri="{FF2B5EF4-FFF2-40B4-BE49-F238E27FC236}">
                  <a16:creationId xmlns:a16="http://schemas.microsoft.com/office/drawing/2014/main" id="{D61FDC63-32BF-58C3-616A-2F12A3D79298}"/>
                </a:ext>
              </a:extLst>
            </p:cNvPr>
            <p:cNvGrpSpPr>
              <a:grpSpLocks/>
            </p:cNvGrpSpPr>
            <p:nvPr/>
          </p:nvGrpSpPr>
          <p:grpSpPr bwMode="auto">
            <a:xfrm>
              <a:off x="7715250" y="1641475"/>
              <a:ext cx="2514600" cy="3657600"/>
              <a:chOff x="3900" y="720"/>
              <a:chExt cx="1584" cy="2304"/>
            </a:xfrm>
          </p:grpSpPr>
          <p:sp>
            <p:nvSpPr>
              <p:cNvPr id="28" name="Rectangle 10">
                <a:extLst>
                  <a:ext uri="{FF2B5EF4-FFF2-40B4-BE49-F238E27FC236}">
                    <a16:creationId xmlns:a16="http://schemas.microsoft.com/office/drawing/2014/main" id="{0A2EDD36-2ADD-9980-EB30-25B42A5E7E88}"/>
                  </a:ext>
                </a:extLst>
              </p:cNvPr>
              <p:cNvSpPr>
                <a:spLocks noChangeArrowheads="1"/>
              </p:cNvSpPr>
              <p:nvPr/>
            </p:nvSpPr>
            <p:spPr bwMode="auto">
              <a:xfrm>
                <a:off x="3900" y="816"/>
                <a:ext cx="1536" cy="1003"/>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dirty="0">
                    <a:latin typeface="+mj-lt"/>
                  </a:rPr>
                  <a:t>Increasing distance from processor,</a:t>
                </a:r>
                <a:br>
                  <a:rPr lang="en-US" dirty="0">
                    <a:latin typeface="+mj-lt"/>
                  </a:rPr>
                </a:br>
                <a:r>
                  <a:rPr lang="en-US" dirty="0">
                    <a:latin typeface="+mj-lt"/>
                  </a:rPr>
                  <a:t>decreasing  speed</a:t>
                </a:r>
              </a:p>
            </p:txBody>
          </p:sp>
          <p:sp>
            <p:nvSpPr>
              <p:cNvPr id="29" name="Line 11">
                <a:extLst>
                  <a:ext uri="{FF2B5EF4-FFF2-40B4-BE49-F238E27FC236}">
                    <a16:creationId xmlns:a16="http://schemas.microsoft.com/office/drawing/2014/main" id="{8A00FA4E-FF52-2906-924F-942EB98DA097}"/>
                  </a:ext>
                </a:extLst>
              </p:cNvPr>
              <p:cNvSpPr>
                <a:spLocks noChangeShapeType="1"/>
              </p:cNvSpPr>
              <p:nvPr/>
            </p:nvSpPr>
            <p:spPr bwMode="auto">
              <a:xfrm>
                <a:off x="5484" y="720"/>
                <a:ext cx="0" cy="2304"/>
              </a:xfrm>
              <a:prstGeom prst="line">
                <a:avLst/>
              </a:prstGeom>
              <a:noFill/>
              <a:ln w="38100">
                <a:solidFill>
                  <a:schemeClr val="tx1"/>
                </a:solidFill>
                <a:round/>
                <a:headEnd/>
                <a:tailEnd type="triangle" w="med" len="med"/>
              </a:ln>
              <a:effectLst/>
            </p:spPr>
            <p:txBody>
              <a:bodyPr wrap="none" anchor="ctr">
                <a:prstTxWarp prst="textNoShape">
                  <a:avLst/>
                </a:prstTxWarp>
              </a:bodyPr>
              <a:lstStyle/>
              <a:p>
                <a:endParaRPr lang="en-US" sz="1200">
                  <a:latin typeface="18 VAG Rounded Bold   07390"/>
                </a:endParaRPr>
              </a:p>
            </p:txBody>
          </p:sp>
        </p:grpSp>
        <p:grpSp>
          <p:nvGrpSpPr>
            <p:cNvPr id="7" name="Group 12">
              <a:extLst>
                <a:ext uri="{FF2B5EF4-FFF2-40B4-BE49-F238E27FC236}">
                  <a16:creationId xmlns:a16="http://schemas.microsoft.com/office/drawing/2014/main" id="{41139990-CFB8-C43F-3F1F-B92A502C96AD}"/>
                </a:ext>
              </a:extLst>
            </p:cNvPr>
            <p:cNvGrpSpPr>
              <a:grpSpLocks/>
            </p:cNvGrpSpPr>
            <p:nvPr/>
          </p:nvGrpSpPr>
          <p:grpSpPr bwMode="auto">
            <a:xfrm>
              <a:off x="2305050" y="2098675"/>
              <a:ext cx="7467600" cy="3276600"/>
              <a:chOff x="492" y="1008"/>
              <a:chExt cx="4704" cy="2064"/>
            </a:xfrm>
          </p:grpSpPr>
          <p:sp>
            <p:nvSpPr>
              <p:cNvPr id="14" name="AutoShape 13">
                <a:extLst>
                  <a:ext uri="{FF2B5EF4-FFF2-40B4-BE49-F238E27FC236}">
                    <a16:creationId xmlns:a16="http://schemas.microsoft.com/office/drawing/2014/main" id="{97BE02E2-5DB7-88F3-C235-9F1270991DF0}"/>
                  </a:ext>
                </a:extLst>
              </p:cNvPr>
              <p:cNvSpPr>
                <a:spLocks noChangeArrowheads="1"/>
              </p:cNvSpPr>
              <p:nvPr/>
            </p:nvSpPr>
            <p:spPr bwMode="auto">
              <a:xfrm>
                <a:off x="492" y="1008"/>
                <a:ext cx="4704" cy="2064"/>
              </a:xfrm>
              <a:prstGeom prst="triangle">
                <a:avLst>
                  <a:gd name="adj" fmla="val 50000"/>
                </a:avLst>
              </a:prstGeom>
              <a:noFill/>
              <a:ln w="38100">
                <a:solidFill>
                  <a:schemeClr val="tx1"/>
                </a:solidFill>
                <a:miter lim="800000"/>
                <a:headEnd/>
                <a:tailEnd/>
              </a:ln>
              <a:effectLst/>
            </p:spPr>
            <p:txBody>
              <a:bodyPr wrap="none" anchor="ctr">
                <a:prstTxWarp prst="textNoShape">
                  <a:avLst/>
                </a:prstTxWarp>
              </a:bodyPr>
              <a:lstStyle/>
              <a:p>
                <a:endParaRPr lang="en-US" sz="1200">
                  <a:latin typeface="18 VAG Rounded Bold   07390"/>
                </a:endParaRPr>
              </a:p>
            </p:txBody>
          </p:sp>
          <p:grpSp>
            <p:nvGrpSpPr>
              <p:cNvPr id="15" name="Group 14">
                <a:extLst>
                  <a:ext uri="{FF2B5EF4-FFF2-40B4-BE49-F238E27FC236}">
                    <a16:creationId xmlns:a16="http://schemas.microsoft.com/office/drawing/2014/main" id="{424D0BC5-FE73-032E-6592-81CDCF9CACBC}"/>
                  </a:ext>
                </a:extLst>
              </p:cNvPr>
              <p:cNvGrpSpPr>
                <a:grpSpLocks/>
              </p:cNvGrpSpPr>
              <p:nvPr/>
            </p:nvGrpSpPr>
            <p:grpSpPr bwMode="auto">
              <a:xfrm>
                <a:off x="2220" y="1270"/>
                <a:ext cx="1296" cy="314"/>
                <a:chOff x="2220" y="1270"/>
                <a:chExt cx="1296" cy="314"/>
              </a:xfrm>
            </p:grpSpPr>
            <p:sp>
              <p:nvSpPr>
                <p:cNvPr id="26" name="Rectangle 15">
                  <a:extLst>
                    <a:ext uri="{FF2B5EF4-FFF2-40B4-BE49-F238E27FC236}">
                      <a16:creationId xmlns:a16="http://schemas.microsoft.com/office/drawing/2014/main" id="{BCA4D8D1-AB6D-C62B-CE6D-BFA0D5A36ECB}"/>
                    </a:ext>
                  </a:extLst>
                </p:cNvPr>
                <p:cNvSpPr>
                  <a:spLocks noChangeArrowheads="1"/>
                </p:cNvSpPr>
                <p:nvPr/>
              </p:nvSpPr>
              <p:spPr bwMode="auto">
                <a:xfrm>
                  <a:off x="2364" y="1270"/>
                  <a:ext cx="960" cy="223"/>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1600" dirty="0">
                      <a:latin typeface="+mj-lt"/>
                    </a:rPr>
                    <a:t>Level 1</a:t>
                  </a:r>
                </a:p>
              </p:txBody>
            </p:sp>
            <p:sp>
              <p:nvSpPr>
                <p:cNvPr id="27" name="Line 16">
                  <a:extLst>
                    <a:ext uri="{FF2B5EF4-FFF2-40B4-BE49-F238E27FC236}">
                      <a16:creationId xmlns:a16="http://schemas.microsoft.com/office/drawing/2014/main" id="{60FDE52B-2579-BB5C-E676-EC166F2DE239}"/>
                    </a:ext>
                  </a:extLst>
                </p:cNvPr>
                <p:cNvSpPr>
                  <a:spLocks noChangeShapeType="1"/>
                </p:cNvSpPr>
                <p:nvPr/>
              </p:nvSpPr>
              <p:spPr bwMode="auto">
                <a:xfrm>
                  <a:off x="2220" y="1584"/>
                  <a:ext cx="1296" cy="0"/>
                </a:xfrm>
                <a:prstGeom prst="line">
                  <a:avLst/>
                </a:prstGeom>
                <a:noFill/>
                <a:ln w="38100">
                  <a:solidFill>
                    <a:schemeClr val="tx1"/>
                  </a:solidFill>
                  <a:round/>
                  <a:headEnd/>
                  <a:tailEnd/>
                </a:ln>
                <a:effectLst/>
              </p:spPr>
              <p:txBody>
                <a:bodyPr wrap="none" anchor="ctr">
                  <a:prstTxWarp prst="textNoShape">
                    <a:avLst/>
                  </a:prstTxWarp>
                </a:bodyPr>
                <a:lstStyle/>
                <a:p>
                  <a:endParaRPr lang="en-US" sz="1200">
                    <a:latin typeface="18 VAG Rounded Bold   07390"/>
                  </a:endParaRPr>
                </a:p>
              </p:txBody>
            </p:sp>
          </p:grpSp>
          <p:grpSp>
            <p:nvGrpSpPr>
              <p:cNvPr id="16" name="Group 17">
                <a:extLst>
                  <a:ext uri="{FF2B5EF4-FFF2-40B4-BE49-F238E27FC236}">
                    <a16:creationId xmlns:a16="http://schemas.microsoft.com/office/drawing/2014/main" id="{AF4702C3-1462-0FA7-629A-2BDC8F9ED14D}"/>
                  </a:ext>
                </a:extLst>
              </p:cNvPr>
              <p:cNvGrpSpPr>
                <a:grpSpLocks/>
              </p:cNvGrpSpPr>
              <p:nvPr/>
            </p:nvGrpSpPr>
            <p:grpSpPr bwMode="auto">
              <a:xfrm>
                <a:off x="1788" y="1680"/>
                <a:ext cx="2160" cy="288"/>
                <a:chOff x="1788" y="1680"/>
                <a:chExt cx="2160" cy="288"/>
              </a:xfrm>
            </p:grpSpPr>
            <p:sp>
              <p:nvSpPr>
                <p:cNvPr id="24" name="Rectangle 18">
                  <a:extLst>
                    <a:ext uri="{FF2B5EF4-FFF2-40B4-BE49-F238E27FC236}">
                      <a16:creationId xmlns:a16="http://schemas.microsoft.com/office/drawing/2014/main" id="{B30B0007-154F-A7D3-EBF7-2F1ED20905ED}"/>
                    </a:ext>
                  </a:extLst>
                </p:cNvPr>
                <p:cNvSpPr>
                  <a:spLocks noChangeArrowheads="1"/>
                </p:cNvSpPr>
                <p:nvPr/>
              </p:nvSpPr>
              <p:spPr bwMode="auto">
                <a:xfrm>
                  <a:off x="2364" y="1680"/>
                  <a:ext cx="960" cy="223"/>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1600" dirty="0">
                      <a:latin typeface="+mj-lt"/>
                    </a:rPr>
                    <a:t>Level 2</a:t>
                  </a:r>
                </a:p>
              </p:txBody>
            </p:sp>
            <p:sp>
              <p:nvSpPr>
                <p:cNvPr id="25" name="Line 19">
                  <a:extLst>
                    <a:ext uri="{FF2B5EF4-FFF2-40B4-BE49-F238E27FC236}">
                      <a16:creationId xmlns:a16="http://schemas.microsoft.com/office/drawing/2014/main" id="{A52FE574-5873-FB9D-1628-5A2BC2342D2E}"/>
                    </a:ext>
                  </a:extLst>
                </p:cNvPr>
                <p:cNvSpPr>
                  <a:spLocks noChangeShapeType="1"/>
                </p:cNvSpPr>
                <p:nvPr/>
              </p:nvSpPr>
              <p:spPr bwMode="auto">
                <a:xfrm>
                  <a:off x="1788" y="1968"/>
                  <a:ext cx="2160" cy="0"/>
                </a:xfrm>
                <a:prstGeom prst="line">
                  <a:avLst/>
                </a:prstGeom>
                <a:noFill/>
                <a:ln w="38100">
                  <a:solidFill>
                    <a:schemeClr val="tx1"/>
                  </a:solidFill>
                  <a:round/>
                  <a:headEnd/>
                  <a:tailEnd/>
                </a:ln>
                <a:effectLst/>
              </p:spPr>
              <p:txBody>
                <a:bodyPr wrap="none" anchor="ctr">
                  <a:prstTxWarp prst="textNoShape">
                    <a:avLst/>
                  </a:prstTxWarp>
                </a:bodyPr>
                <a:lstStyle/>
                <a:p>
                  <a:endParaRPr lang="en-US" sz="1200">
                    <a:latin typeface="18 VAG Rounded Bold   07390"/>
                  </a:endParaRPr>
                </a:p>
              </p:txBody>
            </p:sp>
          </p:grpSp>
          <p:sp>
            <p:nvSpPr>
              <p:cNvPr id="17" name="Rectangle 20">
                <a:extLst>
                  <a:ext uri="{FF2B5EF4-FFF2-40B4-BE49-F238E27FC236}">
                    <a16:creationId xmlns:a16="http://schemas.microsoft.com/office/drawing/2014/main" id="{A785DC09-C60F-683C-4A4C-B88E0BBD5961}"/>
                  </a:ext>
                </a:extLst>
              </p:cNvPr>
              <p:cNvSpPr>
                <a:spLocks noChangeArrowheads="1"/>
              </p:cNvSpPr>
              <p:nvPr/>
            </p:nvSpPr>
            <p:spPr bwMode="auto">
              <a:xfrm>
                <a:off x="2364" y="2736"/>
                <a:ext cx="960" cy="223"/>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1600">
                    <a:latin typeface="+mj-lt"/>
                  </a:rPr>
                  <a:t>Level n</a:t>
                </a:r>
              </a:p>
            </p:txBody>
          </p:sp>
          <p:grpSp>
            <p:nvGrpSpPr>
              <p:cNvPr id="18" name="Group 21">
                <a:extLst>
                  <a:ext uri="{FF2B5EF4-FFF2-40B4-BE49-F238E27FC236}">
                    <a16:creationId xmlns:a16="http://schemas.microsoft.com/office/drawing/2014/main" id="{AB0BD2B6-A83B-FAD8-CFF9-304C8815CEEF}"/>
                  </a:ext>
                </a:extLst>
              </p:cNvPr>
              <p:cNvGrpSpPr>
                <a:grpSpLocks/>
              </p:cNvGrpSpPr>
              <p:nvPr/>
            </p:nvGrpSpPr>
            <p:grpSpPr bwMode="auto">
              <a:xfrm>
                <a:off x="1308" y="2064"/>
                <a:ext cx="3024" cy="288"/>
                <a:chOff x="1308" y="2064"/>
                <a:chExt cx="3024" cy="288"/>
              </a:xfrm>
            </p:grpSpPr>
            <p:sp>
              <p:nvSpPr>
                <p:cNvPr id="22" name="Rectangle 22">
                  <a:extLst>
                    <a:ext uri="{FF2B5EF4-FFF2-40B4-BE49-F238E27FC236}">
                      <a16:creationId xmlns:a16="http://schemas.microsoft.com/office/drawing/2014/main" id="{155EB6C7-28B1-BA55-F41A-583793B39D89}"/>
                    </a:ext>
                  </a:extLst>
                </p:cNvPr>
                <p:cNvSpPr>
                  <a:spLocks noChangeArrowheads="1"/>
                </p:cNvSpPr>
                <p:nvPr/>
              </p:nvSpPr>
              <p:spPr bwMode="auto">
                <a:xfrm>
                  <a:off x="2364" y="2064"/>
                  <a:ext cx="960" cy="223"/>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1600">
                      <a:latin typeface="+mj-lt"/>
                    </a:rPr>
                    <a:t>Level 3</a:t>
                  </a:r>
                </a:p>
              </p:txBody>
            </p:sp>
            <p:sp>
              <p:nvSpPr>
                <p:cNvPr id="23" name="Line 23">
                  <a:extLst>
                    <a:ext uri="{FF2B5EF4-FFF2-40B4-BE49-F238E27FC236}">
                      <a16:creationId xmlns:a16="http://schemas.microsoft.com/office/drawing/2014/main" id="{1A5A4178-BC69-07BB-F075-063F046AA1CA}"/>
                    </a:ext>
                  </a:extLst>
                </p:cNvPr>
                <p:cNvSpPr>
                  <a:spLocks noChangeShapeType="1"/>
                </p:cNvSpPr>
                <p:nvPr/>
              </p:nvSpPr>
              <p:spPr bwMode="auto">
                <a:xfrm>
                  <a:off x="1308" y="2352"/>
                  <a:ext cx="3024" cy="0"/>
                </a:xfrm>
                <a:prstGeom prst="line">
                  <a:avLst/>
                </a:prstGeom>
                <a:noFill/>
                <a:ln w="38100">
                  <a:solidFill>
                    <a:schemeClr val="tx1"/>
                  </a:solidFill>
                  <a:round/>
                  <a:headEnd/>
                  <a:tailEnd/>
                </a:ln>
                <a:effectLst/>
              </p:spPr>
              <p:txBody>
                <a:bodyPr wrap="none" anchor="ctr">
                  <a:prstTxWarp prst="textNoShape">
                    <a:avLst/>
                  </a:prstTxWarp>
                </a:bodyPr>
                <a:lstStyle/>
                <a:p>
                  <a:endParaRPr lang="en-US" sz="1200">
                    <a:latin typeface="18 VAG Rounded Bold   07390"/>
                  </a:endParaRPr>
                </a:p>
              </p:txBody>
            </p:sp>
          </p:grpSp>
          <p:grpSp>
            <p:nvGrpSpPr>
              <p:cNvPr id="19" name="Group 24">
                <a:extLst>
                  <a:ext uri="{FF2B5EF4-FFF2-40B4-BE49-F238E27FC236}">
                    <a16:creationId xmlns:a16="http://schemas.microsoft.com/office/drawing/2014/main" id="{BFC4CCD3-49C4-E144-74BC-AD472382F601}"/>
                  </a:ext>
                </a:extLst>
              </p:cNvPr>
              <p:cNvGrpSpPr>
                <a:grpSpLocks/>
              </p:cNvGrpSpPr>
              <p:nvPr/>
            </p:nvGrpSpPr>
            <p:grpSpPr bwMode="auto">
              <a:xfrm>
                <a:off x="972" y="2400"/>
                <a:ext cx="3792" cy="288"/>
                <a:chOff x="972" y="2400"/>
                <a:chExt cx="3792" cy="288"/>
              </a:xfrm>
            </p:grpSpPr>
            <p:sp>
              <p:nvSpPr>
                <p:cNvPr id="20" name="Line 25">
                  <a:extLst>
                    <a:ext uri="{FF2B5EF4-FFF2-40B4-BE49-F238E27FC236}">
                      <a16:creationId xmlns:a16="http://schemas.microsoft.com/office/drawing/2014/main" id="{06962C73-AB90-AF38-B87A-4B31531BEEFF}"/>
                    </a:ext>
                  </a:extLst>
                </p:cNvPr>
                <p:cNvSpPr>
                  <a:spLocks noChangeShapeType="1"/>
                </p:cNvSpPr>
                <p:nvPr/>
              </p:nvSpPr>
              <p:spPr bwMode="auto">
                <a:xfrm>
                  <a:off x="972" y="2688"/>
                  <a:ext cx="3792" cy="0"/>
                </a:xfrm>
                <a:prstGeom prst="line">
                  <a:avLst/>
                </a:prstGeom>
                <a:noFill/>
                <a:ln w="38100">
                  <a:solidFill>
                    <a:schemeClr val="tx1"/>
                  </a:solidFill>
                  <a:round/>
                  <a:headEnd/>
                  <a:tailEnd/>
                </a:ln>
                <a:effectLst/>
              </p:spPr>
              <p:txBody>
                <a:bodyPr wrap="none" anchor="ctr">
                  <a:prstTxWarp prst="textNoShape">
                    <a:avLst/>
                  </a:prstTxWarp>
                </a:bodyPr>
                <a:lstStyle/>
                <a:p>
                  <a:endParaRPr lang="en-US" sz="1200">
                    <a:latin typeface="18 VAG Rounded Bold   07390"/>
                  </a:endParaRPr>
                </a:p>
              </p:txBody>
            </p:sp>
            <p:sp>
              <p:nvSpPr>
                <p:cNvPr id="21" name="Rectangle 26">
                  <a:extLst>
                    <a:ext uri="{FF2B5EF4-FFF2-40B4-BE49-F238E27FC236}">
                      <a16:creationId xmlns:a16="http://schemas.microsoft.com/office/drawing/2014/main" id="{40333815-F48C-B46A-87D3-69CAC90C3D5C}"/>
                    </a:ext>
                  </a:extLst>
                </p:cNvPr>
                <p:cNvSpPr>
                  <a:spLocks noChangeArrowheads="1"/>
                </p:cNvSpPr>
                <p:nvPr/>
              </p:nvSpPr>
              <p:spPr bwMode="auto">
                <a:xfrm>
                  <a:off x="2364" y="2400"/>
                  <a:ext cx="960" cy="223"/>
                </a:xfrm>
                <a:prstGeom prst="rect">
                  <a:avLst/>
                </a:prstGeom>
                <a:noFill/>
                <a:ln w="12700">
                  <a:noFill/>
                  <a:miter lim="800000"/>
                  <a:headEnd/>
                  <a:tailEnd/>
                </a:ln>
                <a:effectLst/>
              </p:spPr>
              <p:txBody>
                <a:bodyPr lIns="63500" tIns="25400" rIns="63500" bIns="25400">
                  <a:prstTxWarp prst="textNoShape">
                    <a:avLst/>
                  </a:prstTxWarp>
                  <a:spAutoFit/>
                </a:bodyPr>
                <a:lstStyle/>
                <a:p>
                  <a:pPr algn="ctr">
                    <a:lnSpc>
                      <a:spcPct val="75000"/>
                    </a:lnSpc>
                    <a:spcBef>
                      <a:spcPct val="65000"/>
                    </a:spcBef>
                    <a:buSzPct val="100000"/>
                    <a:buFont typeface="Times" pitchFamily="-65" charset="0"/>
                    <a:buNone/>
                  </a:pPr>
                  <a:r>
                    <a:rPr lang="en-US" sz="1600">
                      <a:latin typeface="+mj-lt"/>
                    </a:rPr>
                    <a:t>. . .</a:t>
                  </a:r>
                </a:p>
              </p:txBody>
            </p:sp>
          </p:grpSp>
        </p:grpSp>
        <p:sp>
          <p:nvSpPr>
            <p:cNvPr id="8" name="Text Box 27">
              <a:extLst>
                <a:ext uri="{FF2B5EF4-FFF2-40B4-BE49-F238E27FC236}">
                  <a16:creationId xmlns:a16="http://schemas.microsoft.com/office/drawing/2014/main" id="{A06BD68D-A84E-E1B9-ED3F-7D49F38A3721}"/>
                </a:ext>
              </a:extLst>
            </p:cNvPr>
            <p:cNvSpPr txBox="1">
              <a:spLocks noChangeArrowheads="1"/>
            </p:cNvSpPr>
            <p:nvPr/>
          </p:nvSpPr>
          <p:spPr bwMode="auto">
            <a:xfrm>
              <a:off x="1905001" y="1870076"/>
              <a:ext cx="1057546" cy="586621"/>
            </a:xfrm>
            <a:prstGeom prst="rect">
              <a:avLst/>
            </a:prstGeom>
            <a:noFill/>
            <a:ln w="12700">
              <a:noFill/>
              <a:miter lim="800000"/>
              <a:headEnd/>
              <a:tailEnd/>
            </a:ln>
            <a:effectLst/>
          </p:spPr>
          <p:txBody>
            <a:bodyPr wrap="none">
              <a:prstTxWarp prst="textNoShape">
                <a:avLst/>
              </a:prstTxWarp>
              <a:spAutoFit/>
            </a:bodyPr>
            <a:lstStyle/>
            <a:p>
              <a:r>
                <a:rPr lang="en-US" sz="2000" i="1" dirty="0">
                  <a:latin typeface="+mj-lt"/>
                </a:rPr>
                <a:t>Inner</a:t>
              </a:r>
            </a:p>
          </p:txBody>
        </p:sp>
        <p:sp>
          <p:nvSpPr>
            <p:cNvPr id="9" name="Text Box 28">
              <a:extLst>
                <a:ext uri="{FF2B5EF4-FFF2-40B4-BE49-F238E27FC236}">
                  <a16:creationId xmlns:a16="http://schemas.microsoft.com/office/drawing/2014/main" id="{E8CB04AA-23B1-F311-EB51-DD45569CA3B5}"/>
                </a:ext>
              </a:extLst>
            </p:cNvPr>
            <p:cNvSpPr txBox="1">
              <a:spLocks noChangeArrowheads="1"/>
            </p:cNvSpPr>
            <p:nvPr/>
          </p:nvSpPr>
          <p:spPr bwMode="auto">
            <a:xfrm>
              <a:off x="1905000" y="4114800"/>
              <a:ext cx="1039873" cy="535221"/>
            </a:xfrm>
            <a:prstGeom prst="rect">
              <a:avLst/>
            </a:prstGeom>
            <a:noFill/>
            <a:ln w="12700">
              <a:noFill/>
              <a:miter lim="800000"/>
              <a:headEnd/>
              <a:tailEnd/>
            </a:ln>
            <a:effectLst/>
          </p:spPr>
          <p:txBody>
            <a:bodyPr wrap="none">
              <a:prstTxWarp prst="textNoShape">
                <a:avLst/>
              </a:prstTxWarp>
              <a:spAutoFit/>
            </a:bodyPr>
            <a:lstStyle/>
            <a:p>
              <a:r>
                <a:rPr lang="en-US" i="1" dirty="0">
                  <a:latin typeface="18 VAG Rounded Bold   07390"/>
                </a:rPr>
                <a:t>Outer</a:t>
              </a:r>
            </a:p>
          </p:txBody>
        </p:sp>
        <p:grpSp>
          <p:nvGrpSpPr>
            <p:cNvPr id="10" name="Group 29">
              <a:extLst>
                <a:ext uri="{FF2B5EF4-FFF2-40B4-BE49-F238E27FC236}">
                  <a16:creationId xmlns:a16="http://schemas.microsoft.com/office/drawing/2014/main" id="{EF5218C8-686F-00F6-B8B7-42025C9D6CF1}"/>
                </a:ext>
              </a:extLst>
            </p:cNvPr>
            <p:cNvGrpSpPr>
              <a:grpSpLocks/>
            </p:cNvGrpSpPr>
            <p:nvPr/>
          </p:nvGrpSpPr>
          <p:grpSpPr bwMode="auto">
            <a:xfrm>
              <a:off x="1762125" y="1804988"/>
              <a:ext cx="2135188" cy="3625850"/>
              <a:chOff x="150" y="823"/>
              <a:chExt cx="1345" cy="2284"/>
            </a:xfrm>
          </p:grpSpPr>
          <p:sp>
            <p:nvSpPr>
              <p:cNvPr id="12" name="Text Box 30">
                <a:extLst>
                  <a:ext uri="{FF2B5EF4-FFF2-40B4-BE49-F238E27FC236}">
                    <a16:creationId xmlns:a16="http://schemas.microsoft.com/office/drawing/2014/main" id="{E06B997B-1C98-EC2B-1CA1-85D6DA394B02}"/>
                  </a:ext>
                </a:extLst>
              </p:cNvPr>
              <p:cNvSpPr txBox="1">
                <a:spLocks noChangeArrowheads="1"/>
              </p:cNvSpPr>
              <p:nvPr/>
            </p:nvSpPr>
            <p:spPr bwMode="auto">
              <a:xfrm>
                <a:off x="150" y="1237"/>
                <a:ext cx="1345" cy="961"/>
              </a:xfrm>
              <a:prstGeom prst="rect">
                <a:avLst/>
              </a:prstGeom>
              <a:noFill/>
              <a:ln w="12700">
                <a:noFill/>
                <a:miter lim="800000"/>
                <a:headEnd/>
                <a:tailEnd/>
              </a:ln>
              <a:effectLst/>
            </p:spPr>
            <p:txBody>
              <a:bodyPr>
                <a:prstTxWarp prst="textNoShape">
                  <a:avLst/>
                </a:prstTxWarp>
                <a:spAutoFit/>
              </a:bodyPr>
              <a:lstStyle/>
              <a:p>
                <a:pPr algn="ctr"/>
                <a:r>
                  <a:rPr lang="en-US" sz="2000" dirty="0">
                    <a:latin typeface="+mj-lt"/>
                  </a:rPr>
                  <a:t>Levels in memory hierarchy</a:t>
                </a:r>
              </a:p>
            </p:txBody>
          </p:sp>
          <p:sp>
            <p:nvSpPr>
              <p:cNvPr id="13" name="Line 31">
                <a:extLst>
                  <a:ext uri="{FF2B5EF4-FFF2-40B4-BE49-F238E27FC236}">
                    <a16:creationId xmlns:a16="http://schemas.microsoft.com/office/drawing/2014/main" id="{4D952B51-428B-CEB1-7078-66E8BA083014}"/>
                  </a:ext>
                </a:extLst>
              </p:cNvPr>
              <p:cNvSpPr>
                <a:spLocks noChangeShapeType="1"/>
              </p:cNvSpPr>
              <p:nvPr/>
            </p:nvSpPr>
            <p:spPr bwMode="auto">
              <a:xfrm>
                <a:off x="155" y="823"/>
                <a:ext cx="0" cy="2284"/>
              </a:xfrm>
              <a:prstGeom prst="line">
                <a:avLst/>
              </a:prstGeom>
              <a:noFill/>
              <a:ln w="38100">
                <a:solidFill>
                  <a:schemeClr val="tx1"/>
                </a:solidFill>
                <a:round/>
                <a:headEnd/>
                <a:tailEnd type="triangle" w="med" len="med"/>
              </a:ln>
              <a:effectLst/>
            </p:spPr>
            <p:txBody>
              <a:bodyPr wrap="none" anchor="ctr">
                <a:prstTxWarp prst="textNoShape">
                  <a:avLst/>
                </a:prstTxWarp>
              </a:bodyPr>
              <a:lstStyle/>
              <a:p>
                <a:endParaRPr lang="en-US" sz="1200">
                  <a:latin typeface="18 VAG Rounded Bold   07390"/>
                </a:endParaRPr>
              </a:p>
            </p:txBody>
          </p:sp>
        </p:grpSp>
        <p:sp>
          <p:nvSpPr>
            <p:cNvPr id="11" name="Text Box 32">
              <a:extLst>
                <a:ext uri="{FF2B5EF4-FFF2-40B4-BE49-F238E27FC236}">
                  <a16:creationId xmlns:a16="http://schemas.microsoft.com/office/drawing/2014/main" id="{1C9B3419-9981-944D-1C1E-7FF4AE0048AE}"/>
                </a:ext>
              </a:extLst>
            </p:cNvPr>
            <p:cNvSpPr txBox="1">
              <a:spLocks noChangeArrowheads="1"/>
            </p:cNvSpPr>
            <p:nvPr/>
          </p:nvSpPr>
          <p:spPr bwMode="auto">
            <a:xfrm>
              <a:off x="990600" y="5829300"/>
              <a:ext cx="9601200" cy="711770"/>
            </a:xfrm>
            <a:prstGeom prst="rect">
              <a:avLst/>
            </a:prstGeom>
            <a:noFill/>
            <a:ln w="12700">
              <a:noFill/>
              <a:miter lim="800000"/>
              <a:headEnd/>
              <a:tailEnd/>
            </a:ln>
            <a:effectLst/>
          </p:spPr>
          <p:txBody>
            <a:bodyPr wrap="square">
              <a:prstTxWarp prst="textNoShape">
                <a:avLst/>
              </a:prstTxWarp>
              <a:spAutoFit/>
            </a:bodyPr>
            <a:lstStyle/>
            <a:p>
              <a:pPr algn="ctr">
                <a:lnSpc>
                  <a:spcPct val="80000"/>
                </a:lnSpc>
              </a:pPr>
              <a:r>
                <a:rPr lang="en-US" sz="1600" i="1" dirty="0">
                  <a:latin typeface="+mj-lt"/>
                </a:rPr>
                <a:t>As we move to lower levels, latency goes up</a:t>
              </a:r>
              <a:br>
                <a:rPr lang="en-US" sz="1600" i="1" dirty="0">
                  <a:latin typeface="+mj-lt"/>
                </a:rPr>
              </a:br>
              <a:r>
                <a:rPr lang="en-US" sz="1600" i="1" dirty="0">
                  <a:latin typeface="+mj-lt"/>
                </a:rPr>
                <a:t> and price per bit goes down.</a:t>
              </a:r>
            </a:p>
          </p:txBody>
        </p:sp>
      </p:grpSp>
    </p:spTree>
    <p:extLst>
      <p:ext uri="{BB962C8B-B14F-4D97-AF65-F5344CB8AC3E}">
        <p14:creationId xmlns:p14="http://schemas.microsoft.com/office/powerpoint/2010/main" val="30665720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981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9811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9811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9811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9811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9811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9811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98115">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49811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8115" grpId="0" build="p" bldLvl="2"/>
    </p:bldLst>
  </p:timing>
</p:sld>
</file>

<file path=ppt/slides/slide7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02562" name="Rectangle 2"/>
          <p:cNvSpPr>
            <a:spLocks noGrp="1" noChangeArrowheads="1"/>
          </p:cNvSpPr>
          <p:nvPr>
            <p:ph type="title"/>
          </p:nvPr>
        </p:nvSpPr>
        <p:spPr/>
        <p:txBody>
          <a:bodyPr>
            <a:normAutofit/>
          </a:bodyPr>
          <a:lstStyle/>
          <a:p>
            <a:r>
              <a:rPr lang="en-US"/>
              <a:t>Recall: Sources </a:t>
            </a:r>
            <a:r>
              <a:rPr lang="en-US" dirty="0"/>
              <a:t>of Cache Misses (3 C’s)</a:t>
            </a:r>
          </a:p>
        </p:txBody>
      </p:sp>
      <p:sp>
        <p:nvSpPr>
          <p:cNvPr id="1602563" name="Rectangle 3"/>
          <p:cNvSpPr>
            <a:spLocks noGrp="1" noChangeArrowheads="1"/>
          </p:cNvSpPr>
          <p:nvPr>
            <p:ph idx="1"/>
          </p:nvPr>
        </p:nvSpPr>
        <p:spPr/>
        <p:txBody>
          <a:bodyPr>
            <a:normAutofit fontScale="92500" lnSpcReduction="20000"/>
          </a:bodyPr>
          <a:lstStyle/>
          <a:p>
            <a:pPr>
              <a:buClr>
                <a:schemeClr val="tx1"/>
              </a:buClr>
            </a:pPr>
            <a:r>
              <a:rPr lang="en-US" i="1" dirty="0">
                <a:solidFill>
                  <a:srgbClr val="0000FF"/>
                </a:solidFill>
              </a:rPr>
              <a:t>Compulsory</a:t>
            </a:r>
            <a:r>
              <a:rPr lang="en-US" dirty="0"/>
              <a:t>: cold start, first access to a block</a:t>
            </a:r>
          </a:p>
          <a:p>
            <a:pPr lvl="1"/>
            <a:r>
              <a:rPr lang="en-US" altLang="zh-CN" dirty="0"/>
              <a:t>M</a:t>
            </a:r>
            <a:r>
              <a:rPr lang="en-US" altLang="ko-KR" dirty="0"/>
              <a:t>isses that would occur even with infinite cache</a:t>
            </a:r>
          </a:p>
          <a:p>
            <a:pPr lvl="1"/>
            <a:r>
              <a:rPr lang="en-US" dirty="0"/>
              <a:t>Can be reduced by increasing block size </a:t>
            </a:r>
          </a:p>
          <a:p>
            <a:pPr>
              <a:buClr>
                <a:schemeClr val="tx1"/>
              </a:buClr>
            </a:pPr>
            <a:r>
              <a:rPr lang="en-US" i="1" dirty="0">
                <a:solidFill>
                  <a:srgbClr val="0000FF"/>
                </a:solidFill>
              </a:rPr>
              <a:t>Capacity</a:t>
            </a:r>
            <a:r>
              <a:rPr lang="en-US" dirty="0"/>
              <a:t>: </a:t>
            </a:r>
            <a:r>
              <a:rPr lang="en-US" altLang="ko-KR" dirty="0"/>
              <a:t>cache is too small to hold all data needed by the program</a:t>
            </a:r>
          </a:p>
          <a:p>
            <a:pPr lvl="1">
              <a:buClr>
                <a:schemeClr val="tx1"/>
              </a:buClr>
            </a:pPr>
            <a:r>
              <a:rPr lang="en-US" altLang="ko-KR" dirty="0"/>
              <a:t>Misses that would occur even under perfect replacement policy</a:t>
            </a:r>
          </a:p>
          <a:p>
            <a:pPr lvl="1">
              <a:buClr>
                <a:schemeClr val="tx1"/>
              </a:buClr>
            </a:pPr>
            <a:r>
              <a:rPr lang="en-US" dirty="0"/>
              <a:t>Can be reduced by increasing cache capacity </a:t>
            </a:r>
          </a:p>
          <a:p>
            <a:pPr>
              <a:buClr>
                <a:schemeClr val="tx1"/>
              </a:buClr>
            </a:pPr>
            <a:r>
              <a:rPr lang="en-US" i="1" dirty="0">
                <a:solidFill>
                  <a:srgbClr val="0000FF"/>
                </a:solidFill>
              </a:rPr>
              <a:t>Conflict</a:t>
            </a:r>
            <a:r>
              <a:rPr lang="en-US" dirty="0"/>
              <a:t>: </a:t>
            </a:r>
            <a:r>
              <a:rPr lang="en-US" altLang="ko-KR" dirty="0"/>
              <a:t>collisions due to </a:t>
            </a:r>
            <a:r>
              <a:rPr lang="en-US" dirty="0"/>
              <a:t>multiple memory addresses mapped to same cache set	</a:t>
            </a:r>
          </a:p>
          <a:p>
            <a:pPr lvl="1">
              <a:buClr>
                <a:schemeClr val="tx1"/>
              </a:buClr>
            </a:pPr>
            <a:r>
              <a:rPr lang="en-US" altLang="zh-CN" dirty="0"/>
              <a:t>R</a:t>
            </a:r>
            <a:r>
              <a:rPr lang="en-US" dirty="0"/>
              <a:t>ecall the ping-pong cache example</a:t>
            </a:r>
          </a:p>
          <a:p>
            <a:pPr lvl="1"/>
            <a:r>
              <a:rPr lang="en-US" dirty="0"/>
              <a:t>Can be reduced by increasing associativity and/or increasing cache capacity</a:t>
            </a:r>
          </a:p>
        </p:txBody>
      </p:sp>
      <p:sp>
        <p:nvSpPr>
          <p:cNvPr id="8"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70</a:t>
            </a:fld>
            <a:endParaRPr lang="en-US"/>
          </a:p>
        </p:txBody>
      </p:sp>
      <p:sp>
        <p:nvSpPr>
          <p:cNvPr id="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369469947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0256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0256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0256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0256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0256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0256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0256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0256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0256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2563"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6850" name="Rectangle 2"/>
          <p:cNvSpPr>
            <a:spLocks noGrp="1" noChangeArrowheads="1"/>
          </p:cNvSpPr>
          <p:nvPr>
            <p:ph type="title"/>
          </p:nvPr>
        </p:nvSpPr>
        <p:spPr/>
        <p:txBody>
          <a:bodyPr/>
          <a:lstStyle/>
          <a:p>
            <a:r>
              <a:rPr lang="en-US" altLang="ko-KR"/>
              <a:t>Effect of Cache Parameters on Performance</a:t>
            </a:r>
            <a:endParaRPr lang="en-US" altLang="ko-KR" dirty="0"/>
          </a:p>
        </p:txBody>
      </p:sp>
      <p:sp>
        <p:nvSpPr>
          <p:cNvPr id="9" name="Rectangle 3"/>
          <p:cNvSpPr>
            <a:spLocks noGrp="1" noChangeArrowheads="1"/>
          </p:cNvSpPr>
          <p:nvPr>
            <p:ph idx="1"/>
          </p:nvPr>
        </p:nvSpPr>
        <p:spPr bwMode="auto">
          <a:xfrm>
            <a:off x="990600" y="1600202"/>
            <a:ext cx="12115800" cy="4706417"/>
          </a:xfrm>
          <a:prstGeom prst="rect">
            <a:avLst/>
          </a:prstGeom>
          <a:noFill/>
          <a:ln w="25400">
            <a:noFill/>
            <a:miter lim="800000"/>
            <a:headEnd/>
            <a:tailEnd/>
          </a:ln>
          <a:effectLst/>
        </p:spPr>
        <p:txBody>
          <a:bodyPr vert="horz" wrap="square" lIns="90488" tIns="44450" rIns="90488" bIns="44450" rtlCol="0">
            <a:prstTxWarp prst="textNoShape">
              <a:avLst/>
            </a:prstTxWarp>
            <a:spAutoFit/>
          </a:bodyPr>
          <a:lstStyle/>
          <a:p>
            <a:pPr algn="l">
              <a:spcBef>
                <a:spcPct val="0"/>
              </a:spcBef>
            </a:pPr>
            <a:r>
              <a:rPr lang="en-US" sz="2800" dirty="0">
                <a:latin typeface="Calibri"/>
                <a:cs typeface="Calibri"/>
              </a:rPr>
              <a:t>Larger cache size</a:t>
            </a:r>
          </a:p>
          <a:p>
            <a:pPr marL="403225" lvl="1" indent="-231775">
              <a:spcBef>
                <a:spcPct val="0"/>
              </a:spcBef>
              <a:buFontTx/>
              <a:buChar char="+"/>
            </a:pPr>
            <a:r>
              <a:rPr lang="en-US" dirty="0">
                <a:latin typeface="Calibri"/>
                <a:cs typeface="Calibri"/>
              </a:rPr>
              <a:t>reduces capacity and conflict misses  </a:t>
            </a:r>
          </a:p>
          <a:p>
            <a:pPr marL="403225" lvl="1" indent="-231775">
              <a:spcBef>
                <a:spcPct val="0"/>
              </a:spcBef>
              <a:buFontTx/>
              <a:buChar char="-"/>
            </a:pPr>
            <a:r>
              <a:rPr lang="en-US" dirty="0">
                <a:latin typeface="Calibri"/>
                <a:cs typeface="Calibri"/>
              </a:rPr>
              <a:t>Increases hit time</a:t>
            </a:r>
          </a:p>
          <a:p>
            <a:pPr algn="l">
              <a:spcBef>
                <a:spcPct val="0"/>
              </a:spcBef>
            </a:pPr>
            <a:endParaRPr lang="en-US" sz="2000" dirty="0">
              <a:latin typeface="Calibri"/>
              <a:cs typeface="Calibri"/>
            </a:endParaRPr>
          </a:p>
          <a:p>
            <a:pPr algn="l">
              <a:spcBef>
                <a:spcPct val="0"/>
              </a:spcBef>
            </a:pPr>
            <a:r>
              <a:rPr lang="en-US" sz="2800" dirty="0">
                <a:latin typeface="Calibri"/>
                <a:cs typeface="Calibri"/>
              </a:rPr>
              <a:t>Higher associativity</a:t>
            </a:r>
          </a:p>
          <a:p>
            <a:pPr marL="403225" lvl="1" indent="-231775">
              <a:spcBef>
                <a:spcPct val="0"/>
              </a:spcBef>
              <a:buFontTx/>
              <a:buChar char="+"/>
            </a:pPr>
            <a:r>
              <a:rPr lang="en-US" dirty="0">
                <a:latin typeface="Calibri"/>
                <a:cs typeface="Calibri"/>
              </a:rPr>
              <a:t>reduces conflict misses, and the overall miss rate</a:t>
            </a:r>
          </a:p>
          <a:p>
            <a:pPr marL="403225" lvl="1" indent="-231775">
              <a:spcBef>
                <a:spcPct val="0"/>
              </a:spcBef>
              <a:buFontTx/>
              <a:buChar char="-"/>
            </a:pPr>
            <a:r>
              <a:rPr lang="en-US" dirty="0">
                <a:latin typeface="Calibri"/>
                <a:cs typeface="Calibri"/>
              </a:rPr>
              <a:t>increases hit time</a:t>
            </a:r>
            <a:br>
              <a:rPr lang="en-US" dirty="0">
                <a:latin typeface="Calibri"/>
                <a:cs typeface="Calibri"/>
              </a:rPr>
            </a:br>
            <a:endParaRPr lang="en-US" dirty="0">
              <a:latin typeface="Calibri"/>
              <a:cs typeface="Calibri"/>
            </a:endParaRPr>
          </a:p>
          <a:p>
            <a:pPr algn="l">
              <a:spcBef>
                <a:spcPct val="0"/>
              </a:spcBef>
            </a:pPr>
            <a:r>
              <a:rPr lang="en-US" sz="2800" dirty="0">
                <a:latin typeface="Calibri"/>
                <a:cs typeface="Calibri"/>
              </a:rPr>
              <a:t>Larger block size</a:t>
            </a:r>
          </a:p>
          <a:p>
            <a:pPr marL="403225" lvl="1" indent="-231775">
              <a:spcBef>
                <a:spcPct val="0"/>
              </a:spcBef>
              <a:buFontTx/>
              <a:buChar char="+"/>
            </a:pPr>
            <a:r>
              <a:rPr lang="en-US" dirty="0">
                <a:latin typeface="Calibri"/>
                <a:cs typeface="Calibri"/>
              </a:rPr>
              <a:t>reduces compulsory misses</a:t>
            </a:r>
          </a:p>
          <a:p>
            <a:pPr marL="403225" lvl="1" indent="-231775">
              <a:spcBef>
                <a:spcPct val="0"/>
              </a:spcBef>
              <a:buFontTx/>
              <a:buChar char="-"/>
            </a:pPr>
            <a:r>
              <a:rPr lang="en-US" dirty="0">
                <a:latin typeface="Calibri"/>
                <a:cs typeface="Calibri"/>
              </a:rPr>
              <a:t>increases conflict misses and miss penalty</a:t>
            </a:r>
            <a:endParaRPr lang="en-US" sz="2000" dirty="0">
              <a:latin typeface="Calibri"/>
              <a:cs typeface="Calibri"/>
            </a:endParaRPr>
          </a:p>
        </p:txBody>
      </p:sp>
      <p:sp>
        <p:nvSpPr>
          <p:cNvPr id="6"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71</a:t>
            </a:fld>
            <a:endParaRPr lang="en-US"/>
          </a:p>
        </p:txBody>
      </p:sp>
    </p:spTree>
    <p:extLst>
      <p:ext uri="{BB962C8B-B14F-4D97-AF65-F5344CB8AC3E}">
        <p14:creationId xmlns:p14="http://schemas.microsoft.com/office/powerpoint/2010/main" val="23715943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9">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9">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9">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9">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9">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499"/>
                                          </p:stCondLst>
                                        </p:cTn>
                                        <p:tgtEl>
                                          <p:spTgt spid="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bldLvl="2" autoUpdateAnimBg="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609600" y="70241"/>
            <a:ext cx="10972800" cy="1143000"/>
          </a:xfrm>
        </p:spPr>
        <p:txBody>
          <a:bodyPr/>
          <a:lstStyle/>
          <a:p>
            <a:r>
              <a:rPr lang="en-US" dirty="0"/>
              <a:t>Improving Cache Performance</a:t>
            </a:r>
          </a:p>
        </p:txBody>
      </p:sp>
      <p:sp>
        <p:nvSpPr>
          <p:cNvPr id="1650691" name="Rectangle 3"/>
          <p:cNvSpPr>
            <a:spLocks noGrp="1" noChangeArrowheads="1"/>
          </p:cNvSpPr>
          <p:nvPr>
            <p:ph type="body" idx="1"/>
          </p:nvPr>
        </p:nvSpPr>
        <p:spPr>
          <a:xfrm>
            <a:off x="609600" y="1854201"/>
            <a:ext cx="8209783" cy="4525963"/>
          </a:xfrm>
        </p:spPr>
        <p:txBody>
          <a:bodyPr>
            <a:normAutofit fontScale="92500" lnSpcReduction="20000"/>
          </a:bodyPr>
          <a:lstStyle/>
          <a:p>
            <a:pPr>
              <a:buFont typeface="Arial"/>
              <a:buChar char="•"/>
              <a:defRPr/>
            </a:pPr>
            <a:r>
              <a:rPr lang="en-US" dirty="0"/>
              <a:t>Reduce hit time</a:t>
            </a:r>
          </a:p>
          <a:p>
            <a:pPr lvl="1">
              <a:defRPr/>
            </a:pPr>
            <a:r>
              <a:rPr lang="en-US" dirty="0"/>
              <a:t>e.g., smaller cache, lower associativity</a:t>
            </a:r>
          </a:p>
          <a:p>
            <a:pPr>
              <a:buFont typeface="Arial"/>
              <a:buChar char="•"/>
              <a:defRPr/>
            </a:pPr>
            <a:r>
              <a:rPr lang="en-US" dirty="0"/>
              <a:t>Reduce miss rate</a:t>
            </a:r>
          </a:p>
          <a:p>
            <a:pPr lvl="1">
              <a:defRPr/>
            </a:pPr>
            <a:r>
              <a:rPr lang="en-US" dirty="0"/>
              <a:t>e.g., larger cache, higher associativity</a:t>
            </a:r>
          </a:p>
          <a:p>
            <a:pPr>
              <a:defRPr/>
            </a:pPr>
            <a:r>
              <a:rPr lang="en-US" dirty="0"/>
              <a:t>Reduce miss penalty</a:t>
            </a:r>
          </a:p>
          <a:p>
            <a:pPr lvl="1">
              <a:defRPr/>
            </a:pPr>
            <a:r>
              <a:rPr lang="en-US" dirty="0"/>
              <a:t>e.g., multiple-level cache hierarchy</a:t>
            </a:r>
          </a:p>
          <a:p>
            <a:r>
              <a:rPr lang="en-US" dirty="0"/>
              <a:t>Optimal choice is a compromise</a:t>
            </a:r>
          </a:p>
          <a:p>
            <a:pPr lvl="1"/>
            <a:r>
              <a:rPr lang="en-US" dirty="0"/>
              <a:t>Depends on access characteristics</a:t>
            </a:r>
          </a:p>
          <a:p>
            <a:pPr lvl="2"/>
            <a:r>
              <a:rPr lang="en-US" dirty="0"/>
              <a:t>Workload</a:t>
            </a:r>
          </a:p>
          <a:p>
            <a:pPr lvl="2"/>
            <a:r>
              <a:rPr lang="en-US" dirty="0"/>
              <a:t>Use (I-cache, D-cache)</a:t>
            </a:r>
          </a:p>
          <a:p>
            <a:pPr lvl="1"/>
            <a:r>
              <a:rPr lang="en-US" dirty="0"/>
              <a:t>Depends on technology / cost</a:t>
            </a:r>
          </a:p>
        </p:txBody>
      </p:sp>
      <p:sp>
        <p:nvSpPr>
          <p:cNvPr id="2" name="Rectangle 1"/>
          <p:cNvSpPr/>
          <p:nvPr/>
        </p:nvSpPr>
        <p:spPr>
          <a:xfrm>
            <a:off x="2184401" y="1006706"/>
            <a:ext cx="7772399" cy="523220"/>
          </a:xfrm>
          <a:prstGeom prst="rect">
            <a:avLst/>
          </a:prstGeom>
        </p:spPr>
        <p:txBody>
          <a:bodyPr wrap="square">
            <a:spAutoFit/>
          </a:bodyPr>
          <a:lstStyle/>
          <a:p>
            <a:pPr marL="287338" lvl="1" indent="-287338" algn="ctr">
              <a:spcBef>
                <a:spcPts val="600"/>
              </a:spcBef>
            </a:pPr>
            <a:r>
              <a:rPr lang="en-US" sz="2800" dirty="0">
                <a:solidFill>
                  <a:srgbClr val="FF0000"/>
                </a:solidFill>
              </a:rPr>
              <a:t>AMAT =  Hit time  +  Miss rate x Miss penalty</a:t>
            </a:r>
            <a:endParaRPr lang="en-US" sz="1200" dirty="0">
              <a:solidFill>
                <a:schemeClr val="accent2"/>
              </a:solidFill>
            </a:endParaRPr>
          </a:p>
        </p:txBody>
      </p:sp>
      <p:sp>
        <p:nvSpPr>
          <p:cNvPr id="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9"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72</a:t>
            </a:fld>
            <a:endParaRPr lang="en-US"/>
          </a:p>
        </p:txBody>
      </p:sp>
      <p:sp>
        <p:nvSpPr>
          <p:cNvPr id="3" name="Line 4">
            <a:extLst>
              <a:ext uri="{FF2B5EF4-FFF2-40B4-BE49-F238E27FC236}">
                <a16:creationId xmlns:a16="http://schemas.microsoft.com/office/drawing/2014/main" id="{52A9D399-DC94-E5DD-84B4-44D5DE5F9394}"/>
              </a:ext>
            </a:extLst>
          </p:cNvPr>
          <p:cNvSpPr>
            <a:spLocks noChangeShapeType="1"/>
          </p:cNvSpPr>
          <p:nvPr/>
        </p:nvSpPr>
        <p:spPr bwMode="auto">
          <a:xfrm flipV="1">
            <a:off x="9426868" y="1813976"/>
            <a:ext cx="0" cy="1308100"/>
          </a:xfrm>
          <a:prstGeom prst="line">
            <a:avLst/>
          </a:prstGeom>
          <a:noFill/>
          <a:ln w="12700">
            <a:solidFill>
              <a:schemeClr val="tx1"/>
            </a:solidFill>
            <a:round/>
            <a:headEnd/>
            <a:tailEnd type="triangle" w="med" len="med"/>
          </a:ln>
          <a:effectLst/>
        </p:spPr>
        <p:txBody>
          <a:bodyPr wrap="none" anchor="ctr"/>
          <a:lstStyle/>
          <a:p>
            <a:pPr algn="ctr"/>
            <a:endParaRPr lang="en-US" b="0">
              <a:solidFill>
                <a:prstClr val="black"/>
              </a:solidFill>
              <a:latin typeface="Times New Roman" pitchFamily="18" charset="0"/>
              <a:ea typeface="+mn-ea"/>
              <a:cs typeface="+mn-cs"/>
            </a:endParaRPr>
          </a:p>
        </p:txBody>
      </p:sp>
      <p:sp>
        <p:nvSpPr>
          <p:cNvPr id="4" name="Line 5">
            <a:extLst>
              <a:ext uri="{FF2B5EF4-FFF2-40B4-BE49-F238E27FC236}">
                <a16:creationId xmlns:a16="http://schemas.microsoft.com/office/drawing/2014/main" id="{2A3C4F03-314B-CBA4-CC38-72195CB8CD9E}"/>
              </a:ext>
            </a:extLst>
          </p:cNvPr>
          <p:cNvSpPr>
            <a:spLocks noChangeShapeType="1"/>
          </p:cNvSpPr>
          <p:nvPr/>
        </p:nvSpPr>
        <p:spPr bwMode="auto">
          <a:xfrm flipV="1">
            <a:off x="9433218" y="2575976"/>
            <a:ext cx="1282700" cy="546100"/>
          </a:xfrm>
          <a:prstGeom prst="line">
            <a:avLst/>
          </a:prstGeom>
          <a:noFill/>
          <a:ln w="12700">
            <a:solidFill>
              <a:schemeClr val="tx1"/>
            </a:solidFill>
            <a:round/>
            <a:headEnd/>
            <a:tailEnd type="triangle" w="med" len="med"/>
          </a:ln>
          <a:effectLst/>
        </p:spPr>
        <p:txBody>
          <a:bodyPr wrap="none" anchor="ctr"/>
          <a:lstStyle/>
          <a:p>
            <a:pPr algn="ctr"/>
            <a:endParaRPr lang="en-US" b="0">
              <a:solidFill>
                <a:prstClr val="black"/>
              </a:solidFill>
              <a:latin typeface="Times New Roman" pitchFamily="18" charset="0"/>
              <a:ea typeface="+mn-ea"/>
              <a:cs typeface="+mn-cs"/>
            </a:endParaRPr>
          </a:p>
        </p:txBody>
      </p:sp>
      <p:sp>
        <p:nvSpPr>
          <p:cNvPr id="5" name="Line 6">
            <a:extLst>
              <a:ext uri="{FF2B5EF4-FFF2-40B4-BE49-F238E27FC236}">
                <a16:creationId xmlns:a16="http://schemas.microsoft.com/office/drawing/2014/main" id="{1A700177-93B8-F11F-6B74-2944A19755BA}"/>
              </a:ext>
            </a:extLst>
          </p:cNvPr>
          <p:cNvSpPr>
            <a:spLocks noChangeShapeType="1"/>
          </p:cNvSpPr>
          <p:nvPr/>
        </p:nvSpPr>
        <p:spPr bwMode="auto">
          <a:xfrm>
            <a:off x="9433218" y="3122076"/>
            <a:ext cx="749300" cy="520700"/>
          </a:xfrm>
          <a:prstGeom prst="line">
            <a:avLst/>
          </a:prstGeom>
          <a:noFill/>
          <a:ln w="12700">
            <a:solidFill>
              <a:schemeClr val="tx1"/>
            </a:solidFill>
            <a:round/>
            <a:headEnd/>
            <a:tailEnd type="triangle" w="med" len="med"/>
          </a:ln>
          <a:effectLst/>
        </p:spPr>
        <p:txBody>
          <a:bodyPr wrap="none" anchor="ctr"/>
          <a:lstStyle/>
          <a:p>
            <a:pPr algn="ctr"/>
            <a:endParaRPr lang="en-US" b="0">
              <a:solidFill>
                <a:prstClr val="black"/>
              </a:solidFill>
              <a:latin typeface="Times New Roman" pitchFamily="18" charset="0"/>
              <a:ea typeface="+mn-ea"/>
              <a:cs typeface="+mn-cs"/>
            </a:endParaRPr>
          </a:p>
        </p:txBody>
      </p:sp>
      <p:sp>
        <p:nvSpPr>
          <p:cNvPr id="8" name="Rectangle 7">
            <a:extLst>
              <a:ext uri="{FF2B5EF4-FFF2-40B4-BE49-F238E27FC236}">
                <a16:creationId xmlns:a16="http://schemas.microsoft.com/office/drawing/2014/main" id="{31050327-D211-B838-6EF2-64BC30AFE15D}"/>
              </a:ext>
            </a:extLst>
          </p:cNvPr>
          <p:cNvSpPr>
            <a:spLocks noChangeArrowheads="1"/>
          </p:cNvSpPr>
          <p:nvPr/>
        </p:nvSpPr>
        <p:spPr bwMode="auto">
          <a:xfrm>
            <a:off x="10221427" y="2201327"/>
            <a:ext cx="1441101" cy="335989"/>
          </a:xfrm>
          <a:prstGeom prst="rect">
            <a:avLst/>
          </a:prstGeom>
          <a:noFill/>
          <a:ln w="12700">
            <a:noFill/>
            <a:miter lim="800000"/>
            <a:headEnd/>
            <a:tailEnd/>
          </a:ln>
          <a:effectLst/>
        </p:spPr>
        <p:txBody>
          <a:bodyPr wrap="none" lIns="90488" tIns="44450" rIns="90488" bIns="44450">
            <a:spAutoFit/>
          </a:bodyPr>
          <a:lstStyle/>
          <a:p>
            <a:pPr algn="ctr"/>
            <a:r>
              <a:rPr lang="en-US" sz="1600" dirty="0">
                <a:solidFill>
                  <a:prstClr val="black"/>
                </a:solidFill>
                <a:latin typeface="Times New Roman" pitchFamily="18" charset="0"/>
                <a:ea typeface="+mn-ea"/>
                <a:cs typeface="+mn-cs"/>
              </a:rPr>
              <a:t>(Associativity)</a:t>
            </a:r>
          </a:p>
        </p:txBody>
      </p:sp>
      <p:sp>
        <p:nvSpPr>
          <p:cNvPr id="10" name="Rectangle 8">
            <a:extLst>
              <a:ext uri="{FF2B5EF4-FFF2-40B4-BE49-F238E27FC236}">
                <a16:creationId xmlns:a16="http://schemas.microsoft.com/office/drawing/2014/main" id="{C4EDAB85-D10C-CF18-3E0F-31D6DEDEF284}"/>
              </a:ext>
            </a:extLst>
          </p:cNvPr>
          <p:cNvSpPr>
            <a:spLocks noChangeArrowheads="1"/>
          </p:cNvSpPr>
          <p:nvPr/>
        </p:nvSpPr>
        <p:spPr bwMode="auto">
          <a:xfrm>
            <a:off x="9014187" y="1439327"/>
            <a:ext cx="1134927" cy="335989"/>
          </a:xfrm>
          <a:prstGeom prst="rect">
            <a:avLst/>
          </a:prstGeom>
          <a:noFill/>
          <a:ln w="12700">
            <a:noFill/>
            <a:miter lim="800000"/>
            <a:headEnd/>
            <a:tailEnd/>
          </a:ln>
          <a:effectLst/>
        </p:spPr>
        <p:txBody>
          <a:bodyPr wrap="none" lIns="90488" tIns="44450" rIns="90488" bIns="44450">
            <a:spAutoFit/>
          </a:bodyPr>
          <a:lstStyle/>
          <a:p>
            <a:pPr algn="ctr"/>
            <a:r>
              <a:rPr lang="en-US" sz="1600">
                <a:solidFill>
                  <a:prstClr val="black"/>
                </a:solidFill>
                <a:latin typeface="Times New Roman" pitchFamily="18" charset="0"/>
                <a:ea typeface="+mn-ea"/>
                <a:cs typeface="+mn-cs"/>
              </a:rPr>
              <a:t>Cache Size</a:t>
            </a:r>
          </a:p>
        </p:txBody>
      </p:sp>
      <p:sp>
        <p:nvSpPr>
          <p:cNvPr id="11" name="Rectangle 9">
            <a:extLst>
              <a:ext uri="{FF2B5EF4-FFF2-40B4-BE49-F238E27FC236}">
                <a16:creationId xmlns:a16="http://schemas.microsoft.com/office/drawing/2014/main" id="{C662F41C-6821-FEE1-CF4B-32219A1F7A04}"/>
              </a:ext>
            </a:extLst>
          </p:cNvPr>
          <p:cNvSpPr>
            <a:spLocks noChangeArrowheads="1"/>
          </p:cNvSpPr>
          <p:nvPr/>
        </p:nvSpPr>
        <p:spPr bwMode="auto">
          <a:xfrm>
            <a:off x="9923248" y="3649127"/>
            <a:ext cx="1090043" cy="335989"/>
          </a:xfrm>
          <a:prstGeom prst="rect">
            <a:avLst/>
          </a:prstGeom>
          <a:noFill/>
          <a:ln w="12700">
            <a:noFill/>
            <a:miter lim="800000"/>
            <a:headEnd/>
            <a:tailEnd/>
          </a:ln>
          <a:effectLst/>
        </p:spPr>
        <p:txBody>
          <a:bodyPr wrap="none" lIns="90488" tIns="44450" rIns="90488" bIns="44450">
            <a:spAutoFit/>
          </a:bodyPr>
          <a:lstStyle/>
          <a:p>
            <a:pPr algn="ctr"/>
            <a:r>
              <a:rPr lang="en-US" sz="1600">
                <a:solidFill>
                  <a:prstClr val="black"/>
                </a:solidFill>
                <a:latin typeface="Times New Roman" pitchFamily="18" charset="0"/>
                <a:ea typeface="+mn-ea"/>
                <a:cs typeface="+mn-cs"/>
              </a:rPr>
              <a:t>Block Size</a:t>
            </a:r>
          </a:p>
        </p:txBody>
      </p:sp>
      <p:sp>
        <p:nvSpPr>
          <p:cNvPr id="12" name="Line 10">
            <a:extLst>
              <a:ext uri="{FF2B5EF4-FFF2-40B4-BE49-F238E27FC236}">
                <a16:creationId xmlns:a16="http://schemas.microsoft.com/office/drawing/2014/main" id="{5FA84171-311A-F5B9-3EFC-DF29DD66948B}"/>
              </a:ext>
            </a:extLst>
          </p:cNvPr>
          <p:cNvSpPr>
            <a:spLocks noChangeShapeType="1"/>
          </p:cNvSpPr>
          <p:nvPr/>
        </p:nvSpPr>
        <p:spPr bwMode="auto">
          <a:xfrm flipV="1">
            <a:off x="9286107" y="4647138"/>
            <a:ext cx="0" cy="1155700"/>
          </a:xfrm>
          <a:prstGeom prst="line">
            <a:avLst/>
          </a:prstGeom>
          <a:noFill/>
          <a:ln w="12700">
            <a:solidFill>
              <a:schemeClr val="tx1"/>
            </a:solidFill>
            <a:round/>
            <a:headEnd/>
            <a:tailEnd/>
          </a:ln>
          <a:effectLst/>
        </p:spPr>
        <p:txBody>
          <a:bodyPr wrap="none" anchor="ctr"/>
          <a:lstStyle/>
          <a:p>
            <a:pPr algn="ctr"/>
            <a:endParaRPr lang="en-US" b="0">
              <a:solidFill>
                <a:prstClr val="black"/>
              </a:solidFill>
              <a:latin typeface="Times New Roman" pitchFamily="18" charset="0"/>
              <a:ea typeface="+mn-ea"/>
              <a:cs typeface="+mn-cs"/>
            </a:endParaRPr>
          </a:p>
        </p:txBody>
      </p:sp>
      <p:sp>
        <p:nvSpPr>
          <p:cNvPr id="13" name="Rectangle 11">
            <a:extLst>
              <a:ext uri="{FF2B5EF4-FFF2-40B4-BE49-F238E27FC236}">
                <a16:creationId xmlns:a16="http://schemas.microsoft.com/office/drawing/2014/main" id="{A3275484-D340-6AFC-A724-ECC82D75BD0F}"/>
              </a:ext>
            </a:extLst>
          </p:cNvPr>
          <p:cNvSpPr>
            <a:spLocks noChangeArrowheads="1"/>
          </p:cNvSpPr>
          <p:nvPr/>
        </p:nvSpPr>
        <p:spPr bwMode="auto">
          <a:xfrm>
            <a:off x="8752499" y="4653489"/>
            <a:ext cx="535404" cy="335989"/>
          </a:xfrm>
          <a:prstGeom prst="rect">
            <a:avLst/>
          </a:prstGeom>
          <a:noFill/>
          <a:ln w="12700">
            <a:noFill/>
            <a:miter lim="800000"/>
            <a:headEnd/>
            <a:tailEnd/>
          </a:ln>
          <a:effectLst/>
        </p:spPr>
        <p:txBody>
          <a:bodyPr wrap="none" lIns="90488" tIns="44450" rIns="90488" bIns="44450">
            <a:spAutoFit/>
          </a:bodyPr>
          <a:lstStyle/>
          <a:p>
            <a:pPr algn="ctr"/>
            <a:r>
              <a:rPr lang="en-US" sz="1600">
                <a:solidFill>
                  <a:prstClr val="black"/>
                </a:solidFill>
                <a:latin typeface="Times New Roman" pitchFamily="18" charset="0"/>
                <a:ea typeface="+mn-ea"/>
                <a:cs typeface="+mn-cs"/>
              </a:rPr>
              <a:t>Bad</a:t>
            </a:r>
          </a:p>
        </p:txBody>
      </p:sp>
      <p:sp>
        <p:nvSpPr>
          <p:cNvPr id="14" name="Rectangle 12">
            <a:extLst>
              <a:ext uri="{FF2B5EF4-FFF2-40B4-BE49-F238E27FC236}">
                <a16:creationId xmlns:a16="http://schemas.microsoft.com/office/drawing/2014/main" id="{B917CC0A-A4B6-F8F7-3EB6-3E49CD6CFD51}"/>
              </a:ext>
            </a:extLst>
          </p:cNvPr>
          <p:cNvSpPr>
            <a:spLocks noChangeArrowheads="1"/>
          </p:cNvSpPr>
          <p:nvPr/>
        </p:nvSpPr>
        <p:spPr bwMode="auto">
          <a:xfrm>
            <a:off x="8610600" y="5491689"/>
            <a:ext cx="662041" cy="335989"/>
          </a:xfrm>
          <a:prstGeom prst="rect">
            <a:avLst/>
          </a:prstGeom>
          <a:noFill/>
          <a:ln w="12700">
            <a:noFill/>
            <a:miter lim="800000"/>
            <a:headEnd/>
            <a:tailEnd/>
          </a:ln>
          <a:effectLst/>
        </p:spPr>
        <p:txBody>
          <a:bodyPr wrap="none" lIns="90488" tIns="44450" rIns="90488" bIns="44450">
            <a:spAutoFit/>
          </a:bodyPr>
          <a:lstStyle/>
          <a:p>
            <a:pPr algn="ctr"/>
            <a:r>
              <a:rPr lang="en-US" sz="1600">
                <a:solidFill>
                  <a:prstClr val="black"/>
                </a:solidFill>
                <a:latin typeface="Times New Roman" pitchFamily="18" charset="0"/>
                <a:ea typeface="+mn-ea"/>
                <a:cs typeface="+mn-cs"/>
              </a:rPr>
              <a:t>Good</a:t>
            </a:r>
          </a:p>
        </p:txBody>
      </p:sp>
      <p:sp>
        <p:nvSpPr>
          <p:cNvPr id="15" name="Line 13">
            <a:extLst>
              <a:ext uri="{FF2B5EF4-FFF2-40B4-BE49-F238E27FC236}">
                <a16:creationId xmlns:a16="http://schemas.microsoft.com/office/drawing/2014/main" id="{F0B7C7E8-9C82-276F-CC60-7DEAAACABF94}"/>
              </a:ext>
            </a:extLst>
          </p:cNvPr>
          <p:cNvSpPr>
            <a:spLocks noChangeShapeType="1"/>
          </p:cNvSpPr>
          <p:nvPr/>
        </p:nvSpPr>
        <p:spPr bwMode="auto">
          <a:xfrm>
            <a:off x="9292457" y="5796488"/>
            <a:ext cx="1816100" cy="0"/>
          </a:xfrm>
          <a:prstGeom prst="line">
            <a:avLst/>
          </a:prstGeom>
          <a:noFill/>
          <a:ln w="12700">
            <a:solidFill>
              <a:schemeClr val="tx1"/>
            </a:solidFill>
            <a:round/>
            <a:headEnd/>
            <a:tailEnd/>
          </a:ln>
          <a:effectLst/>
        </p:spPr>
        <p:txBody>
          <a:bodyPr wrap="none" anchor="ctr"/>
          <a:lstStyle/>
          <a:p>
            <a:pPr algn="ctr"/>
            <a:endParaRPr lang="en-US" b="0">
              <a:solidFill>
                <a:prstClr val="black"/>
              </a:solidFill>
              <a:latin typeface="Times New Roman" pitchFamily="18" charset="0"/>
              <a:ea typeface="+mn-ea"/>
              <a:cs typeface="+mn-cs"/>
            </a:endParaRPr>
          </a:p>
        </p:txBody>
      </p:sp>
      <p:sp>
        <p:nvSpPr>
          <p:cNvPr id="16" name="Rectangle 14">
            <a:extLst>
              <a:ext uri="{FF2B5EF4-FFF2-40B4-BE49-F238E27FC236}">
                <a16:creationId xmlns:a16="http://schemas.microsoft.com/office/drawing/2014/main" id="{C10C8707-77E7-9D0D-D443-8621D8BBACAE}"/>
              </a:ext>
            </a:extLst>
          </p:cNvPr>
          <p:cNvSpPr>
            <a:spLocks noChangeArrowheads="1"/>
          </p:cNvSpPr>
          <p:nvPr/>
        </p:nvSpPr>
        <p:spPr bwMode="auto">
          <a:xfrm>
            <a:off x="9307953" y="5872689"/>
            <a:ext cx="570670" cy="335989"/>
          </a:xfrm>
          <a:prstGeom prst="rect">
            <a:avLst/>
          </a:prstGeom>
          <a:noFill/>
          <a:ln w="12700">
            <a:noFill/>
            <a:miter lim="800000"/>
            <a:headEnd/>
            <a:tailEnd/>
          </a:ln>
          <a:effectLst/>
        </p:spPr>
        <p:txBody>
          <a:bodyPr wrap="none" lIns="90488" tIns="44450" rIns="90488" bIns="44450">
            <a:spAutoFit/>
          </a:bodyPr>
          <a:lstStyle/>
          <a:p>
            <a:pPr algn="ctr"/>
            <a:r>
              <a:rPr lang="en-US" sz="1600">
                <a:solidFill>
                  <a:prstClr val="black"/>
                </a:solidFill>
                <a:latin typeface="Times New Roman" pitchFamily="18" charset="0"/>
                <a:ea typeface="+mn-ea"/>
                <a:cs typeface="+mn-cs"/>
              </a:rPr>
              <a:t>Less</a:t>
            </a:r>
          </a:p>
        </p:txBody>
      </p:sp>
      <p:sp>
        <p:nvSpPr>
          <p:cNvPr id="17" name="Rectangle 15">
            <a:extLst>
              <a:ext uri="{FF2B5EF4-FFF2-40B4-BE49-F238E27FC236}">
                <a16:creationId xmlns:a16="http://schemas.microsoft.com/office/drawing/2014/main" id="{CC3F08F7-8796-DF00-ABFB-FA00392F7450}"/>
              </a:ext>
            </a:extLst>
          </p:cNvPr>
          <p:cNvSpPr>
            <a:spLocks noChangeArrowheads="1"/>
          </p:cNvSpPr>
          <p:nvPr/>
        </p:nvSpPr>
        <p:spPr bwMode="auto">
          <a:xfrm>
            <a:off x="10872020" y="5872689"/>
            <a:ext cx="666750" cy="333375"/>
          </a:xfrm>
          <a:prstGeom prst="rect">
            <a:avLst/>
          </a:prstGeom>
          <a:noFill/>
          <a:ln w="12700">
            <a:noFill/>
            <a:miter lim="800000"/>
            <a:headEnd/>
            <a:tailEnd/>
          </a:ln>
          <a:effectLst/>
        </p:spPr>
        <p:txBody>
          <a:bodyPr wrap="none" lIns="90488" tIns="44450" rIns="90488" bIns="44450">
            <a:spAutoFit/>
          </a:bodyPr>
          <a:lstStyle/>
          <a:p>
            <a:pPr algn="ctr"/>
            <a:r>
              <a:rPr lang="en-US" sz="1600">
                <a:solidFill>
                  <a:prstClr val="black"/>
                </a:solidFill>
                <a:latin typeface="Times New Roman" pitchFamily="18" charset="0"/>
                <a:ea typeface="+mn-ea"/>
                <a:cs typeface="+mn-cs"/>
              </a:rPr>
              <a:t>More</a:t>
            </a:r>
          </a:p>
        </p:txBody>
      </p:sp>
      <p:sp>
        <p:nvSpPr>
          <p:cNvPr id="18" name="Arc 16">
            <a:extLst>
              <a:ext uri="{FF2B5EF4-FFF2-40B4-BE49-F238E27FC236}">
                <a16:creationId xmlns:a16="http://schemas.microsoft.com/office/drawing/2014/main" id="{81EBA285-FFCB-26D3-E723-601B94CD98A0}"/>
              </a:ext>
            </a:extLst>
          </p:cNvPr>
          <p:cNvSpPr>
            <a:spLocks/>
          </p:cNvSpPr>
          <p:nvPr/>
        </p:nvSpPr>
        <p:spPr bwMode="auto">
          <a:xfrm>
            <a:off x="9446445" y="4729688"/>
            <a:ext cx="1593850" cy="984250"/>
          </a:xfrm>
          <a:custGeom>
            <a:avLst/>
            <a:gdLst>
              <a:gd name="G0" fmla="+- 21600 0 0"/>
              <a:gd name="G1" fmla="+- 0 0 0"/>
              <a:gd name="G2" fmla="+- 21600 0 0"/>
              <a:gd name="T0" fmla="*/ 21600 w 21600"/>
              <a:gd name="T1" fmla="*/ 21600 h 21600"/>
              <a:gd name="T2" fmla="*/ 0 w 21600"/>
              <a:gd name="T3" fmla="*/ 0 h 21600"/>
              <a:gd name="T4" fmla="*/ 21600 w 21600"/>
              <a:gd name="T5" fmla="*/ 0 h 21600"/>
            </a:gdLst>
            <a:ahLst/>
            <a:cxnLst>
              <a:cxn ang="0">
                <a:pos x="T0" y="T1"/>
              </a:cxn>
              <a:cxn ang="0">
                <a:pos x="T2" y="T3"/>
              </a:cxn>
              <a:cxn ang="0">
                <a:pos x="T4" y="T5"/>
              </a:cxn>
            </a:cxnLst>
            <a:rect l="0" t="0" r="r" b="b"/>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12700" cap="rnd">
            <a:solidFill>
              <a:schemeClr val="tx1"/>
            </a:solidFill>
            <a:round/>
            <a:headEnd/>
            <a:tailEnd/>
          </a:ln>
          <a:effectLst/>
        </p:spPr>
        <p:txBody>
          <a:bodyPr wrap="none" anchor="ctr"/>
          <a:lstStyle/>
          <a:p>
            <a:pPr algn="ctr"/>
            <a:endParaRPr lang="en-US" b="0">
              <a:solidFill>
                <a:prstClr val="black"/>
              </a:solidFill>
              <a:latin typeface="Times New Roman" pitchFamily="18" charset="0"/>
              <a:ea typeface="+mn-ea"/>
              <a:cs typeface="+mn-cs"/>
            </a:endParaRPr>
          </a:p>
        </p:txBody>
      </p:sp>
      <p:sp>
        <p:nvSpPr>
          <p:cNvPr id="19" name="Arc 17">
            <a:extLst>
              <a:ext uri="{FF2B5EF4-FFF2-40B4-BE49-F238E27FC236}">
                <a16:creationId xmlns:a16="http://schemas.microsoft.com/office/drawing/2014/main" id="{F6C8C9F3-04B5-64CC-D0B8-C2FE8B42B545}"/>
              </a:ext>
            </a:extLst>
          </p:cNvPr>
          <p:cNvSpPr>
            <a:spLocks/>
          </p:cNvSpPr>
          <p:nvPr/>
        </p:nvSpPr>
        <p:spPr bwMode="auto">
          <a:xfrm>
            <a:off x="9590907" y="4805888"/>
            <a:ext cx="1365250" cy="908050"/>
          </a:xfrm>
          <a:custGeom>
            <a:avLst/>
            <a:gdLst>
              <a:gd name="G0" fmla="+- 0 0 0"/>
              <a:gd name="G1" fmla="+- 0 0 0"/>
              <a:gd name="G2" fmla="+- 21600 0 0"/>
              <a:gd name="T0" fmla="*/ 21600 w 21600"/>
              <a:gd name="T1" fmla="*/ 0 h 21600"/>
              <a:gd name="T2" fmla="*/ 0 w 21600"/>
              <a:gd name="T3" fmla="*/ 21600 h 21600"/>
              <a:gd name="T4" fmla="*/ 0 w 21600"/>
              <a:gd name="T5" fmla="*/ 0 h 21600"/>
            </a:gdLst>
            <a:ahLst/>
            <a:cxnLst>
              <a:cxn ang="0">
                <a:pos x="T0" y="T1"/>
              </a:cxn>
              <a:cxn ang="0">
                <a:pos x="T2" y="T3"/>
              </a:cxn>
              <a:cxn ang="0">
                <a:pos x="T4" y="T5"/>
              </a:cxn>
            </a:cxnLst>
            <a:rect l="0" t="0" r="r" b="b"/>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12700" cap="rnd">
            <a:solidFill>
              <a:schemeClr val="tx1"/>
            </a:solidFill>
            <a:round/>
            <a:headEnd/>
            <a:tailEnd/>
          </a:ln>
          <a:effectLst/>
        </p:spPr>
        <p:txBody>
          <a:bodyPr wrap="none" anchor="ctr"/>
          <a:lstStyle/>
          <a:p>
            <a:pPr algn="ctr"/>
            <a:endParaRPr lang="en-US" b="0">
              <a:solidFill>
                <a:prstClr val="black"/>
              </a:solidFill>
              <a:latin typeface="Times New Roman" pitchFamily="18" charset="0"/>
              <a:ea typeface="+mn-ea"/>
              <a:cs typeface="+mn-cs"/>
            </a:endParaRPr>
          </a:p>
        </p:txBody>
      </p:sp>
      <p:sp>
        <p:nvSpPr>
          <p:cNvPr id="20" name="Rectangle 18">
            <a:extLst>
              <a:ext uri="{FF2B5EF4-FFF2-40B4-BE49-F238E27FC236}">
                <a16:creationId xmlns:a16="http://schemas.microsoft.com/office/drawing/2014/main" id="{E6530987-DA6C-0B5F-CD92-3DD9921D4B4D}"/>
              </a:ext>
            </a:extLst>
          </p:cNvPr>
          <p:cNvSpPr>
            <a:spLocks noChangeArrowheads="1"/>
          </p:cNvSpPr>
          <p:nvPr/>
        </p:nvSpPr>
        <p:spPr bwMode="auto">
          <a:xfrm>
            <a:off x="9295638" y="5439301"/>
            <a:ext cx="852477" cy="305212"/>
          </a:xfrm>
          <a:prstGeom prst="rect">
            <a:avLst/>
          </a:prstGeom>
          <a:noFill/>
          <a:ln w="12700">
            <a:noFill/>
            <a:miter lim="800000"/>
            <a:headEnd/>
            <a:tailEnd/>
          </a:ln>
          <a:effectLst/>
        </p:spPr>
        <p:txBody>
          <a:bodyPr wrap="none" lIns="90488" tIns="44450" rIns="90488" bIns="44450">
            <a:spAutoFit/>
          </a:bodyPr>
          <a:lstStyle/>
          <a:p>
            <a:pPr algn="ctr"/>
            <a:r>
              <a:rPr lang="en-US" sz="1400">
                <a:solidFill>
                  <a:prstClr val="black"/>
                </a:solidFill>
                <a:latin typeface="Times New Roman" pitchFamily="18" charset="0"/>
                <a:ea typeface="+mn-ea"/>
                <a:cs typeface="+mn-cs"/>
              </a:rPr>
              <a:t>Factor A</a:t>
            </a:r>
          </a:p>
        </p:txBody>
      </p:sp>
      <p:sp>
        <p:nvSpPr>
          <p:cNvPr id="21" name="Rectangle 19">
            <a:extLst>
              <a:ext uri="{FF2B5EF4-FFF2-40B4-BE49-F238E27FC236}">
                <a16:creationId xmlns:a16="http://schemas.microsoft.com/office/drawing/2014/main" id="{03B0B0D4-250D-635F-DAC1-5141E80299F6}"/>
              </a:ext>
            </a:extLst>
          </p:cNvPr>
          <p:cNvSpPr>
            <a:spLocks noChangeArrowheads="1"/>
          </p:cNvSpPr>
          <p:nvPr/>
        </p:nvSpPr>
        <p:spPr bwMode="auto">
          <a:xfrm>
            <a:off x="10743309" y="5439301"/>
            <a:ext cx="852734" cy="305212"/>
          </a:xfrm>
          <a:prstGeom prst="rect">
            <a:avLst/>
          </a:prstGeom>
          <a:noFill/>
          <a:ln w="12700">
            <a:noFill/>
            <a:miter lim="800000"/>
            <a:headEnd/>
            <a:tailEnd/>
          </a:ln>
          <a:effectLst/>
        </p:spPr>
        <p:txBody>
          <a:bodyPr wrap="none" lIns="90488" tIns="44450" rIns="90488" bIns="44450">
            <a:spAutoFit/>
          </a:bodyPr>
          <a:lstStyle/>
          <a:p>
            <a:pPr algn="ctr"/>
            <a:r>
              <a:rPr lang="en-US" sz="1400">
                <a:solidFill>
                  <a:prstClr val="black"/>
                </a:solidFill>
                <a:latin typeface="Times New Roman" pitchFamily="18" charset="0"/>
                <a:ea typeface="+mn-ea"/>
                <a:cs typeface="+mn-cs"/>
              </a:rPr>
              <a:t>Factor B</a:t>
            </a:r>
          </a:p>
        </p:txBody>
      </p:sp>
      <p:grpSp>
        <p:nvGrpSpPr>
          <p:cNvPr id="22" name="Group 20">
            <a:extLst>
              <a:ext uri="{FF2B5EF4-FFF2-40B4-BE49-F238E27FC236}">
                <a16:creationId xmlns:a16="http://schemas.microsoft.com/office/drawing/2014/main" id="{4DA5D8E8-7B3C-0137-2EE8-DBE4B2572634}"/>
              </a:ext>
            </a:extLst>
          </p:cNvPr>
          <p:cNvGrpSpPr>
            <a:grpSpLocks/>
          </p:cNvGrpSpPr>
          <p:nvPr/>
        </p:nvGrpSpPr>
        <p:grpSpPr bwMode="auto">
          <a:xfrm>
            <a:off x="9528995" y="4653488"/>
            <a:ext cx="1420812" cy="749300"/>
            <a:chOff x="3945" y="2736"/>
            <a:chExt cx="895" cy="472"/>
          </a:xfrm>
        </p:grpSpPr>
        <p:sp>
          <p:nvSpPr>
            <p:cNvPr id="23" name="Arc 21">
              <a:extLst>
                <a:ext uri="{FF2B5EF4-FFF2-40B4-BE49-F238E27FC236}">
                  <a16:creationId xmlns:a16="http://schemas.microsoft.com/office/drawing/2014/main" id="{A15795AA-829D-0147-BD20-91CAE5F014AD}"/>
                </a:ext>
              </a:extLst>
            </p:cNvPr>
            <p:cNvSpPr>
              <a:spLocks/>
            </p:cNvSpPr>
            <p:nvPr/>
          </p:nvSpPr>
          <p:spPr bwMode="auto">
            <a:xfrm>
              <a:off x="3945" y="2736"/>
              <a:ext cx="448" cy="472"/>
            </a:xfrm>
            <a:custGeom>
              <a:avLst/>
              <a:gdLst>
                <a:gd name="G0" fmla="+- 21600 0 0"/>
                <a:gd name="G1" fmla="+- 0 0 0"/>
                <a:gd name="G2" fmla="+- 21600 0 0"/>
                <a:gd name="T0" fmla="*/ 21600 w 21600"/>
                <a:gd name="T1" fmla="*/ 21600 h 21600"/>
                <a:gd name="T2" fmla="*/ 0 w 21600"/>
                <a:gd name="T3" fmla="*/ 0 h 21600"/>
                <a:gd name="T4" fmla="*/ 21600 w 21600"/>
                <a:gd name="T5" fmla="*/ 0 h 21600"/>
              </a:gdLst>
              <a:ahLst/>
              <a:cxnLst>
                <a:cxn ang="0">
                  <a:pos x="T0" y="T1"/>
                </a:cxn>
                <a:cxn ang="0">
                  <a:pos x="T2" y="T3"/>
                </a:cxn>
                <a:cxn ang="0">
                  <a:pos x="T4" y="T5"/>
                </a:cxn>
              </a:cxnLst>
              <a:rect l="0" t="0" r="r" b="b"/>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25400" cap="rnd">
              <a:solidFill>
                <a:schemeClr val="accent1"/>
              </a:solidFill>
              <a:round/>
              <a:headEnd/>
              <a:tailEnd/>
            </a:ln>
            <a:effectLst/>
          </p:spPr>
          <p:txBody>
            <a:bodyPr wrap="none" anchor="ctr"/>
            <a:lstStyle/>
            <a:p>
              <a:pPr algn="ctr"/>
              <a:endParaRPr lang="en-US" b="0">
                <a:solidFill>
                  <a:prstClr val="black"/>
                </a:solidFill>
                <a:latin typeface="Times New Roman" pitchFamily="18" charset="0"/>
                <a:ea typeface="+mn-ea"/>
                <a:cs typeface="+mn-cs"/>
              </a:endParaRPr>
            </a:p>
          </p:txBody>
        </p:sp>
        <p:sp>
          <p:nvSpPr>
            <p:cNvPr id="24" name="Arc 22">
              <a:extLst>
                <a:ext uri="{FF2B5EF4-FFF2-40B4-BE49-F238E27FC236}">
                  <a16:creationId xmlns:a16="http://schemas.microsoft.com/office/drawing/2014/main" id="{502AE9C2-2E9B-6B04-CEF9-63937E60AF66}"/>
                </a:ext>
              </a:extLst>
            </p:cNvPr>
            <p:cNvSpPr>
              <a:spLocks/>
            </p:cNvSpPr>
            <p:nvPr/>
          </p:nvSpPr>
          <p:spPr bwMode="auto">
            <a:xfrm>
              <a:off x="4392" y="2736"/>
              <a:ext cx="448" cy="472"/>
            </a:xfrm>
            <a:custGeom>
              <a:avLst/>
              <a:gdLst>
                <a:gd name="G0" fmla="+- 0 0 0"/>
                <a:gd name="G1" fmla="+- 0 0 0"/>
                <a:gd name="G2" fmla="+- 21600 0 0"/>
                <a:gd name="T0" fmla="*/ 21600 w 21600"/>
                <a:gd name="T1" fmla="*/ 0 h 21600"/>
                <a:gd name="T2" fmla="*/ 0 w 21600"/>
                <a:gd name="T3" fmla="*/ 21600 h 21600"/>
                <a:gd name="T4" fmla="*/ 0 w 21600"/>
                <a:gd name="T5" fmla="*/ 0 h 21600"/>
              </a:gdLst>
              <a:ahLst/>
              <a:cxnLst>
                <a:cxn ang="0">
                  <a:pos x="T0" y="T1"/>
                </a:cxn>
                <a:cxn ang="0">
                  <a:pos x="T2" y="T3"/>
                </a:cxn>
                <a:cxn ang="0">
                  <a:pos x="T4" y="T5"/>
                </a:cxn>
              </a:cxnLst>
              <a:rect l="0" t="0" r="r" b="b"/>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25400" cap="rnd">
              <a:solidFill>
                <a:schemeClr val="accent1"/>
              </a:solidFill>
              <a:round/>
              <a:headEnd/>
              <a:tailEnd/>
            </a:ln>
            <a:effectLst/>
          </p:spPr>
          <p:txBody>
            <a:bodyPr wrap="none" anchor="ctr"/>
            <a:lstStyle/>
            <a:p>
              <a:pPr algn="ctr"/>
              <a:endParaRPr lang="en-US" b="0">
                <a:solidFill>
                  <a:prstClr val="black"/>
                </a:solidFill>
                <a:latin typeface="Times New Roman" pitchFamily="18" charset="0"/>
                <a:ea typeface="+mn-ea"/>
                <a:cs typeface="+mn-cs"/>
              </a:endParaRPr>
            </a:p>
          </p:txBody>
        </p:sp>
      </p:grpSp>
    </p:spTree>
    <p:extLst>
      <p:ext uri="{BB962C8B-B14F-4D97-AF65-F5344CB8AC3E}">
        <p14:creationId xmlns:p14="http://schemas.microsoft.com/office/powerpoint/2010/main" val="3542648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5069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5069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5069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5069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5069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50691">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50691">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5069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50691">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650691">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650691">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0691" grpId="0"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Cache Levels</a:t>
            </a:r>
          </a:p>
        </p:txBody>
      </p:sp>
      <p:graphicFrame>
        <p:nvGraphicFramePr>
          <p:cNvPr id="7" name="Content Placeholder 6"/>
          <p:cNvGraphicFramePr>
            <a:graphicFrameLocks noGrp="1"/>
          </p:cNvGraphicFramePr>
          <p:nvPr>
            <p:ph idx="1"/>
          </p:nvPr>
        </p:nvGraphicFramePr>
        <p:xfrm>
          <a:off x="3112887" y="2582500"/>
          <a:ext cx="1199580" cy="1052468"/>
        </p:xfrm>
        <a:graphic>
          <a:graphicData uri="http://schemas.openxmlformats.org/drawingml/2006/table">
            <a:tbl>
              <a:tblPr firstRow="1" bandRow="1">
                <a:tableStyleId>{5940675A-B579-460E-94D1-54222C63F5DA}</a:tableStyleId>
              </a:tblPr>
              <a:tblGrid>
                <a:gridCol w="241356">
                  <a:extLst>
                    <a:ext uri="{9D8B030D-6E8A-4147-A177-3AD203B41FA5}">
                      <a16:colId xmlns:a16="http://schemas.microsoft.com/office/drawing/2014/main" val="20000"/>
                    </a:ext>
                  </a:extLst>
                </a:gridCol>
                <a:gridCol w="482714">
                  <a:extLst>
                    <a:ext uri="{9D8B030D-6E8A-4147-A177-3AD203B41FA5}">
                      <a16:colId xmlns:a16="http://schemas.microsoft.com/office/drawing/2014/main" val="20001"/>
                    </a:ext>
                  </a:extLst>
                </a:gridCol>
                <a:gridCol w="475510">
                  <a:extLst>
                    <a:ext uri="{9D8B030D-6E8A-4147-A177-3AD203B41FA5}">
                      <a16:colId xmlns:a16="http://schemas.microsoft.com/office/drawing/2014/main" val="20002"/>
                    </a:ext>
                  </a:extLst>
                </a:gridCol>
              </a:tblGrid>
              <a:tr h="263117">
                <a:tc>
                  <a:txBody>
                    <a:bodyPr/>
                    <a:lstStyle/>
                    <a:p>
                      <a:endParaRPr lang="en-US" sz="500" dirty="0"/>
                    </a:p>
                  </a:txBody>
                  <a:tcPr/>
                </a:tc>
                <a:tc>
                  <a:txBody>
                    <a:bodyPr/>
                    <a:lstStyle/>
                    <a:p>
                      <a:endParaRPr lang="en-US" sz="500" dirty="0"/>
                    </a:p>
                  </a:txBody>
                  <a:tcPr/>
                </a:tc>
                <a:tc>
                  <a:txBody>
                    <a:bodyPr/>
                    <a:lstStyle/>
                    <a:p>
                      <a:endParaRPr lang="en-US" sz="500"/>
                    </a:p>
                  </a:txBody>
                  <a:tcPr/>
                </a:tc>
                <a:extLst>
                  <a:ext uri="{0D108BD9-81ED-4DB2-BD59-A6C34878D82A}">
                    <a16:rowId xmlns:a16="http://schemas.microsoft.com/office/drawing/2014/main" val="10000"/>
                  </a:ext>
                </a:extLst>
              </a:tr>
              <a:tr h="263117">
                <a:tc>
                  <a:txBody>
                    <a:bodyPr/>
                    <a:lstStyle/>
                    <a:p>
                      <a:endParaRPr lang="en-US" sz="500"/>
                    </a:p>
                  </a:txBody>
                  <a:tcPr/>
                </a:tc>
                <a:tc>
                  <a:txBody>
                    <a:bodyPr/>
                    <a:lstStyle/>
                    <a:p>
                      <a:endParaRPr lang="en-US" sz="500"/>
                    </a:p>
                  </a:txBody>
                  <a:tcPr/>
                </a:tc>
                <a:tc>
                  <a:txBody>
                    <a:bodyPr/>
                    <a:lstStyle/>
                    <a:p>
                      <a:endParaRPr lang="en-US" sz="500" dirty="0"/>
                    </a:p>
                  </a:txBody>
                  <a:tcPr/>
                </a:tc>
                <a:extLst>
                  <a:ext uri="{0D108BD9-81ED-4DB2-BD59-A6C34878D82A}">
                    <a16:rowId xmlns:a16="http://schemas.microsoft.com/office/drawing/2014/main" val="10001"/>
                  </a:ext>
                </a:extLst>
              </a:tr>
              <a:tr h="263117">
                <a:tc>
                  <a:txBody>
                    <a:bodyPr/>
                    <a:lstStyle/>
                    <a:p>
                      <a:endParaRPr lang="en-US" sz="500"/>
                    </a:p>
                  </a:txBody>
                  <a:tcPr/>
                </a:tc>
                <a:tc>
                  <a:txBody>
                    <a:bodyPr/>
                    <a:lstStyle/>
                    <a:p>
                      <a:endParaRPr lang="en-US" sz="500"/>
                    </a:p>
                  </a:txBody>
                  <a:tcPr/>
                </a:tc>
                <a:tc>
                  <a:txBody>
                    <a:bodyPr/>
                    <a:lstStyle/>
                    <a:p>
                      <a:endParaRPr lang="en-US" sz="500" dirty="0"/>
                    </a:p>
                  </a:txBody>
                  <a:tcPr/>
                </a:tc>
                <a:extLst>
                  <a:ext uri="{0D108BD9-81ED-4DB2-BD59-A6C34878D82A}">
                    <a16:rowId xmlns:a16="http://schemas.microsoft.com/office/drawing/2014/main" val="10002"/>
                  </a:ext>
                </a:extLst>
              </a:tr>
              <a:tr h="263117">
                <a:tc>
                  <a:txBody>
                    <a:bodyPr/>
                    <a:lstStyle/>
                    <a:p>
                      <a:endParaRPr lang="en-US" sz="500"/>
                    </a:p>
                  </a:txBody>
                  <a:tcPr/>
                </a:tc>
                <a:tc>
                  <a:txBody>
                    <a:bodyPr/>
                    <a:lstStyle/>
                    <a:p>
                      <a:endParaRPr lang="en-US" sz="500"/>
                    </a:p>
                  </a:txBody>
                  <a:tcPr/>
                </a:tc>
                <a:tc>
                  <a:txBody>
                    <a:bodyPr/>
                    <a:lstStyle/>
                    <a:p>
                      <a:endParaRPr lang="en-US" sz="500" dirty="0"/>
                    </a:p>
                  </a:txBody>
                  <a:tcPr/>
                </a:tc>
                <a:extLst>
                  <a:ext uri="{0D108BD9-81ED-4DB2-BD59-A6C34878D82A}">
                    <a16:rowId xmlns:a16="http://schemas.microsoft.com/office/drawing/2014/main" val="10003"/>
                  </a:ext>
                </a:extLst>
              </a:tr>
            </a:tbl>
          </a:graphicData>
        </a:graphic>
      </p:graphicFrame>
      <p:sp>
        <p:nvSpPr>
          <p:cNvPr id="8" name="TextBox 7"/>
          <p:cNvSpPr txBox="1"/>
          <p:nvPr/>
        </p:nvSpPr>
        <p:spPr>
          <a:xfrm>
            <a:off x="3479551" y="2168306"/>
            <a:ext cx="570366" cy="369332"/>
          </a:xfrm>
          <a:prstGeom prst="rect">
            <a:avLst/>
          </a:prstGeom>
          <a:noFill/>
        </p:spPr>
        <p:txBody>
          <a:bodyPr wrap="square" rtlCol="0">
            <a:spAutoFit/>
          </a:bodyPr>
          <a:lstStyle/>
          <a:p>
            <a:r>
              <a:rPr lang="en-US" dirty="0"/>
              <a:t>L1$</a:t>
            </a:r>
          </a:p>
        </p:txBody>
      </p:sp>
      <p:graphicFrame>
        <p:nvGraphicFramePr>
          <p:cNvPr id="9" name="Table 8"/>
          <p:cNvGraphicFramePr>
            <a:graphicFrameLocks noGrp="1"/>
          </p:cNvGraphicFramePr>
          <p:nvPr/>
        </p:nvGraphicFramePr>
        <p:xfrm>
          <a:off x="5610132" y="1917576"/>
          <a:ext cx="2043064" cy="2966768"/>
        </p:xfrm>
        <a:graphic>
          <a:graphicData uri="http://schemas.openxmlformats.org/drawingml/2006/table">
            <a:tbl>
              <a:tblPr firstRow="1" bandRow="1">
                <a:tableStyleId>{5940675A-B579-460E-94D1-54222C63F5DA}</a:tableStyleId>
              </a:tblPr>
              <a:tblGrid>
                <a:gridCol w="208280">
                  <a:extLst>
                    <a:ext uri="{9D8B030D-6E8A-4147-A177-3AD203B41FA5}">
                      <a16:colId xmlns:a16="http://schemas.microsoft.com/office/drawing/2014/main" val="20000"/>
                    </a:ext>
                  </a:extLst>
                </a:gridCol>
                <a:gridCol w="498485">
                  <a:extLst>
                    <a:ext uri="{9D8B030D-6E8A-4147-A177-3AD203B41FA5}">
                      <a16:colId xmlns:a16="http://schemas.microsoft.com/office/drawing/2014/main" val="20001"/>
                    </a:ext>
                  </a:extLst>
                </a:gridCol>
                <a:gridCol w="445433">
                  <a:extLst>
                    <a:ext uri="{9D8B030D-6E8A-4147-A177-3AD203B41FA5}">
                      <a16:colId xmlns:a16="http://schemas.microsoft.com/office/drawing/2014/main" val="20002"/>
                    </a:ext>
                  </a:extLst>
                </a:gridCol>
                <a:gridCol w="445433">
                  <a:extLst>
                    <a:ext uri="{9D8B030D-6E8A-4147-A177-3AD203B41FA5}">
                      <a16:colId xmlns:a16="http://schemas.microsoft.com/office/drawing/2014/main" val="20003"/>
                    </a:ext>
                  </a:extLst>
                </a:gridCol>
                <a:gridCol w="445433">
                  <a:extLst>
                    <a:ext uri="{9D8B030D-6E8A-4147-A177-3AD203B41FA5}">
                      <a16:colId xmlns:a16="http://schemas.microsoft.com/office/drawing/2014/main" val="20004"/>
                    </a:ext>
                  </a:extLst>
                </a:gridCol>
              </a:tblGrid>
              <a:tr h="370846">
                <a:tc>
                  <a:txBody>
                    <a:bodyPr/>
                    <a:lstStyle/>
                    <a:p>
                      <a:endParaRPr lang="en-US" sz="500" dirty="0"/>
                    </a:p>
                  </a:txBody>
                  <a:tcPr/>
                </a:tc>
                <a:tc>
                  <a:txBody>
                    <a:bodyPr/>
                    <a:lstStyle/>
                    <a:p>
                      <a:endParaRPr lang="en-US" sz="500"/>
                    </a:p>
                  </a:txBody>
                  <a:tcPr/>
                </a:tc>
                <a:tc>
                  <a:txBody>
                    <a:bodyPr/>
                    <a:lstStyle/>
                    <a:p>
                      <a:endParaRPr lang="en-US" sz="500" dirty="0"/>
                    </a:p>
                  </a:txBody>
                  <a:tcPr/>
                </a:tc>
                <a:tc>
                  <a:txBody>
                    <a:bodyPr/>
                    <a:lstStyle/>
                    <a:p>
                      <a:endParaRPr lang="en-US" sz="500"/>
                    </a:p>
                  </a:txBody>
                  <a:tcPr/>
                </a:tc>
                <a:tc>
                  <a:txBody>
                    <a:bodyPr/>
                    <a:lstStyle/>
                    <a:p>
                      <a:endParaRPr lang="en-US" sz="500"/>
                    </a:p>
                  </a:txBody>
                  <a:tcPr/>
                </a:tc>
                <a:extLst>
                  <a:ext uri="{0D108BD9-81ED-4DB2-BD59-A6C34878D82A}">
                    <a16:rowId xmlns:a16="http://schemas.microsoft.com/office/drawing/2014/main" val="10000"/>
                  </a:ext>
                </a:extLst>
              </a:tr>
              <a:tr h="370846">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extLst>
                  <a:ext uri="{0D108BD9-81ED-4DB2-BD59-A6C34878D82A}">
                    <a16:rowId xmlns:a16="http://schemas.microsoft.com/office/drawing/2014/main" val="10001"/>
                  </a:ext>
                </a:extLst>
              </a:tr>
              <a:tr h="370846">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extLst>
                  <a:ext uri="{0D108BD9-81ED-4DB2-BD59-A6C34878D82A}">
                    <a16:rowId xmlns:a16="http://schemas.microsoft.com/office/drawing/2014/main" val="10002"/>
                  </a:ext>
                </a:extLst>
              </a:tr>
              <a:tr h="370846">
                <a:tc>
                  <a:txBody>
                    <a:bodyPr/>
                    <a:lstStyle/>
                    <a:p>
                      <a:endParaRPr lang="en-US" sz="500"/>
                    </a:p>
                  </a:txBody>
                  <a:tcPr/>
                </a:tc>
                <a:tc>
                  <a:txBody>
                    <a:bodyPr/>
                    <a:lstStyle/>
                    <a:p>
                      <a:endParaRPr lang="en-US" sz="500" dirty="0"/>
                    </a:p>
                  </a:txBody>
                  <a:tcPr/>
                </a:tc>
                <a:tc>
                  <a:txBody>
                    <a:bodyPr/>
                    <a:lstStyle/>
                    <a:p>
                      <a:endParaRPr lang="en-US" sz="500"/>
                    </a:p>
                  </a:txBody>
                  <a:tcPr/>
                </a:tc>
                <a:tc>
                  <a:txBody>
                    <a:bodyPr/>
                    <a:lstStyle/>
                    <a:p>
                      <a:endParaRPr lang="en-US" sz="500"/>
                    </a:p>
                  </a:txBody>
                  <a:tcPr/>
                </a:tc>
                <a:tc>
                  <a:txBody>
                    <a:bodyPr/>
                    <a:lstStyle/>
                    <a:p>
                      <a:endParaRPr lang="en-US" sz="500"/>
                    </a:p>
                  </a:txBody>
                  <a:tcPr/>
                </a:tc>
                <a:extLst>
                  <a:ext uri="{0D108BD9-81ED-4DB2-BD59-A6C34878D82A}">
                    <a16:rowId xmlns:a16="http://schemas.microsoft.com/office/drawing/2014/main" val="10003"/>
                  </a:ext>
                </a:extLst>
              </a:tr>
              <a:tr h="370846">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extLst>
                  <a:ext uri="{0D108BD9-81ED-4DB2-BD59-A6C34878D82A}">
                    <a16:rowId xmlns:a16="http://schemas.microsoft.com/office/drawing/2014/main" val="10004"/>
                  </a:ext>
                </a:extLst>
              </a:tr>
              <a:tr h="370846">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extLst>
                  <a:ext uri="{0D108BD9-81ED-4DB2-BD59-A6C34878D82A}">
                    <a16:rowId xmlns:a16="http://schemas.microsoft.com/office/drawing/2014/main" val="10005"/>
                  </a:ext>
                </a:extLst>
              </a:tr>
              <a:tr h="370846">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tc>
                  <a:txBody>
                    <a:bodyPr/>
                    <a:lstStyle/>
                    <a:p>
                      <a:endParaRPr lang="en-US" sz="500"/>
                    </a:p>
                  </a:txBody>
                  <a:tcPr/>
                </a:tc>
                <a:extLst>
                  <a:ext uri="{0D108BD9-81ED-4DB2-BD59-A6C34878D82A}">
                    <a16:rowId xmlns:a16="http://schemas.microsoft.com/office/drawing/2014/main" val="10006"/>
                  </a:ext>
                </a:extLst>
              </a:tr>
              <a:tr h="370846">
                <a:tc>
                  <a:txBody>
                    <a:bodyPr/>
                    <a:lstStyle/>
                    <a:p>
                      <a:endParaRPr lang="en-US" sz="500"/>
                    </a:p>
                  </a:txBody>
                  <a:tcPr/>
                </a:tc>
                <a:tc>
                  <a:txBody>
                    <a:bodyPr/>
                    <a:lstStyle/>
                    <a:p>
                      <a:endParaRPr lang="en-US" sz="500"/>
                    </a:p>
                  </a:txBody>
                  <a:tcPr/>
                </a:tc>
                <a:tc>
                  <a:txBody>
                    <a:bodyPr/>
                    <a:lstStyle/>
                    <a:p>
                      <a:endParaRPr lang="en-US" sz="500" dirty="0"/>
                    </a:p>
                  </a:txBody>
                  <a:tcPr/>
                </a:tc>
                <a:tc>
                  <a:txBody>
                    <a:bodyPr/>
                    <a:lstStyle/>
                    <a:p>
                      <a:endParaRPr lang="en-US" sz="500" dirty="0"/>
                    </a:p>
                  </a:txBody>
                  <a:tcPr/>
                </a:tc>
                <a:tc>
                  <a:txBody>
                    <a:bodyPr/>
                    <a:lstStyle/>
                    <a:p>
                      <a:endParaRPr lang="en-US" sz="500" dirty="0"/>
                    </a:p>
                  </a:txBody>
                  <a:tcPr/>
                </a:tc>
                <a:extLst>
                  <a:ext uri="{0D108BD9-81ED-4DB2-BD59-A6C34878D82A}">
                    <a16:rowId xmlns:a16="http://schemas.microsoft.com/office/drawing/2014/main" val="10007"/>
                  </a:ext>
                </a:extLst>
              </a:tr>
            </a:tbl>
          </a:graphicData>
        </a:graphic>
      </p:graphicFrame>
      <p:sp>
        <p:nvSpPr>
          <p:cNvPr id="10" name="TextBox 9"/>
          <p:cNvSpPr txBox="1"/>
          <p:nvPr/>
        </p:nvSpPr>
        <p:spPr>
          <a:xfrm>
            <a:off x="6338938" y="1559461"/>
            <a:ext cx="570366" cy="369332"/>
          </a:xfrm>
          <a:prstGeom prst="rect">
            <a:avLst/>
          </a:prstGeom>
          <a:noFill/>
        </p:spPr>
        <p:txBody>
          <a:bodyPr wrap="square" rtlCol="0">
            <a:spAutoFit/>
          </a:bodyPr>
          <a:lstStyle/>
          <a:p>
            <a:r>
              <a:rPr lang="en-US" dirty="0"/>
              <a:t>L2$</a:t>
            </a:r>
          </a:p>
        </p:txBody>
      </p:sp>
      <p:graphicFrame>
        <p:nvGraphicFramePr>
          <p:cNvPr id="12" name="Table 11"/>
          <p:cNvGraphicFramePr>
            <a:graphicFrameLocks noGrp="1"/>
          </p:cNvGraphicFramePr>
          <p:nvPr/>
        </p:nvGraphicFramePr>
        <p:xfrm>
          <a:off x="9125894" y="4215648"/>
          <a:ext cx="911382" cy="1391465"/>
        </p:xfrm>
        <a:graphic>
          <a:graphicData uri="http://schemas.openxmlformats.org/drawingml/2006/table">
            <a:tbl>
              <a:tblPr firstRow="1" bandRow="1">
                <a:tableStyleId>{5940675A-B579-460E-94D1-54222C63F5DA}</a:tableStyleId>
              </a:tblPr>
              <a:tblGrid>
                <a:gridCol w="911382">
                  <a:extLst>
                    <a:ext uri="{9D8B030D-6E8A-4147-A177-3AD203B41FA5}">
                      <a16:colId xmlns:a16="http://schemas.microsoft.com/office/drawing/2014/main" val="20000"/>
                    </a:ext>
                  </a:extLst>
                </a:gridCol>
              </a:tblGrid>
              <a:tr h="278293">
                <a:tc>
                  <a:txBody>
                    <a:bodyPr/>
                    <a:lstStyle/>
                    <a:p>
                      <a:endParaRPr lang="en-US" sz="500" dirty="0"/>
                    </a:p>
                  </a:txBody>
                  <a:tcPr/>
                </a:tc>
                <a:extLst>
                  <a:ext uri="{0D108BD9-81ED-4DB2-BD59-A6C34878D82A}">
                    <a16:rowId xmlns:a16="http://schemas.microsoft.com/office/drawing/2014/main" val="10000"/>
                  </a:ext>
                </a:extLst>
              </a:tr>
              <a:tr h="278293">
                <a:tc>
                  <a:txBody>
                    <a:bodyPr/>
                    <a:lstStyle/>
                    <a:p>
                      <a:endParaRPr lang="en-US" sz="500"/>
                    </a:p>
                  </a:txBody>
                  <a:tcPr/>
                </a:tc>
                <a:extLst>
                  <a:ext uri="{0D108BD9-81ED-4DB2-BD59-A6C34878D82A}">
                    <a16:rowId xmlns:a16="http://schemas.microsoft.com/office/drawing/2014/main" val="10001"/>
                  </a:ext>
                </a:extLst>
              </a:tr>
              <a:tr h="278293">
                <a:tc>
                  <a:txBody>
                    <a:bodyPr/>
                    <a:lstStyle/>
                    <a:p>
                      <a:endParaRPr lang="en-US" sz="500"/>
                    </a:p>
                  </a:txBody>
                  <a:tcPr/>
                </a:tc>
                <a:extLst>
                  <a:ext uri="{0D108BD9-81ED-4DB2-BD59-A6C34878D82A}">
                    <a16:rowId xmlns:a16="http://schemas.microsoft.com/office/drawing/2014/main" val="10002"/>
                  </a:ext>
                </a:extLst>
              </a:tr>
              <a:tr h="278293">
                <a:tc>
                  <a:txBody>
                    <a:bodyPr/>
                    <a:lstStyle/>
                    <a:p>
                      <a:endParaRPr lang="en-US" sz="500" dirty="0"/>
                    </a:p>
                  </a:txBody>
                  <a:tcPr/>
                </a:tc>
                <a:extLst>
                  <a:ext uri="{0D108BD9-81ED-4DB2-BD59-A6C34878D82A}">
                    <a16:rowId xmlns:a16="http://schemas.microsoft.com/office/drawing/2014/main" val="10003"/>
                  </a:ext>
                </a:extLst>
              </a:tr>
              <a:tr h="278293">
                <a:tc>
                  <a:txBody>
                    <a:bodyPr/>
                    <a:lstStyle/>
                    <a:p>
                      <a:endParaRPr lang="en-US" sz="500" dirty="0"/>
                    </a:p>
                  </a:txBody>
                  <a:tcPr/>
                </a:tc>
                <a:extLst>
                  <a:ext uri="{0D108BD9-81ED-4DB2-BD59-A6C34878D82A}">
                    <a16:rowId xmlns:a16="http://schemas.microsoft.com/office/drawing/2014/main" val="10004"/>
                  </a:ext>
                </a:extLst>
              </a:tr>
            </a:tbl>
          </a:graphicData>
        </a:graphic>
      </p:graphicFrame>
      <p:sp>
        <p:nvSpPr>
          <p:cNvPr id="13" name="TextBox 12"/>
          <p:cNvSpPr txBox="1"/>
          <p:nvPr/>
        </p:nvSpPr>
        <p:spPr>
          <a:xfrm>
            <a:off x="8866361" y="990600"/>
            <a:ext cx="1620570" cy="369332"/>
          </a:xfrm>
          <a:prstGeom prst="rect">
            <a:avLst/>
          </a:prstGeom>
          <a:noFill/>
        </p:spPr>
        <p:txBody>
          <a:bodyPr wrap="square" rtlCol="0">
            <a:spAutoFit/>
          </a:bodyPr>
          <a:lstStyle/>
          <a:p>
            <a:r>
              <a:rPr lang="en-US" dirty="0"/>
              <a:t>Main Memory</a:t>
            </a:r>
          </a:p>
        </p:txBody>
      </p:sp>
      <p:cxnSp>
        <p:nvCxnSpPr>
          <p:cNvPr id="15" name="Straight Arrow Connector 14"/>
          <p:cNvCxnSpPr/>
          <p:nvPr/>
        </p:nvCxnSpPr>
        <p:spPr>
          <a:xfrm>
            <a:off x="4412056" y="3155133"/>
            <a:ext cx="114073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7796543" y="3144572"/>
            <a:ext cx="114073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aphicFrame>
        <p:nvGraphicFramePr>
          <p:cNvPr id="18" name="Table 17"/>
          <p:cNvGraphicFramePr>
            <a:graphicFrameLocks noGrp="1"/>
          </p:cNvGraphicFramePr>
          <p:nvPr/>
        </p:nvGraphicFramePr>
        <p:xfrm>
          <a:off x="1798622" y="2901636"/>
          <a:ext cx="494922" cy="425514"/>
        </p:xfrm>
        <a:graphic>
          <a:graphicData uri="http://schemas.openxmlformats.org/drawingml/2006/table">
            <a:tbl>
              <a:tblPr firstRow="1" bandRow="1">
                <a:tableStyleId>{5940675A-B579-460E-94D1-54222C63F5DA}</a:tableStyleId>
              </a:tblPr>
              <a:tblGrid>
                <a:gridCol w="494922">
                  <a:extLst>
                    <a:ext uri="{9D8B030D-6E8A-4147-A177-3AD203B41FA5}">
                      <a16:colId xmlns:a16="http://schemas.microsoft.com/office/drawing/2014/main" val="20000"/>
                    </a:ext>
                  </a:extLst>
                </a:gridCol>
              </a:tblGrid>
              <a:tr h="425514">
                <a:tc>
                  <a:txBody>
                    <a:bodyPr/>
                    <a:lstStyle/>
                    <a:p>
                      <a:endParaRPr lang="en-US" dirty="0"/>
                    </a:p>
                  </a:txBody>
                  <a:tcPr/>
                </a:tc>
                <a:extLst>
                  <a:ext uri="{0D108BD9-81ED-4DB2-BD59-A6C34878D82A}">
                    <a16:rowId xmlns:a16="http://schemas.microsoft.com/office/drawing/2014/main" val="10000"/>
                  </a:ext>
                </a:extLst>
              </a:tr>
            </a:tbl>
          </a:graphicData>
        </a:graphic>
      </p:graphicFrame>
      <p:sp>
        <p:nvSpPr>
          <p:cNvPr id="19" name="TextBox 18"/>
          <p:cNvSpPr txBox="1"/>
          <p:nvPr/>
        </p:nvSpPr>
        <p:spPr>
          <a:xfrm>
            <a:off x="1768443" y="2539497"/>
            <a:ext cx="688064" cy="369332"/>
          </a:xfrm>
          <a:prstGeom prst="rect">
            <a:avLst/>
          </a:prstGeom>
          <a:noFill/>
        </p:spPr>
        <p:txBody>
          <a:bodyPr wrap="square" rtlCol="0">
            <a:spAutoFit/>
          </a:bodyPr>
          <a:lstStyle/>
          <a:p>
            <a:r>
              <a:rPr lang="en-US" dirty="0"/>
              <a:t>CPU</a:t>
            </a:r>
          </a:p>
        </p:txBody>
      </p:sp>
      <p:cxnSp>
        <p:nvCxnSpPr>
          <p:cNvPr id="20" name="Straight Arrow Connector 19"/>
          <p:cNvCxnSpPr/>
          <p:nvPr/>
        </p:nvCxnSpPr>
        <p:spPr>
          <a:xfrm>
            <a:off x="2355411" y="3153625"/>
            <a:ext cx="734839" cy="150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347866" y="2584766"/>
            <a:ext cx="878186" cy="584775"/>
          </a:xfrm>
          <a:prstGeom prst="rect">
            <a:avLst/>
          </a:prstGeom>
          <a:noFill/>
        </p:spPr>
        <p:txBody>
          <a:bodyPr wrap="square" rtlCol="0">
            <a:spAutoFit/>
          </a:bodyPr>
          <a:lstStyle/>
          <a:p>
            <a:r>
              <a:rPr lang="en-US" sz="1600" dirty="0" err="1"/>
              <a:t>Mem</a:t>
            </a:r>
            <a:endParaRPr lang="en-US" sz="1600" dirty="0"/>
          </a:p>
          <a:p>
            <a:r>
              <a:rPr lang="en-US" sz="1600" dirty="0"/>
              <a:t>Access</a:t>
            </a:r>
            <a:endParaRPr lang="en-US" dirty="0"/>
          </a:p>
        </p:txBody>
      </p:sp>
      <p:cxnSp>
        <p:nvCxnSpPr>
          <p:cNvPr id="25" name="Straight Arrow Connector 24"/>
          <p:cNvCxnSpPr/>
          <p:nvPr/>
        </p:nvCxnSpPr>
        <p:spPr>
          <a:xfrm rot="5400000">
            <a:off x="3342238" y="4413564"/>
            <a:ext cx="2219608" cy="754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rot="16200000" flipH="1">
            <a:off x="6663351" y="4374333"/>
            <a:ext cx="2311652" cy="1207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rot="10800000" flipV="1">
            <a:off x="7924802" y="5637370"/>
            <a:ext cx="1104523" cy="746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rot="10800000">
            <a:off x="2121529" y="5644838"/>
            <a:ext cx="5712740" cy="905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4430162" y="2820155"/>
            <a:ext cx="823867" cy="923330"/>
          </a:xfrm>
          <a:prstGeom prst="rect">
            <a:avLst/>
          </a:prstGeom>
          <a:noFill/>
        </p:spPr>
        <p:txBody>
          <a:bodyPr wrap="square" rtlCol="0">
            <a:spAutoFit/>
          </a:bodyPr>
          <a:lstStyle/>
          <a:p>
            <a:r>
              <a:rPr lang="en-US" dirty="0"/>
              <a:t>    Miss</a:t>
            </a:r>
          </a:p>
          <a:p>
            <a:endParaRPr lang="en-US" dirty="0"/>
          </a:p>
          <a:p>
            <a:r>
              <a:rPr lang="en-US" dirty="0"/>
              <a:t>Hit</a:t>
            </a:r>
          </a:p>
        </p:txBody>
      </p:sp>
      <p:cxnSp>
        <p:nvCxnSpPr>
          <p:cNvPr id="40" name="Straight Arrow Connector 39"/>
          <p:cNvCxnSpPr/>
          <p:nvPr/>
        </p:nvCxnSpPr>
        <p:spPr>
          <a:xfrm rot="16200000" flipV="1">
            <a:off x="944578" y="4504099"/>
            <a:ext cx="2236208" cy="905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3" name="TextBox 42"/>
          <p:cNvSpPr txBox="1"/>
          <p:nvPr/>
        </p:nvSpPr>
        <p:spPr>
          <a:xfrm>
            <a:off x="7787488" y="2809593"/>
            <a:ext cx="823867" cy="923330"/>
          </a:xfrm>
          <a:prstGeom prst="rect">
            <a:avLst/>
          </a:prstGeom>
          <a:noFill/>
        </p:spPr>
        <p:txBody>
          <a:bodyPr wrap="square" rtlCol="0">
            <a:spAutoFit/>
          </a:bodyPr>
          <a:lstStyle/>
          <a:p>
            <a:r>
              <a:rPr lang="en-US" dirty="0"/>
              <a:t>    Miss</a:t>
            </a:r>
          </a:p>
          <a:p>
            <a:endParaRPr lang="en-US" dirty="0"/>
          </a:p>
          <a:p>
            <a:r>
              <a:rPr lang="en-US" dirty="0"/>
              <a:t>Hit</a:t>
            </a:r>
          </a:p>
        </p:txBody>
      </p:sp>
      <p:cxnSp>
        <p:nvCxnSpPr>
          <p:cNvPr id="45" name="Straight Arrow Connector 44"/>
          <p:cNvCxnSpPr/>
          <p:nvPr/>
        </p:nvCxnSpPr>
        <p:spPr>
          <a:xfrm rot="5400000" flipH="1" flipV="1">
            <a:off x="2696424" y="4662535"/>
            <a:ext cx="1928388"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rot="16200000" flipV="1">
            <a:off x="6375864" y="5319707"/>
            <a:ext cx="642083" cy="67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3" name="TextBox 52"/>
          <p:cNvSpPr txBox="1"/>
          <p:nvPr/>
        </p:nvSpPr>
        <p:spPr>
          <a:xfrm>
            <a:off x="4700258" y="5661435"/>
            <a:ext cx="3432771" cy="400110"/>
          </a:xfrm>
          <a:prstGeom prst="rect">
            <a:avLst/>
          </a:prstGeom>
          <a:noFill/>
        </p:spPr>
        <p:txBody>
          <a:bodyPr wrap="square" rtlCol="0">
            <a:spAutoFit/>
          </a:bodyPr>
          <a:lstStyle/>
          <a:p>
            <a:r>
              <a:rPr lang="en-US" sz="2000" dirty="0"/>
              <a:t>Path of Data Back to CPU</a:t>
            </a:r>
            <a:endParaRPr lang="en-US" sz="2400" dirty="0"/>
          </a:p>
        </p:txBody>
      </p:sp>
      <p:sp>
        <p:nvSpPr>
          <p:cNvPr id="31"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73</a:t>
            </a:fld>
            <a:endParaRPr lang="en-US" dirty="0">
              <a:solidFill>
                <a:prstClr val="black">
                  <a:tint val="75000"/>
                </a:prstClr>
              </a:solidFill>
            </a:endParaRPr>
          </a:p>
        </p:txBody>
      </p:sp>
      <p:graphicFrame>
        <p:nvGraphicFramePr>
          <p:cNvPr id="28" name="Table 27"/>
          <p:cNvGraphicFramePr>
            <a:graphicFrameLocks noGrp="1"/>
          </p:cNvGraphicFramePr>
          <p:nvPr/>
        </p:nvGraphicFramePr>
        <p:xfrm>
          <a:off x="9125894" y="2824183"/>
          <a:ext cx="911382" cy="1391465"/>
        </p:xfrm>
        <a:graphic>
          <a:graphicData uri="http://schemas.openxmlformats.org/drawingml/2006/table">
            <a:tbl>
              <a:tblPr firstRow="1" bandRow="1">
                <a:tableStyleId>{5940675A-B579-460E-94D1-54222C63F5DA}</a:tableStyleId>
              </a:tblPr>
              <a:tblGrid>
                <a:gridCol w="911382">
                  <a:extLst>
                    <a:ext uri="{9D8B030D-6E8A-4147-A177-3AD203B41FA5}">
                      <a16:colId xmlns:a16="http://schemas.microsoft.com/office/drawing/2014/main" val="20000"/>
                    </a:ext>
                  </a:extLst>
                </a:gridCol>
              </a:tblGrid>
              <a:tr h="278293">
                <a:tc>
                  <a:txBody>
                    <a:bodyPr/>
                    <a:lstStyle/>
                    <a:p>
                      <a:endParaRPr lang="en-US" sz="500" dirty="0"/>
                    </a:p>
                  </a:txBody>
                  <a:tcPr/>
                </a:tc>
                <a:extLst>
                  <a:ext uri="{0D108BD9-81ED-4DB2-BD59-A6C34878D82A}">
                    <a16:rowId xmlns:a16="http://schemas.microsoft.com/office/drawing/2014/main" val="10000"/>
                  </a:ext>
                </a:extLst>
              </a:tr>
              <a:tr h="278293">
                <a:tc>
                  <a:txBody>
                    <a:bodyPr/>
                    <a:lstStyle/>
                    <a:p>
                      <a:endParaRPr lang="en-US" sz="500"/>
                    </a:p>
                  </a:txBody>
                  <a:tcPr/>
                </a:tc>
                <a:extLst>
                  <a:ext uri="{0D108BD9-81ED-4DB2-BD59-A6C34878D82A}">
                    <a16:rowId xmlns:a16="http://schemas.microsoft.com/office/drawing/2014/main" val="10001"/>
                  </a:ext>
                </a:extLst>
              </a:tr>
              <a:tr h="278293">
                <a:tc>
                  <a:txBody>
                    <a:bodyPr/>
                    <a:lstStyle/>
                    <a:p>
                      <a:endParaRPr lang="en-US" sz="500"/>
                    </a:p>
                  </a:txBody>
                  <a:tcPr/>
                </a:tc>
                <a:extLst>
                  <a:ext uri="{0D108BD9-81ED-4DB2-BD59-A6C34878D82A}">
                    <a16:rowId xmlns:a16="http://schemas.microsoft.com/office/drawing/2014/main" val="10002"/>
                  </a:ext>
                </a:extLst>
              </a:tr>
              <a:tr h="278293">
                <a:tc>
                  <a:txBody>
                    <a:bodyPr/>
                    <a:lstStyle/>
                    <a:p>
                      <a:endParaRPr lang="en-US" sz="500" dirty="0"/>
                    </a:p>
                  </a:txBody>
                  <a:tcPr/>
                </a:tc>
                <a:extLst>
                  <a:ext uri="{0D108BD9-81ED-4DB2-BD59-A6C34878D82A}">
                    <a16:rowId xmlns:a16="http://schemas.microsoft.com/office/drawing/2014/main" val="10003"/>
                  </a:ext>
                </a:extLst>
              </a:tr>
              <a:tr h="278293">
                <a:tc>
                  <a:txBody>
                    <a:bodyPr/>
                    <a:lstStyle/>
                    <a:p>
                      <a:endParaRPr lang="en-US" sz="500" dirty="0"/>
                    </a:p>
                  </a:txBody>
                  <a:tcPr/>
                </a:tc>
                <a:extLst>
                  <a:ext uri="{0D108BD9-81ED-4DB2-BD59-A6C34878D82A}">
                    <a16:rowId xmlns:a16="http://schemas.microsoft.com/office/drawing/2014/main" val="10004"/>
                  </a:ext>
                </a:extLst>
              </a:tr>
            </a:tbl>
          </a:graphicData>
        </a:graphic>
      </p:graphicFrame>
      <p:graphicFrame>
        <p:nvGraphicFramePr>
          <p:cNvPr id="32" name="Table 31"/>
          <p:cNvGraphicFramePr>
            <a:graphicFrameLocks noGrp="1"/>
          </p:cNvGraphicFramePr>
          <p:nvPr/>
        </p:nvGraphicFramePr>
        <p:xfrm>
          <a:off x="9125894" y="1432718"/>
          <a:ext cx="911382" cy="1391465"/>
        </p:xfrm>
        <a:graphic>
          <a:graphicData uri="http://schemas.openxmlformats.org/drawingml/2006/table">
            <a:tbl>
              <a:tblPr firstRow="1" bandRow="1">
                <a:tableStyleId>{5940675A-B579-460E-94D1-54222C63F5DA}</a:tableStyleId>
              </a:tblPr>
              <a:tblGrid>
                <a:gridCol w="911382">
                  <a:extLst>
                    <a:ext uri="{9D8B030D-6E8A-4147-A177-3AD203B41FA5}">
                      <a16:colId xmlns:a16="http://schemas.microsoft.com/office/drawing/2014/main" val="20000"/>
                    </a:ext>
                  </a:extLst>
                </a:gridCol>
              </a:tblGrid>
              <a:tr h="278293">
                <a:tc>
                  <a:txBody>
                    <a:bodyPr/>
                    <a:lstStyle/>
                    <a:p>
                      <a:endParaRPr lang="en-US" sz="500" dirty="0"/>
                    </a:p>
                  </a:txBody>
                  <a:tcPr/>
                </a:tc>
                <a:extLst>
                  <a:ext uri="{0D108BD9-81ED-4DB2-BD59-A6C34878D82A}">
                    <a16:rowId xmlns:a16="http://schemas.microsoft.com/office/drawing/2014/main" val="10000"/>
                  </a:ext>
                </a:extLst>
              </a:tr>
              <a:tr h="278293">
                <a:tc>
                  <a:txBody>
                    <a:bodyPr/>
                    <a:lstStyle/>
                    <a:p>
                      <a:endParaRPr lang="en-US" sz="500"/>
                    </a:p>
                  </a:txBody>
                  <a:tcPr/>
                </a:tc>
                <a:extLst>
                  <a:ext uri="{0D108BD9-81ED-4DB2-BD59-A6C34878D82A}">
                    <a16:rowId xmlns:a16="http://schemas.microsoft.com/office/drawing/2014/main" val="10001"/>
                  </a:ext>
                </a:extLst>
              </a:tr>
              <a:tr h="278293">
                <a:tc>
                  <a:txBody>
                    <a:bodyPr/>
                    <a:lstStyle/>
                    <a:p>
                      <a:endParaRPr lang="en-US" sz="500"/>
                    </a:p>
                  </a:txBody>
                  <a:tcPr/>
                </a:tc>
                <a:extLst>
                  <a:ext uri="{0D108BD9-81ED-4DB2-BD59-A6C34878D82A}">
                    <a16:rowId xmlns:a16="http://schemas.microsoft.com/office/drawing/2014/main" val="10002"/>
                  </a:ext>
                </a:extLst>
              </a:tr>
              <a:tr h="278293">
                <a:tc>
                  <a:txBody>
                    <a:bodyPr/>
                    <a:lstStyle/>
                    <a:p>
                      <a:endParaRPr lang="en-US" sz="500" dirty="0"/>
                    </a:p>
                  </a:txBody>
                  <a:tcPr/>
                </a:tc>
                <a:extLst>
                  <a:ext uri="{0D108BD9-81ED-4DB2-BD59-A6C34878D82A}">
                    <a16:rowId xmlns:a16="http://schemas.microsoft.com/office/drawing/2014/main" val="10003"/>
                  </a:ext>
                </a:extLst>
              </a:tr>
              <a:tr h="278293">
                <a:tc>
                  <a:txBody>
                    <a:bodyPr/>
                    <a:lstStyle/>
                    <a:p>
                      <a:endParaRPr lang="en-US" sz="500" dirty="0"/>
                    </a:p>
                  </a:txBody>
                  <a:tcPr/>
                </a:tc>
                <a:extLst>
                  <a:ext uri="{0D108BD9-81ED-4DB2-BD59-A6C34878D82A}">
                    <a16:rowId xmlns:a16="http://schemas.microsoft.com/office/drawing/2014/main" val="10004"/>
                  </a:ext>
                </a:extLst>
              </a:tr>
            </a:tbl>
          </a:graphicData>
        </a:graphic>
      </p:graphicFrame>
      <p:sp>
        <p:nvSpPr>
          <p:cNvPr id="3" name="Rectangle 2"/>
          <p:cNvSpPr/>
          <p:nvPr/>
        </p:nvSpPr>
        <p:spPr>
          <a:xfrm>
            <a:off x="3198174" y="6318690"/>
            <a:ext cx="6096000" cy="400110"/>
          </a:xfrm>
          <a:prstGeom prst="rect">
            <a:avLst/>
          </a:prstGeom>
        </p:spPr>
        <p:txBody>
          <a:bodyPr>
            <a:spAutoFit/>
          </a:bodyPr>
          <a:lstStyle/>
          <a:p>
            <a:pPr lvl="1"/>
            <a:r>
              <a:rPr lang="en-US" sz="2000" dirty="0"/>
              <a:t>L1 cache size &lt; L2 cache size &lt;&lt; memory size</a:t>
            </a:r>
          </a:p>
        </p:txBody>
      </p:sp>
    </p:spTree>
    <p:extLst>
      <p:ext uri="{BB962C8B-B14F-4D97-AF65-F5344CB8AC3E}">
        <p14:creationId xmlns:p14="http://schemas.microsoft.com/office/powerpoint/2010/main" val="59442304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9"/>
            <a:ext cx="8229600" cy="795327"/>
          </a:xfrm>
        </p:spPr>
        <p:txBody>
          <a:bodyPr/>
          <a:lstStyle/>
          <a:p>
            <a:r>
              <a:rPr lang="en-US" dirty="0"/>
              <a:t>Local vs. Global Miss Rates</a:t>
            </a:r>
          </a:p>
        </p:txBody>
      </p:sp>
      <p:sp>
        <p:nvSpPr>
          <p:cNvPr id="3" name="Content Placeholder 2"/>
          <p:cNvSpPr>
            <a:spLocks noGrp="1"/>
          </p:cNvSpPr>
          <p:nvPr>
            <p:ph idx="1"/>
          </p:nvPr>
        </p:nvSpPr>
        <p:spPr>
          <a:xfrm>
            <a:off x="557213" y="1177448"/>
            <a:ext cx="11144250" cy="5565364"/>
          </a:xfrm>
        </p:spPr>
        <p:txBody>
          <a:bodyPr>
            <a:normAutofit fontScale="70000" lnSpcReduction="20000"/>
          </a:bodyPr>
          <a:lstStyle/>
          <a:p>
            <a:pPr>
              <a:buClr>
                <a:schemeClr val="tx1"/>
              </a:buClr>
            </a:pPr>
            <a:r>
              <a:rPr lang="en-US" i="1" dirty="0">
                <a:solidFill>
                  <a:srgbClr val="0000FF"/>
                </a:solidFill>
              </a:rPr>
              <a:t>Local miss rate </a:t>
            </a:r>
            <a:r>
              <a:rPr lang="en-US" dirty="0"/>
              <a:t>– the fraction of references to one level of a cache that miss</a:t>
            </a:r>
          </a:p>
          <a:p>
            <a:pPr lvl="1">
              <a:buClr>
                <a:schemeClr val="tx1"/>
              </a:buClr>
            </a:pPr>
            <a:r>
              <a:rPr lang="en-US" sz="2900" dirty="0"/>
              <a:t>L2 Local Miss Rate = L2 Misses / L1 Misses</a:t>
            </a:r>
          </a:p>
          <a:p>
            <a:pPr>
              <a:buClr>
                <a:schemeClr val="tx1"/>
              </a:buClr>
            </a:pPr>
            <a:r>
              <a:rPr lang="en-US" i="1" dirty="0">
                <a:solidFill>
                  <a:srgbClr val="0000FF"/>
                </a:solidFill>
              </a:rPr>
              <a:t>Global miss rate </a:t>
            </a:r>
            <a:r>
              <a:rPr lang="en-US" dirty="0"/>
              <a:t>– the fraction of references that miss in all levels of caches and must go to memory, e.g., with 2-level cache hierarchy:</a:t>
            </a:r>
          </a:p>
          <a:p>
            <a:pPr marL="742950" lvl="2" indent="-342900"/>
            <a:r>
              <a:rPr lang="en-US" sz="2900" dirty="0">
                <a:solidFill>
                  <a:srgbClr val="000000"/>
                </a:solidFill>
              </a:rPr>
              <a:t>Global Miss rate = L2 Misses / Total Accesses</a:t>
            </a:r>
          </a:p>
          <a:p>
            <a:pPr marL="742950" lvl="2" indent="-342900"/>
            <a:r>
              <a:rPr lang="en-US" sz="2900" dirty="0">
                <a:solidFill>
                  <a:srgbClr val="000000"/>
                </a:solidFill>
              </a:rPr>
              <a:t>= (L2 Misses / L1 Misses) × (L1 Misses / Total Accesses)</a:t>
            </a:r>
          </a:p>
          <a:p>
            <a:pPr marL="742950" lvl="2" indent="-342900"/>
            <a:r>
              <a:rPr lang="en-US" sz="2900" dirty="0">
                <a:solidFill>
                  <a:srgbClr val="000000"/>
                </a:solidFill>
              </a:rPr>
              <a:t>= L2 Local Miss Rate × L1 Local Miss Rate</a:t>
            </a:r>
          </a:p>
          <a:p>
            <a:pPr marL="342900" lvl="1" indent="-342900">
              <a:buFont typeface="Arial"/>
              <a:buChar char="•"/>
            </a:pPr>
            <a:r>
              <a:rPr lang="en-US" sz="3200" dirty="0"/>
              <a:t>With L1 cache only:</a:t>
            </a:r>
          </a:p>
          <a:p>
            <a:pPr marL="742950" lvl="2" indent="-342900"/>
            <a:r>
              <a:rPr lang="en-US" sz="2800" dirty="0">
                <a:solidFill>
                  <a:srgbClr val="000000"/>
                </a:solidFill>
              </a:rPr>
              <a:t>AMAT = Hit </a:t>
            </a:r>
            <a:r>
              <a:rPr lang="en-US" altLang="zh-CN" sz="2800" dirty="0">
                <a:solidFill>
                  <a:srgbClr val="000000"/>
                </a:solidFill>
              </a:rPr>
              <a:t>Time</a:t>
            </a:r>
            <a:r>
              <a:rPr lang="en-US" sz="2800" dirty="0">
                <a:solidFill>
                  <a:srgbClr val="000000"/>
                </a:solidFill>
              </a:rPr>
              <a:t> +  Miss rate × Miss penalty</a:t>
            </a:r>
            <a:endParaRPr lang="en-US" sz="2800" dirty="0"/>
          </a:p>
          <a:p>
            <a:pPr marL="342900" lvl="1" indent="-342900">
              <a:buFont typeface="Arial"/>
              <a:buChar char="•"/>
            </a:pPr>
            <a:r>
              <a:rPr lang="en-US" sz="3200" dirty="0"/>
              <a:t>With 2-level cache hierarchy (L1+L2):</a:t>
            </a:r>
          </a:p>
          <a:p>
            <a:pPr marL="742950" lvl="2" indent="-342900"/>
            <a:r>
              <a:rPr lang="en-US" sz="2800" dirty="0"/>
              <a:t>L1 Miss Penalty = L2 AMAT; L2 Miss </a:t>
            </a:r>
            <a:r>
              <a:rPr lang="en-US" altLang="zh-CN" sz="2800" dirty="0"/>
              <a:t>P</a:t>
            </a:r>
            <a:r>
              <a:rPr lang="en-US" sz="2800" dirty="0"/>
              <a:t>enalty = Memory access time</a:t>
            </a:r>
          </a:p>
          <a:p>
            <a:pPr marL="742950" lvl="2" indent="-342900"/>
            <a:r>
              <a:rPr lang="en-US" sz="2800" dirty="0"/>
              <a:t>AMAT = L1 Hit Time + L1 </a:t>
            </a:r>
            <a:r>
              <a:rPr lang="en-US" altLang="zh-CN" sz="2800" dirty="0"/>
              <a:t>L</a:t>
            </a:r>
            <a:r>
              <a:rPr lang="en-US" sz="2800" dirty="0"/>
              <a:t>ocal Miss rate × </a:t>
            </a:r>
            <a:br>
              <a:rPr lang="en-US" sz="2800" dirty="0"/>
            </a:br>
            <a:r>
              <a:rPr lang="en-US" sz="2800" dirty="0"/>
              <a:t>(L2 </a:t>
            </a:r>
            <a:r>
              <a:rPr lang="en-US" altLang="zh-CN" sz="2800" dirty="0"/>
              <a:t>H</a:t>
            </a:r>
            <a:r>
              <a:rPr lang="en-US" sz="2800" dirty="0"/>
              <a:t>it Time + L2 Local Miss rate × L2 Miss penalty)</a:t>
            </a:r>
          </a:p>
          <a:p>
            <a:pPr>
              <a:buClr>
                <a:schemeClr val="tx1"/>
              </a:buClr>
            </a:pPr>
            <a:r>
              <a:rPr lang="en-US" dirty="0"/>
              <a:t>With 3-level cache hierarchy (L1+L2+L3):</a:t>
            </a:r>
          </a:p>
          <a:p>
            <a:pPr marL="742950" lvl="2" indent="-342900"/>
            <a:r>
              <a:rPr lang="en-US" sz="2900" dirty="0"/>
              <a:t>L1 Miss Penalty = L2 AMAT; L2 Miss Penalty = L3 AMAT; L3 Miss </a:t>
            </a:r>
            <a:r>
              <a:rPr lang="en-US" altLang="zh-CN" sz="2900" dirty="0"/>
              <a:t>P</a:t>
            </a:r>
            <a:r>
              <a:rPr lang="en-US" sz="2900" dirty="0"/>
              <a:t>enalty = Memory access time</a:t>
            </a:r>
          </a:p>
          <a:p>
            <a:pPr marL="742950" lvl="2" indent="-342900"/>
            <a:r>
              <a:rPr lang="en-US" sz="2900" dirty="0"/>
              <a:t>AMAT = L1 Hit Time + L1 </a:t>
            </a:r>
            <a:r>
              <a:rPr lang="en-US" altLang="zh-CN" sz="2900" dirty="0"/>
              <a:t>L</a:t>
            </a:r>
            <a:r>
              <a:rPr lang="en-US" sz="2900" dirty="0"/>
              <a:t>ocal Miss rate × </a:t>
            </a:r>
            <a:br>
              <a:rPr lang="en-US" sz="2900" dirty="0"/>
            </a:br>
            <a:r>
              <a:rPr lang="en-US" sz="2900" dirty="0"/>
              <a:t>(L2 </a:t>
            </a:r>
            <a:r>
              <a:rPr lang="en-US" altLang="zh-CN" sz="2900" dirty="0"/>
              <a:t>H</a:t>
            </a:r>
            <a:r>
              <a:rPr lang="en-US" sz="2900" dirty="0"/>
              <a:t>it Time + L2 Local Miss rate × (L3 </a:t>
            </a:r>
            <a:r>
              <a:rPr lang="en-US" altLang="zh-CN" sz="2900" dirty="0"/>
              <a:t>H</a:t>
            </a:r>
            <a:r>
              <a:rPr lang="en-US" sz="2900" dirty="0"/>
              <a:t>it Time + L3 Local Miss rate × L3 Miss penalty))</a:t>
            </a:r>
          </a:p>
          <a:p>
            <a:pPr marL="742950" lvl="2" indent="-342900"/>
            <a:endParaRPr lang="en-US" dirty="0"/>
          </a:p>
          <a:p>
            <a:pPr marL="342900" lvl="1" indent="-342900">
              <a:buFont typeface="Arial"/>
              <a:buChar char="•"/>
            </a:pPr>
            <a:endParaRPr lang="en-US" dirty="0"/>
          </a:p>
          <a:p>
            <a:pPr marL="342900" lvl="1" indent="-342900">
              <a:buFont typeface="Arial"/>
              <a:buChar char="•"/>
            </a:pPr>
            <a:endParaRPr lang="en-US" dirty="0">
              <a:solidFill>
                <a:srgbClr val="000000"/>
              </a:solidFill>
            </a:endParaRPr>
          </a:p>
          <a:p>
            <a:pPr marL="0" lvl="1" indent="0">
              <a:buNone/>
            </a:pPr>
            <a:endParaRPr lang="en-US" dirty="0"/>
          </a:p>
        </p:txBody>
      </p:sp>
      <p:sp>
        <p:nvSpPr>
          <p:cNvPr id="7"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8"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74</a:t>
            </a:fld>
            <a:endParaRPr lang="en-US" dirty="0"/>
          </a:p>
        </p:txBody>
      </p:sp>
    </p:spTree>
    <p:extLst>
      <p:ext uri="{BB962C8B-B14F-4D97-AF65-F5344CB8AC3E}">
        <p14:creationId xmlns:p14="http://schemas.microsoft.com/office/powerpoint/2010/main" val="6169932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AMAT Example</a:t>
            </a:r>
          </a:p>
        </p:txBody>
      </p:sp>
      <p:sp>
        <p:nvSpPr>
          <p:cNvPr id="3" name="Content Placeholder 2"/>
          <p:cNvSpPr>
            <a:spLocks noGrp="1"/>
          </p:cNvSpPr>
          <p:nvPr>
            <p:ph idx="1"/>
          </p:nvPr>
        </p:nvSpPr>
        <p:spPr/>
        <p:txBody>
          <a:bodyPr>
            <a:normAutofit/>
          </a:bodyPr>
          <a:lstStyle/>
          <a:p>
            <a:r>
              <a:rPr lang="en-US" dirty="0"/>
              <a:t>L1 Hit Time: 1 cycle, L1 Miss Rate: 2% </a:t>
            </a:r>
          </a:p>
          <a:p>
            <a:r>
              <a:rPr lang="en-US" dirty="0"/>
              <a:t>L2 Hit Time: </a:t>
            </a:r>
            <a:r>
              <a:rPr lang="en-US"/>
              <a:t>5 cycles, </a:t>
            </a:r>
            <a:r>
              <a:rPr lang="en-US" dirty="0"/>
              <a:t>L2 Miss Rate: </a:t>
            </a:r>
            <a:r>
              <a:rPr lang="en-US"/>
              <a:t>5%</a:t>
            </a:r>
            <a:endParaRPr lang="en-US" dirty="0"/>
          </a:p>
          <a:p>
            <a:r>
              <a:rPr lang="en-US" dirty="0"/>
              <a:t>Main Memory access time: 100 cycles </a:t>
            </a:r>
          </a:p>
          <a:p>
            <a:r>
              <a:rPr lang="en-US" dirty="0"/>
              <a:t>No L2 Cache:</a:t>
            </a:r>
          </a:p>
          <a:p>
            <a:pPr lvl="1"/>
            <a:r>
              <a:rPr lang="en-US" dirty="0"/>
              <a:t>AMAT = 1 + .02*100 = 3</a:t>
            </a:r>
          </a:p>
          <a:p>
            <a:r>
              <a:rPr lang="en-US" dirty="0"/>
              <a:t>With L2 Cache:</a:t>
            </a:r>
          </a:p>
          <a:p>
            <a:pPr lvl="1"/>
            <a:r>
              <a:rPr lang="en-US" dirty="0"/>
              <a:t>AMAT = 1 + .02*(5 + .05*100) = 1.2</a:t>
            </a:r>
          </a:p>
        </p:txBody>
      </p:sp>
      <p:sp>
        <p:nvSpPr>
          <p:cNvPr id="7" name="Slide Number Placeholder 5"/>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75</a:t>
            </a:fld>
            <a:endParaRPr lang="en-US" dirty="0">
              <a:solidFill>
                <a:prstClr val="black">
                  <a:tint val="75000"/>
                </a:prstClr>
              </a:solidFill>
            </a:endParaRPr>
          </a:p>
        </p:txBody>
      </p:sp>
    </p:spTree>
    <p:extLst>
      <p:ext uri="{BB962C8B-B14F-4D97-AF65-F5344CB8AC3E}">
        <p14:creationId xmlns:p14="http://schemas.microsoft.com/office/powerpoint/2010/main" val="18986731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dirty="0"/>
              <a:t>Multilevel Cache Considerations</a:t>
            </a:r>
          </a:p>
        </p:txBody>
      </p:sp>
      <p:sp>
        <p:nvSpPr>
          <p:cNvPr id="1705987" name="Rectangle 3"/>
          <p:cNvSpPr>
            <a:spLocks noGrp="1" noChangeArrowheads="1"/>
          </p:cNvSpPr>
          <p:nvPr>
            <p:ph type="body" idx="1"/>
          </p:nvPr>
        </p:nvSpPr>
        <p:spPr>
          <a:xfrm>
            <a:off x="152400" y="1398605"/>
            <a:ext cx="11429999" cy="5003800"/>
          </a:xfrm>
        </p:spPr>
        <p:txBody>
          <a:bodyPr>
            <a:normAutofit/>
          </a:bodyPr>
          <a:lstStyle/>
          <a:p>
            <a:pPr eaLnBrk="1" hangingPunct="1">
              <a:defRPr/>
            </a:pPr>
            <a:r>
              <a:rPr lang="en-US" dirty="0"/>
              <a:t>Different design considerations for L1 Cache and LLC (Last Level Cache)</a:t>
            </a:r>
          </a:p>
          <a:p>
            <a:pPr lvl="1">
              <a:defRPr/>
            </a:pPr>
            <a:r>
              <a:rPr lang="en-US" dirty="0"/>
              <a:t>L1 Cache design should focus on </a:t>
            </a:r>
            <a:r>
              <a:rPr lang="en-US" dirty="0">
                <a:solidFill>
                  <a:srgbClr val="FF0000"/>
                </a:solidFill>
              </a:rPr>
              <a:t>fast access</a:t>
            </a:r>
            <a:r>
              <a:rPr lang="en-US" dirty="0"/>
              <a:t>: minimize hit time to achieve shorter clock cycle, e.g., with smaller size, lower associativity; miss penalty is small thanks to L2 and lower caches, so higher miss rate is OK</a:t>
            </a:r>
          </a:p>
          <a:p>
            <a:pPr lvl="1" eaLnBrk="1" hangingPunct="1">
              <a:defRPr/>
            </a:pPr>
            <a:r>
              <a:rPr lang="en-US" dirty="0"/>
              <a:t>LLC </a:t>
            </a:r>
            <a:r>
              <a:rPr lang="en-US" altLang="zh-CN" dirty="0"/>
              <a:t>design should </a:t>
            </a:r>
            <a:r>
              <a:rPr lang="en-US" dirty="0"/>
              <a:t>focus on </a:t>
            </a:r>
            <a:r>
              <a:rPr lang="en-US" dirty="0">
                <a:solidFill>
                  <a:srgbClr val="FF0000"/>
                </a:solidFill>
              </a:rPr>
              <a:t>low miss rate</a:t>
            </a:r>
            <a:r>
              <a:rPr lang="en-US" dirty="0"/>
              <a:t>: miss penalty due to main memory access is very large, e.g., with larger size, higher associativity</a:t>
            </a:r>
          </a:p>
          <a:p>
            <a:pPr>
              <a:defRPr/>
            </a:pPr>
            <a:r>
              <a:rPr lang="en-US" dirty="0"/>
              <a:t>c.f., Slide “</a:t>
            </a:r>
            <a:r>
              <a:rPr lang="en-GB" dirty="0">
                <a:hlinkClick r:id="rId3" action="ppaction://hlinksldjump"/>
              </a:rPr>
              <a:t>Associativity in the Memory Hierarchy</a:t>
            </a:r>
            <a:r>
              <a:rPr lang="en-US" dirty="0"/>
              <a:t>”</a:t>
            </a:r>
          </a:p>
        </p:txBody>
      </p:sp>
      <p:sp>
        <p:nvSpPr>
          <p:cNvPr id="8" name="Slide Number Placeholder 7"/>
          <p:cNvSpPr>
            <a:spLocks noGrp="1"/>
          </p:cNvSpPr>
          <p:nvPr>
            <p:ph type="sldNum" sz="quarter" idx="12"/>
          </p:nvPr>
        </p:nvSpPr>
        <p:spPr>
          <a:xfrm>
            <a:off x="9042400" y="6356351"/>
            <a:ext cx="28448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CC63E4C-4642-794D-A2FD-70F6B81535F5}" type="slidenum">
              <a:rPr lang="en-US" smtClean="0"/>
              <a:pPr/>
              <a:t>76</a:t>
            </a:fld>
            <a:endParaRPr lang="en-US" dirty="0"/>
          </a:p>
        </p:txBody>
      </p:sp>
    </p:spTree>
    <p:extLst>
      <p:ext uri="{BB962C8B-B14F-4D97-AF65-F5344CB8AC3E}">
        <p14:creationId xmlns:p14="http://schemas.microsoft.com/office/powerpoint/2010/main" val="305746013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70598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0598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059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0598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5987"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Summary</a:t>
            </a:r>
          </a:p>
        </p:txBody>
      </p:sp>
      <p:sp>
        <p:nvSpPr>
          <p:cNvPr id="3" name="Content Placeholder 2"/>
          <p:cNvSpPr>
            <a:spLocks noGrp="1"/>
          </p:cNvSpPr>
          <p:nvPr>
            <p:ph idx="1"/>
          </p:nvPr>
        </p:nvSpPr>
        <p:spPr/>
        <p:txBody>
          <a:bodyPr>
            <a:normAutofit fontScale="70000" lnSpcReduction="20000"/>
          </a:bodyPr>
          <a:lstStyle/>
          <a:p>
            <a:pPr>
              <a:lnSpc>
                <a:spcPct val="80000"/>
              </a:lnSpc>
            </a:pPr>
            <a:r>
              <a:rPr lang="en-US" altLang="zh-CN" dirty="0">
                <a:ea typeface="宋体" charset="-122"/>
              </a:rPr>
              <a:t>Cache </a:t>
            </a:r>
            <a:r>
              <a:rPr lang="en-US" dirty="0"/>
              <a:t>– copy of data in lower level of memory hierarchy</a:t>
            </a:r>
            <a:endParaRPr lang="en-US" altLang="zh-CN" dirty="0">
              <a:ea typeface="宋体" charset="-122"/>
            </a:endParaRPr>
          </a:p>
          <a:p>
            <a:pPr>
              <a:lnSpc>
                <a:spcPct val="80000"/>
              </a:lnSpc>
            </a:pPr>
            <a:r>
              <a:rPr lang="en-US" altLang="zh-CN" dirty="0">
                <a:ea typeface="宋体" charset="-122"/>
              </a:rPr>
              <a:t>Principle of locality:</a:t>
            </a:r>
          </a:p>
          <a:p>
            <a:pPr lvl="1">
              <a:lnSpc>
                <a:spcPct val="80000"/>
              </a:lnSpc>
            </a:pPr>
            <a:r>
              <a:rPr lang="en-US" altLang="zh-CN" dirty="0">
                <a:ea typeface="宋体" charset="-122"/>
              </a:rPr>
              <a:t>Program likely to access a relatively small range of memory addresses at any instant of time.</a:t>
            </a:r>
          </a:p>
          <a:p>
            <a:pPr lvl="2">
              <a:lnSpc>
                <a:spcPct val="80000"/>
              </a:lnSpc>
            </a:pPr>
            <a:r>
              <a:rPr lang="en-US" altLang="zh-CN" dirty="0">
                <a:ea typeface="宋体" charset="-122"/>
              </a:rPr>
              <a:t>Temporal locality vs. spatial locality</a:t>
            </a:r>
          </a:p>
          <a:p>
            <a:pPr>
              <a:lnSpc>
                <a:spcPct val="80000"/>
              </a:lnSpc>
            </a:pPr>
            <a:r>
              <a:rPr lang="en-US" altLang="zh-CN" dirty="0">
                <a:ea typeface="宋体" charset="-122"/>
              </a:rPr>
              <a:t>Cache organizations:</a:t>
            </a:r>
          </a:p>
          <a:p>
            <a:pPr lvl="1">
              <a:lnSpc>
                <a:spcPct val="80000"/>
              </a:lnSpc>
            </a:pPr>
            <a:r>
              <a:rPr lang="en-US" altLang="zh-CN" dirty="0">
                <a:ea typeface="宋体" charset="-122"/>
              </a:rPr>
              <a:t>Direct Mapped: 1 block per set</a:t>
            </a:r>
          </a:p>
          <a:p>
            <a:pPr lvl="1">
              <a:lnSpc>
                <a:spcPct val="80000"/>
              </a:lnSpc>
            </a:pPr>
            <a:r>
              <a:rPr lang="en-US" altLang="zh-CN" dirty="0">
                <a:ea typeface="宋体" charset="-122"/>
              </a:rPr>
              <a:t>N-way Set Associative: N blocks per set,</a:t>
            </a:r>
            <a:r>
              <a:rPr lang="zh-CN" altLang="en-US" dirty="0">
                <a:ea typeface="宋体" charset="-122"/>
              </a:rPr>
              <a:t> </a:t>
            </a:r>
            <a:r>
              <a:rPr lang="en-GB" altLang="zh-CN" dirty="0">
                <a:ea typeface="宋体" charset="-122"/>
              </a:rPr>
              <a:t>N possible places in cache to hold a given memory block</a:t>
            </a:r>
            <a:endParaRPr lang="en-US" altLang="zh-CN" dirty="0">
              <a:ea typeface="宋体" charset="-122"/>
            </a:endParaRPr>
          </a:p>
          <a:p>
            <a:pPr lvl="1">
              <a:lnSpc>
                <a:spcPct val="80000"/>
              </a:lnSpc>
            </a:pPr>
            <a:r>
              <a:rPr lang="en-US" altLang="zh-CN" dirty="0">
                <a:ea typeface="宋体" charset="-122"/>
              </a:rPr>
              <a:t>Fully Associative: all blocks in 1 set</a:t>
            </a:r>
          </a:p>
          <a:p>
            <a:pPr>
              <a:lnSpc>
                <a:spcPct val="80000"/>
              </a:lnSpc>
            </a:pPr>
            <a:r>
              <a:rPr lang="en-US" altLang="zh-CN" dirty="0">
                <a:ea typeface="宋体" charset="-122"/>
              </a:rPr>
              <a:t>Increasing associativity helps to reduce miss rate, but increases runtime overhead</a:t>
            </a:r>
          </a:p>
          <a:p>
            <a:pPr>
              <a:lnSpc>
                <a:spcPct val="80000"/>
              </a:lnSpc>
            </a:pPr>
            <a:r>
              <a:rPr lang="en-US" dirty="0"/>
              <a:t>Calculation of AMAT</a:t>
            </a:r>
            <a:endParaRPr lang="en-US" altLang="zh-CN" dirty="0">
              <a:ea typeface="宋体" charset="-122"/>
            </a:endParaRPr>
          </a:p>
          <a:p>
            <a:pPr>
              <a:lnSpc>
                <a:spcPct val="80000"/>
              </a:lnSpc>
              <a:spcBef>
                <a:spcPct val="20000"/>
              </a:spcBef>
            </a:pPr>
            <a:r>
              <a:rPr lang="en-US" altLang="zh-CN" dirty="0">
                <a:ea typeface="宋体" charset="-122"/>
              </a:rPr>
              <a:t>Three major categories of cache misses:</a:t>
            </a:r>
          </a:p>
          <a:p>
            <a:pPr lvl="1">
              <a:lnSpc>
                <a:spcPct val="80000"/>
              </a:lnSpc>
              <a:spcBef>
                <a:spcPct val="20000"/>
              </a:spcBef>
            </a:pPr>
            <a:r>
              <a:rPr lang="en-US" altLang="zh-CN" dirty="0">
                <a:ea typeface="宋体" charset="-122"/>
              </a:rPr>
              <a:t>Compulsory Misses; Conflict Misses; Capacity Misses</a:t>
            </a:r>
          </a:p>
          <a:p>
            <a:pPr>
              <a:lnSpc>
                <a:spcPct val="80000"/>
              </a:lnSpc>
            </a:pPr>
            <a:r>
              <a:rPr lang="en-US" altLang="zh-CN" dirty="0">
                <a:ea typeface="宋体" charset="-122"/>
              </a:rPr>
              <a:t>Multi-level caches</a:t>
            </a:r>
          </a:p>
          <a:p>
            <a:pPr lvl="1">
              <a:lnSpc>
                <a:spcPct val="80000"/>
              </a:lnSpc>
            </a:pPr>
            <a:r>
              <a:rPr lang="en-US" altLang="zh-CN" dirty="0">
                <a:ea typeface="宋体" charset="-122"/>
              </a:rPr>
              <a:t>Optimize 1</a:t>
            </a:r>
            <a:r>
              <a:rPr lang="en-US" altLang="zh-CN" baseline="30000" dirty="0">
                <a:ea typeface="宋体" charset="-122"/>
              </a:rPr>
              <a:t>st</a:t>
            </a:r>
            <a:r>
              <a:rPr lang="en-US" altLang="zh-CN" dirty="0">
                <a:ea typeface="宋体" charset="-122"/>
              </a:rPr>
              <a:t> level to minimize hit time</a:t>
            </a:r>
          </a:p>
          <a:p>
            <a:pPr lvl="1">
              <a:lnSpc>
                <a:spcPct val="80000"/>
              </a:lnSpc>
            </a:pPr>
            <a:r>
              <a:rPr lang="en-US" altLang="zh-CN" dirty="0">
                <a:ea typeface="宋体" charset="-122"/>
              </a:rPr>
              <a:t>Optimize last level to minimize miss rate</a:t>
            </a:r>
          </a:p>
          <a:p>
            <a:pPr>
              <a:lnSpc>
                <a:spcPct val="80000"/>
              </a:lnSpc>
            </a:pPr>
            <a:r>
              <a:rPr lang="en-US" altLang="zh-CN" dirty="0">
                <a:ea typeface="宋体" charset="-122"/>
              </a:rPr>
              <a:t>Lots of cache parameters (large design space)</a:t>
            </a:r>
          </a:p>
          <a:p>
            <a:pPr lvl="1">
              <a:lnSpc>
                <a:spcPct val="80000"/>
              </a:lnSpc>
            </a:pPr>
            <a:r>
              <a:rPr lang="en-US" altLang="zh-CN" dirty="0">
                <a:ea typeface="宋体" charset="-122"/>
              </a:rPr>
              <a:t>Block size, cache size, associativity, etc.</a:t>
            </a:r>
          </a:p>
          <a:p>
            <a:pPr>
              <a:lnSpc>
                <a:spcPct val="80000"/>
              </a:lnSpc>
            </a:pPr>
            <a:endParaRPr lang="en-US" altLang="zh-CN" dirty="0">
              <a:ea typeface="宋体" charset="-122"/>
            </a:endParaRPr>
          </a:p>
        </p:txBody>
      </p:sp>
      <p:sp>
        <p:nvSpPr>
          <p:cNvPr id="8" name="Footer Placeholder 4"/>
          <p:cNvSpPr txBox="1">
            <a:spLocks/>
          </p:cNvSpPr>
          <p:nvPr/>
        </p:nvSpPr>
        <p:spPr>
          <a:xfrm>
            <a:off x="4648200" y="6356353"/>
            <a:ext cx="2895600"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6" name="Slide Number Placeholder 5">
            <a:extLst>
              <a:ext uri="{FF2B5EF4-FFF2-40B4-BE49-F238E27FC236}">
                <a16:creationId xmlns:a16="http://schemas.microsoft.com/office/drawing/2014/main" id="{FDC9071C-7554-C474-A0D0-C8AFB2E697AC}"/>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77</a:t>
            </a:fld>
            <a:endParaRPr lang="en-US" dirty="0"/>
          </a:p>
        </p:txBody>
      </p:sp>
    </p:spTree>
    <p:extLst>
      <p:ext uri="{BB962C8B-B14F-4D97-AF65-F5344CB8AC3E}">
        <p14:creationId xmlns:p14="http://schemas.microsoft.com/office/powerpoint/2010/main" val="31116159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49512-F6F6-E7BC-CA1A-DA1982E14344}"/>
              </a:ext>
            </a:extLst>
          </p:cNvPr>
          <p:cNvSpPr>
            <a:spLocks noGrp="1"/>
          </p:cNvSpPr>
          <p:nvPr>
            <p:ph type="title"/>
          </p:nvPr>
        </p:nvSpPr>
        <p:spPr>
          <a:xfrm>
            <a:off x="-781650" y="-14641"/>
            <a:ext cx="10972800" cy="1143000"/>
          </a:xfrm>
        </p:spPr>
        <p:txBody>
          <a:bodyPr/>
          <a:lstStyle/>
          <a:p>
            <a:r>
              <a:rPr lang="en-GB" dirty="0"/>
              <a:t>The Complete Memory Hierarchy</a:t>
            </a:r>
            <a:endParaRPr lang="en-SE" dirty="0"/>
          </a:p>
        </p:txBody>
      </p:sp>
      <p:sp>
        <p:nvSpPr>
          <p:cNvPr id="3" name="Content Placeholder 2">
            <a:extLst>
              <a:ext uri="{FF2B5EF4-FFF2-40B4-BE49-F238E27FC236}">
                <a16:creationId xmlns:a16="http://schemas.microsoft.com/office/drawing/2014/main" id="{583A3686-59B4-B5B3-B0AE-7EEEA909F271}"/>
              </a:ext>
            </a:extLst>
          </p:cNvPr>
          <p:cNvSpPr>
            <a:spLocks noGrp="1"/>
          </p:cNvSpPr>
          <p:nvPr>
            <p:ph idx="1"/>
          </p:nvPr>
        </p:nvSpPr>
        <p:spPr>
          <a:xfrm>
            <a:off x="8656610" y="41776"/>
            <a:ext cx="3327409" cy="972140"/>
          </a:xfrm>
        </p:spPr>
        <p:style>
          <a:lnRef idx="1">
            <a:schemeClr val="dk1"/>
          </a:lnRef>
          <a:fillRef idx="2">
            <a:schemeClr val="dk1"/>
          </a:fillRef>
          <a:effectRef idx="1">
            <a:schemeClr val="dk1"/>
          </a:effectRef>
          <a:fontRef idx="minor">
            <a:schemeClr val="dk1"/>
          </a:fontRef>
        </p:style>
        <p:txBody>
          <a:bodyPr>
            <a:normAutofit/>
          </a:bodyPr>
          <a:lstStyle/>
          <a:p>
            <a:pPr marL="0" indent="0">
              <a:buNone/>
            </a:pPr>
            <a:r>
              <a:rPr lang="en-GB" sz="1800" dirty="0"/>
              <a:t>TLB: stores mappings of virtual addresses to physical addresses</a:t>
            </a:r>
          </a:p>
          <a:p>
            <a:pPr marL="0" indent="0">
              <a:buNone/>
            </a:pPr>
            <a:r>
              <a:rPr lang="en-GB" sz="1800" dirty="0"/>
              <a:t>PT: Page Table</a:t>
            </a:r>
            <a:endParaRPr lang="en-SE" sz="1800" dirty="0"/>
          </a:p>
        </p:txBody>
      </p:sp>
      <p:sp>
        <p:nvSpPr>
          <p:cNvPr id="4" name="Slide Number Placeholder 3">
            <a:extLst>
              <a:ext uri="{FF2B5EF4-FFF2-40B4-BE49-F238E27FC236}">
                <a16:creationId xmlns:a16="http://schemas.microsoft.com/office/drawing/2014/main" id="{69D8BFA5-CAAB-0FE9-E7D8-743B67400DCA}"/>
              </a:ext>
            </a:extLst>
          </p:cNvPr>
          <p:cNvSpPr>
            <a:spLocks noGrp="1"/>
          </p:cNvSpPr>
          <p:nvPr>
            <p:ph type="sldNum" sz="quarter" idx="4"/>
          </p:nvPr>
        </p:nvSpPr>
        <p:spPr/>
        <p:txBody>
          <a:bodyPr/>
          <a:lstStyle/>
          <a:p>
            <a:fld id="{3CC63E4C-4642-794D-A2FD-70F6B81535F5}" type="slidenum">
              <a:rPr lang="en-US" smtClean="0"/>
              <a:pPr/>
              <a:t>8</a:t>
            </a:fld>
            <a:endParaRPr lang="en-US" dirty="0"/>
          </a:p>
        </p:txBody>
      </p:sp>
      <p:sp>
        <p:nvSpPr>
          <p:cNvPr id="5" name="Rectangle 16">
            <a:extLst>
              <a:ext uri="{FF2B5EF4-FFF2-40B4-BE49-F238E27FC236}">
                <a16:creationId xmlns:a16="http://schemas.microsoft.com/office/drawing/2014/main" id="{C00DAF7D-4DF7-A3FA-CAA6-E6C6581D594D}"/>
              </a:ext>
            </a:extLst>
          </p:cNvPr>
          <p:cNvSpPr>
            <a:spLocks noChangeArrowheads="1"/>
          </p:cNvSpPr>
          <p:nvPr/>
        </p:nvSpPr>
        <p:spPr bwMode="auto">
          <a:xfrm>
            <a:off x="5339750" y="3671181"/>
            <a:ext cx="533400" cy="1487488"/>
          </a:xfrm>
          <a:prstGeom prst="rect">
            <a:avLst/>
          </a:prstGeom>
          <a:solidFill>
            <a:srgbClr val="C0D2FE"/>
          </a:solidFill>
          <a:ln w="25400">
            <a:solidFill>
              <a:srgbClr val="000000"/>
            </a:solidFill>
            <a:miter lim="800000"/>
            <a:headEnd/>
            <a:tailEnd/>
          </a:ln>
        </p:spPr>
        <p:txBody>
          <a:bodyPr wrap="none" anchor="ctr">
            <a:scene3d>
              <a:camera prst="orthographicFront">
                <a:rot lat="0" lon="0" rev="16200000"/>
              </a:camera>
              <a:lightRig rig="threePt" dir="t"/>
            </a:scene3d>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Helvetica" charset="0"/>
                <a:cs typeface="Helvetica" charset="0"/>
              </a:rPr>
              <a:t>L3 Cache</a:t>
            </a:r>
            <a:br>
              <a:rPr kumimoji="0" lang="en-US" sz="1600" b="0" i="0" u="none" strike="noStrike" kern="0" cap="none" spc="0" normalizeH="0" baseline="0" noProof="0" dirty="0">
                <a:ln>
                  <a:noFill/>
                </a:ln>
                <a:solidFill>
                  <a:srgbClr val="000000"/>
                </a:solidFill>
                <a:effectLst/>
                <a:uLnTx/>
                <a:uFillTx/>
                <a:latin typeface="Helvetica" charset="0"/>
                <a:cs typeface="Helvetica" charset="0"/>
              </a:rPr>
            </a:br>
            <a:r>
              <a:rPr kumimoji="0" lang="en-US" sz="1600" b="0" i="0" u="none" strike="noStrike" kern="0" cap="none" spc="0" normalizeH="0" baseline="0" noProof="0" dirty="0">
                <a:ln>
                  <a:noFill/>
                </a:ln>
                <a:solidFill>
                  <a:srgbClr val="000000"/>
                </a:solidFill>
                <a:effectLst/>
                <a:uLnTx/>
                <a:uFillTx/>
                <a:latin typeface="Helvetica" charset="0"/>
                <a:cs typeface="Helvetica" charset="0"/>
              </a:rPr>
              <a:t>(shared)</a:t>
            </a:r>
          </a:p>
        </p:txBody>
      </p:sp>
      <p:sp>
        <p:nvSpPr>
          <p:cNvPr id="6" name="Rectangle 14">
            <a:extLst>
              <a:ext uri="{FF2B5EF4-FFF2-40B4-BE49-F238E27FC236}">
                <a16:creationId xmlns:a16="http://schemas.microsoft.com/office/drawing/2014/main" id="{04F89B04-58B3-D22B-4984-C52AACB1A020}"/>
              </a:ext>
            </a:extLst>
          </p:cNvPr>
          <p:cNvSpPr>
            <a:spLocks noChangeArrowheads="1"/>
          </p:cNvSpPr>
          <p:nvPr/>
        </p:nvSpPr>
        <p:spPr bwMode="auto">
          <a:xfrm>
            <a:off x="3218091" y="4149813"/>
            <a:ext cx="355600" cy="1008857"/>
          </a:xfrm>
          <a:prstGeom prst="rect">
            <a:avLst/>
          </a:prstGeom>
          <a:solidFill>
            <a:srgbClr val="C0D2FE"/>
          </a:solidFill>
          <a:ln w="25400">
            <a:solidFill>
              <a:srgbClr val="000000"/>
            </a:solidFill>
            <a:miter lim="800000"/>
            <a:headEnd/>
            <a:tailEnd/>
          </a:ln>
        </p:spPr>
        <p:txBody>
          <a:bodyPr wrap="none" anchor="ctr">
            <a:scene3d>
              <a:camera prst="orthographicFront">
                <a:rot lat="0" lon="0" rev="16200000"/>
              </a:camera>
              <a:lightRig rig="threePt" dir="t"/>
            </a:scene3d>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Helvetica" charset="0"/>
                <a:cs typeface="Helvetica" charset="0"/>
              </a:rPr>
              <a:t>Registers</a:t>
            </a:r>
          </a:p>
        </p:txBody>
      </p:sp>
      <p:sp>
        <p:nvSpPr>
          <p:cNvPr id="7" name="Rectangle 4">
            <a:extLst>
              <a:ext uri="{FF2B5EF4-FFF2-40B4-BE49-F238E27FC236}">
                <a16:creationId xmlns:a16="http://schemas.microsoft.com/office/drawing/2014/main" id="{1D5BC34D-54B8-5738-0162-DC02B8EDA27A}"/>
              </a:ext>
            </a:extLst>
          </p:cNvPr>
          <p:cNvSpPr>
            <a:spLocks noChangeArrowheads="1"/>
          </p:cNvSpPr>
          <p:nvPr/>
        </p:nvSpPr>
        <p:spPr bwMode="auto">
          <a:xfrm>
            <a:off x="3137887" y="2486908"/>
            <a:ext cx="2019300" cy="1285875"/>
          </a:xfrm>
          <a:prstGeom prst="rect">
            <a:avLst/>
          </a:prstGeom>
          <a:noFill/>
          <a:ln w="25400">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Helvetica" charset="0"/>
            </a:endParaRPr>
          </a:p>
        </p:txBody>
      </p:sp>
      <p:sp>
        <p:nvSpPr>
          <p:cNvPr id="8" name="Rectangle 6">
            <a:extLst>
              <a:ext uri="{FF2B5EF4-FFF2-40B4-BE49-F238E27FC236}">
                <a16:creationId xmlns:a16="http://schemas.microsoft.com/office/drawing/2014/main" id="{6B59F7C7-BEEA-5C0E-D1D2-5247EC6CBBC2}"/>
              </a:ext>
            </a:extLst>
          </p:cNvPr>
          <p:cNvSpPr>
            <a:spLocks noChangeArrowheads="1"/>
          </p:cNvSpPr>
          <p:nvPr/>
        </p:nvSpPr>
        <p:spPr bwMode="auto">
          <a:xfrm>
            <a:off x="3137887" y="3860095"/>
            <a:ext cx="2019300" cy="1298575"/>
          </a:xfrm>
          <a:prstGeom prst="rect">
            <a:avLst/>
          </a:prstGeom>
          <a:noFill/>
          <a:ln w="25400">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Helvetica" charset="0"/>
            </a:endParaRPr>
          </a:p>
        </p:txBody>
      </p:sp>
      <p:sp>
        <p:nvSpPr>
          <p:cNvPr id="9" name="Rectangle 8">
            <a:extLst>
              <a:ext uri="{FF2B5EF4-FFF2-40B4-BE49-F238E27FC236}">
                <a16:creationId xmlns:a16="http://schemas.microsoft.com/office/drawing/2014/main" id="{9B453178-686A-8AAE-4D20-BE18E77E41F0}"/>
              </a:ext>
            </a:extLst>
          </p:cNvPr>
          <p:cNvSpPr>
            <a:spLocks noChangeArrowheads="1"/>
          </p:cNvSpPr>
          <p:nvPr/>
        </p:nvSpPr>
        <p:spPr bwMode="auto">
          <a:xfrm>
            <a:off x="8929087" y="2177344"/>
            <a:ext cx="1314450" cy="2998788"/>
          </a:xfrm>
          <a:prstGeom prst="rect">
            <a:avLst/>
          </a:prstGeom>
          <a:solidFill>
            <a:srgbClr val="C0D2FE"/>
          </a:solidFill>
          <a:ln w="25400">
            <a:solidFill>
              <a:srgbClr val="000000"/>
            </a:solidFill>
            <a:miter lim="800000"/>
            <a:headEnd/>
            <a:tailEnd/>
          </a:ln>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Helvetica" charset="0"/>
              </a:rPr>
              <a:t>Secondary</a:t>
            </a:r>
            <a:br>
              <a:rPr kumimoji="0" lang="en-US" sz="1600" b="0" i="0" u="none" strike="noStrike" kern="0" cap="none" spc="0" normalizeH="0" baseline="0" noProof="0">
                <a:ln>
                  <a:noFill/>
                </a:ln>
                <a:solidFill>
                  <a:srgbClr val="000000"/>
                </a:solidFill>
                <a:effectLst/>
                <a:uLnTx/>
                <a:uFillTx/>
                <a:latin typeface="Helvetica" charset="0"/>
              </a:rPr>
            </a:br>
            <a:r>
              <a:rPr kumimoji="0" lang="en-US" sz="1600" b="0" i="0" u="none" strike="noStrike" kern="0" cap="none" spc="0" normalizeH="0" baseline="0" noProof="0">
                <a:ln>
                  <a:noFill/>
                </a:ln>
                <a:solidFill>
                  <a:srgbClr val="000000"/>
                </a:solidFill>
                <a:effectLst/>
                <a:uLnTx/>
                <a:uFillTx/>
                <a:latin typeface="Helvetica" charset="0"/>
              </a:rPr>
              <a:t> Storage </a:t>
            </a:r>
            <a:br>
              <a:rPr kumimoji="0" lang="en-US" sz="1600" b="0" i="0" u="none" strike="noStrike" kern="0" cap="none" spc="0" normalizeH="0" baseline="0" noProof="0">
                <a:ln>
                  <a:noFill/>
                </a:ln>
                <a:solidFill>
                  <a:srgbClr val="000000"/>
                </a:solidFill>
                <a:effectLst/>
                <a:uLnTx/>
                <a:uFillTx/>
                <a:latin typeface="Helvetica" charset="0"/>
              </a:rPr>
            </a:br>
            <a:r>
              <a:rPr kumimoji="0" lang="en-US" sz="1600" b="0" i="0" u="none" strike="noStrike" kern="0" cap="none" spc="0" normalizeH="0" baseline="0" noProof="0">
                <a:ln>
                  <a:noFill/>
                </a:ln>
                <a:solidFill>
                  <a:srgbClr val="000000"/>
                </a:solidFill>
                <a:effectLst/>
                <a:uLnTx/>
                <a:uFillTx/>
                <a:latin typeface="Helvetica" charset="0"/>
              </a:rPr>
              <a:t>(Disk)</a:t>
            </a:r>
          </a:p>
        </p:txBody>
      </p:sp>
      <p:sp>
        <p:nvSpPr>
          <p:cNvPr id="10" name="Rectangle 10">
            <a:extLst>
              <a:ext uri="{FF2B5EF4-FFF2-40B4-BE49-F238E27FC236}">
                <a16:creationId xmlns:a16="http://schemas.microsoft.com/office/drawing/2014/main" id="{D2363AF6-2FE2-B329-B84F-19A9D11ADEFC}"/>
              </a:ext>
            </a:extLst>
          </p:cNvPr>
          <p:cNvSpPr>
            <a:spLocks noChangeArrowheads="1"/>
          </p:cNvSpPr>
          <p:nvPr/>
        </p:nvSpPr>
        <p:spPr bwMode="auto">
          <a:xfrm>
            <a:off x="2985487" y="2074157"/>
            <a:ext cx="3043238" cy="3194050"/>
          </a:xfrm>
          <a:prstGeom prst="rect">
            <a:avLst/>
          </a:prstGeom>
          <a:noFill/>
          <a:ln w="25400">
            <a:solidFill>
              <a:srgbClr val="000000"/>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Helvetica" charset="0"/>
            </a:endParaRPr>
          </a:p>
        </p:txBody>
      </p:sp>
      <p:sp>
        <p:nvSpPr>
          <p:cNvPr id="11" name="Rectangle 11">
            <a:extLst>
              <a:ext uri="{FF2B5EF4-FFF2-40B4-BE49-F238E27FC236}">
                <a16:creationId xmlns:a16="http://schemas.microsoft.com/office/drawing/2014/main" id="{60A16952-58B2-FE46-9A02-83D4A4B7C34E}"/>
              </a:ext>
            </a:extLst>
          </p:cNvPr>
          <p:cNvSpPr>
            <a:spLocks noChangeArrowheads="1"/>
          </p:cNvSpPr>
          <p:nvPr/>
        </p:nvSpPr>
        <p:spPr bwMode="auto">
          <a:xfrm>
            <a:off x="3674463" y="2093207"/>
            <a:ext cx="1185863" cy="336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Processor</a:t>
            </a:r>
          </a:p>
        </p:txBody>
      </p:sp>
      <p:sp>
        <p:nvSpPr>
          <p:cNvPr id="12" name="Line 12">
            <a:extLst>
              <a:ext uri="{FF2B5EF4-FFF2-40B4-BE49-F238E27FC236}">
                <a16:creationId xmlns:a16="http://schemas.microsoft.com/office/drawing/2014/main" id="{EEBE6743-B3D0-1D54-30CC-05A94C323C8F}"/>
              </a:ext>
            </a:extLst>
          </p:cNvPr>
          <p:cNvSpPr>
            <a:spLocks noChangeShapeType="1"/>
          </p:cNvSpPr>
          <p:nvPr/>
        </p:nvSpPr>
        <p:spPr bwMode="auto">
          <a:xfrm flipV="1">
            <a:off x="4145951" y="2177345"/>
            <a:ext cx="4783137" cy="1971675"/>
          </a:xfrm>
          <a:prstGeom prst="line">
            <a:avLst/>
          </a:prstGeom>
          <a:noFill/>
          <a:ln w="12700">
            <a:solidFill>
              <a:srgbClr val="000000"/>
            </a:solidFill>
            <a:round/>
            <a:headEnd/>
            <a:tailEnd/>
          </a:ln>
          <a:extLst>
            <a:ext uri="{909E8E84-426E-40dd-AFC4-6F175D3DCCD1}">
              <a14:hiddenFill xmlns="" xmlns:a14="http://schemas.microsoft.com/office/drawing/2010/main">
                <a:noFill/>
              </a14:hiddenFill>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endParaRPr>
          </a:p>
        </p:txBody>
      </p:sp>
      <p:sp>
        <p:nvSpPr>
          <p:cNvPr id="13" name="Rectangle 18">
            <a:extLst>
              <a:ext uri="{FF2B5EF4-FFF2-40B4-BE49-F238E27FC236}">
                <a16:creationId xmlns:a16="http://schemas.microsoft.com/office/drawing/2014/main" id="{3A6A1DC8-E244-4CB2-0D67-98F9AD1752A2}"/>
              </a:ext>
            </a:extLst>
          </p:cNvPr>
          <p:cNvSpPr>
            <a:spLocks noChangeArrowheads="1"/>
          </p:cNvSpPr>
          <p:nvPr/>
        </p:nvSpPr>
        <p:spPr bwMode="auto">
          <a:xfrm>
            <a:off x="6257325" y="3279070"/>
            <a:ext cx="969962" cy="1897063"/>
          </a:xfrm>
          <a:prstGeom prst="rect">
            <a:avLst/>
          </a:prstGeom>
          <a:solidFill>
            <a:srgbClr val="C0D2FE"/>
          </a:solidFill>
          <a:ln w="25400">
            <a:solidFill>
              <a:srgbClr val="000000"/>
            </a:solidFill>
            <a:miter lim="800000"/>
            <a:headEnd/>
            <a:tailEnd/>
          </a:ln>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ko-KR" sz="1600" b="0" i="0" u="none" strike="noStrike" kern="0" cap="none" spc="0" normalizeH="0" baseline="0" noProof="0">
                <a:ln>
                  <a:noFill/>
                </a:ln>
                <a:solidFill>
                  <a:srgbClr val="000000"/>
                </a:solidFill>
                <a:effectLst/>
                <a:uLnTx/>
                <a:uFillTx/>
                <a:latin typeface="Helvetica" charset="0"/>
              </a:rPr>
              <a:t>Main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ko-KR" sz="1600" b="0" i="0" u="none" strike="noStrike" kern="0" cap="none" spc="0" normalizeH="0" baseline="0" noProof="0">
                <a:ln>
                  <a:noFill/>
                </a:ln>
                <a:solidFill>
                  <a:srgbClr val="000000"/>
                </a:solidFill>
                <a:effectLst/>
                <a:uLnTx/>
                <a:uFillTx/>
                <a:latin typeface="Helvetica" charset="0"/>
              </a:rPr>
              <a:t>Memory</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ko-KR" sz="1600" b="0" i="0" u="none" strike="noStrike" kern="0" cap="none" spc="0" normalizeH="0" baseline="0" noProof="0">
                <a:ln>
                  <a:noFill/>
                </a:ln>
                <a:solidFill>
                  <a:srgbClr val="000000"/>
                </a:solidFill>
                <a:effectLst/>
                <a:uLnTx/>
                <a:uFillTx/>
                <a:latin typeface="Helvetica" charset="0"/>
              </a:rPr>
              <a:t>(DRAM)</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srgbClr val="000000"/>
              </a:solidFill>
              <a:effectLst/>
              <a:uLnTx/>
              <a:uFillTx/>
              <a:latin typeface="Helvetica" charset="0"/>
            </a:endParaRPr>
          </a:p>
        </p:txBody>
      </p:sp>
      <p:sp>
        <p:nvSpPr>
          <p:cNvPr id="14" name="Rectangle 22">
            <a:extLst>
              <a:ext uri="{FF2B5EF4-FFF2-40B4-BE49-F238E27FC236}">
                <a16:creationId xmlns:a16="http://schemas.microsoft.com/office/drawing/2014/main" id="{612167F1-6849-DC34-FBFD-C67ACC492B6A}"/>
              </a:ext>
            </a:extLst>
          </p:cNvPr>
          <p:cNvSpPr>
            <a:spLocks noChangeArrowheads="1"/>
          </p:cNvSpPr>
          <p:nvPr/>
        </p:nvSpPr>
        <p:spPr bwMode="auto">
          <a:xfrm>
            <a:off x="3863376" y="5914321"/>
            <a:ext cx="296857"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1</a:t>
            </a:r>
          </a:p>
        </p:txBody>
      </p:sp>
      <p:sp>
        <p:nvSpPr>
          <p:cNvPr id="15" name="Rectangle 23">
            <a:extLst>
              <a:ext uri="{FF2B5EF4-FFF2-40B4-BE49-F238E27FC236}">
                <a16:creationId xmlns:a16="http://schemas.microsoft.com/office/drawing/2014/main" id="{727ADAD1-8FED-529A-1C35-481CD43E5FBC}"/>
              </a:ext>
            </a:extLst>
          </p:cNvPr>
          <p:cNvSpPr>
            <a:spLocks noChangeArrowheads="1"/>
          </p:cNvSpPr>
          <p:nvPr/>
        </p:nvSpPr>
        <p:spPr bwMode="auto">
          <a:xfrm>
            <a:off x="9086250" y="5820657"/>
            <a:ext cx="1308100" cy="520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90488" tIns="44450" rIns="90488" bIns="44450">
            <a:spAutoFit/>
          </a:bodyPr>
          <a:lstStyle/>
          <a:p>
            <a:r>
              <a:rPr lang="en-US" altLang="ko-KR" sz="1400">
                <a:solidFill>
                  <a:srgbClr val="000000"/>
                </a:solidFill>
                <a:latin typeface="Helvetica" charset="0"/>
              </a:rPr>
              <a:t>10,000,000 </a:t>
            </a:r>
          </a:p>
          <a:p>
            <a:r>
              <a:rPr lang="en-US" altLang="ko-KR" sz="1400">
                <a:solidFill>
                  <a:srgbClr val="000000"/>
                </a:solidFill>
                <a:latin typeface="Helvetica" charset="0"/>
              </a:rPr>
              <a:t>   (10 ms)</a:t>
            </a:r>
          </a:p>
        </p:txBody>
      </p:sp>
      <p:sp>
        <p:nvSpPr>
          <p:cNvPr id="16" name="Rectangle 24">
            <a:extLst>
              <a:ext uri="{FF2B5EF4-FFF2-40B4-BE49-F238E27FC236}">
                <a16:creationId xmlns:a16="http://schemas.microsoft.com/office/drawing/2014/main" id="{84722B95-A7D4-C18B-37B3-098EACDBF952}"/>
              </a:ext>
            </a:extLst>
          </p:cNvPr>
          <p:cNvSpPr>
            <a:spLocks noChangeArrowheads="1"/>
          </p:cNvSpPr>
          <p:nvPr/>
        </p:nvSpPr>
        <p:spPr bwMode="auto">
          <a:xfrm>
            <a:off x="1531336" y="5927021"/>
            <a:ext cx="1299936"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dirty="0">
                <a:solidFill>
                  <a:srgbClr val="000000"/>
                </a:solidFill>
                <a:latin typeface="Helvetica" charset="0"/>
              </a:rPr>
              <a:t>Speed (ns):</a:t>
            </a:r>
          </a:p>
        </p:txBody>
      </p:sp>
      <p:sp>
        <p:nvSpPr>
          <p:cNvPr id="17" name="Rectangle 25">
            <a:extLst>
              <a:ext uri="{FF2B5EF4-FFF2-40B4-BE49-F238E27FC236}">
                <a16:creationId xmlns:a16="http://schemas.microsoft.com/office/drawing/2014/main" id="{3380E927-8C68-DB2C-7CBB-A64A75CAA59A}"/>
              </a:ext>
            </a:extLst>
          </p:cNvPr>
          <p:cNvSpPr>
            <a:spLocks noChangeArrowheads="1"/>
          </p:cNvSpPr>
          <p:nvPr/>
        </p:nvSpPr>
        <p:spPr bwMode="auto">
          <a:xfrm>
            <a:off x="5287362" y="5906383"/>
            <a:ext cx="707526"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10-30</a:t>
            </a:r>
          </a:p>
        </p:txBody>
      </p:sp>
      <p:sp>
        <p:nvSpPr>
          <p:cNvPr id="18" name="Rectangle 26">
            <a:extLst>
              <a:ext uri="{FF2B5EF4-FFF2-40B4-BE49-F238E27FC236}">
                <a16:creationId xmlns:a16="http://schemas.microsoft.com/office/drawing/2014/main" id="{AC7DCF35-C749-F6E7-3C7E-1825B451E2A3}"/>
              </a:ext>
            </a:extLst>
          </p:cNvPr>
          <p:cNvSpPr>
            <a:spLocks noChangeArrowheads="1"/>
          </p:cNvSpPr>
          <p:nvPr/>
        </p:nvSpPr>
        <p:spPr bwMode="auto">
          <a:xfrm>
            <a:off x="6441476" y="5914321"/>
            <a:ext cx="561975"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90488" tIns="44450" rIns="90488" bIns="44450">
            <a:spAutoFit/>
          </a:bodyPr>
          <a:lstStyle/>
          <a:p>
            <a:r>
              <a:rPr lang="en-US" altLang="ko-KR" sz="1600">
                <a:solidFill>
                  <a:srgbClr val="000000"/>
                </a:solidFill>
                <a:latin typeface="Helvetica" charset="0"/>
              </a:rPr>
              <a:t>100</a:t>
            </a:r>
          </a:p>
        </p:txBody>
      </p:sp>
      <p:sp>
        <p:nvSpPr>
          <p:cNvPr id="19" name="Rectangle 27">
            <a:extLst>
              <a:ext uri="{FF2B5EF4-FFF2-40B4-BE49-F238E27FC236}">
                <a16:creationId xmlns:a16="http://schemas.microsoft.com/office/drawing/2014/main" id="{32AB16F4-75F4-BEEE-2214-9E29D0776946}"/>
              </a:ext>
            </a:extLst>
          </p:cNvPr>
          <p:cNvSpPr>
            <a:spLocks noChangeArrowheads="1"/>
          </p:cNvSpPr>
          <p:nvPr/>
        </p:nvSpPr>
        <p:spPr bwMode="auto">
          <a:xfrm>
            <a:off x="3036311" y="6279666"/>
            <a:ext cx="787376"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100Bs</a:t>
            </a:r>
          </a:p>
        </p:txBody>
      </p:sp>
      <p:sp>
        <p:nvSpPr>
          <p:cNvPr id="20" name="Rectangle 29">
            <a:extLst>
              <a:ext uri="{FF2B5EF4-FFF2-40B4-BE49-F238E27FC236}">
                <a16:creationId xmlns:a16="http://schemas.microsoft.com/office/drawing/2014/main" id="{6185B638-8E70-324E-55A4-DC552115E7EA}"/>
              </a:ext>
            </a:extLst>
          </p:cNvPr>
          <p:cNvSpPr>
            <a:spLocks noChangeArrowheads="1"/>
          </p:cNvSpPr>
          <p:nvPr/>
        </p:nvSpPr>
        <p:spPr bwMode="auto">
          <a:xfrm>
            <a:off x="1441780" y="6283178"/>
            <a:ext cx="1391307"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dirty="0">
                <a:solidFill>
                  <a:srgbClr val="000000"/>
                </a:solidFill>
                <a:latin typeface="Helvetica" charset="0"/>
              </a:rPr>
              <a:t>Size (bytes):</a:t>
            </a:r>
          </a:p>
        </p:txBody>
      </p:sp>
      <p:sp>
        <p:nvSpPr>
          <p:cNvPr id="21" name="Rectangle 30">
            <a:extLst>
              <a:ext uri="{FF2B5EF4-FFF2-40B4-BE49-F238E27FC236}">
                <a16:creationId xmlns:a16="http://schemas.microsoft.com/office/drawing/2014/main" id="{A3064ECA-CEC8-177F-89BD-545A105A2C74}"/>
              </a:ext>
            </a:extLst>
          </p:cNvPr>
          <p:cNvSpPr>
            <a:spLocks noChangeArrowheads="1"/>
          </p:cNvSpPr>
          <p:nvPr/>
        </p:nvSpPr>
        <p:spPr bwMode="auto">
          <a:xfrm>
            <a:off x="5441350" y="6259029"/>
            <a:ext cx="618760"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MBs</a:t>
            </a:r>
          </a:p>
        </p:txBody>
      </p:sp>
      <p:sp>
        <p:nvSpPr>
          <p:cNvPr id="22" name="Rectangle 31">
            <a:extLst>
              <a:ext uri="{FF2B5EF4-FFF2-40B4-BE49-F238E27FC236}">
                <a16:creationId xmlns:a16="http://schemas.microsoft.com/office/drawing/2014/main" id="{735B4719-BCD0-4156-06E1-7FF735F11D00}"/>
              </a:ext>
            </a:extLst>
          </p:cNvPr>
          <p:cNvSpPr>
            <a:spLocks noChangeArrowheads="1"/>
          </p:cNvSpPr>
          <p:nvPr/>
        </p:nvSpPr>
        <p:spPr bwMode="auto">
          <a:xfrm>
            <a:off x="6500213" y="6244741"/>
            <a:ext cx="752475"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square" lIns="90488" tIns="44450" rIns="90488" bIns="44450">
            <a:spAutoFit/>
          </a:bodyPr>
          <a:lstStyle/>
          <a:p>
            <a:r>
              <a:rPr lang="en-US" altLang="ko-KR" sz="1600">
                <a:solidFill>
                  <a:srgbClr val="000000"/>
                </a:solidFill>
                <a:latin typeface="Helvetica" charset="0"/>
              </a:rPr>
              <a:t>GBs</a:t>
            </a:r>
          </a:p>
        </p:txBody>
      </p:sp>
      <p:sp>
        <p:nvSpPr>
          <p:cNvPr id="23" name="Rectangle 36">
            <a:extLst>
              <a:ext uri="{FF2B5EF4-FFF2-40B4-BE49-F238E27FC236}">
                <a16:creationId xmlns:a16="http://schemas.microsoft.com/office/drawing/2014/main" id="{75F8F315-C0BA-3FE1-A97A-6B84721EC2C2}"/>
              </a:ext>
            </a:extLst>
          </p:cNvPr>
          <p:cNvSpPr>
            <a:spLocks noChangeArrowheads="1"/>
          </p:cNvSpPr>
          <p:nvPr/>
        </p:nvSpPr>
        <p:spPr bwMode="auto">
          <a:xfrm>
            <a:off x="9310088" y="6203466"/>
            <a:ext cx="570369"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TBs</a:t>
            </a:r>
          </a:p>
        </p:txBody>
      </p:sp>
      <p:sp>
        <p:nvSpPr>
          <p:cNvPr id="24" name="Rectangle 14">
            <a:extLst>
              <a:ext uri="{FF2B5EF4-FFF2-40B4-BE49-F238E27FC236}">
                <a16:creationId xmlns:a16="http://schemas.microsoft.com/office/drawing/2014/main" id="{2364CB0C-95B7-483F-6820-4D10553AF853}"/>
              </a:ext>
            </a:extLst>
          </p:cNvPr>
          <p:cNvSpPr>
            <a:spLocks noChangeArrowheads="1"/>
          </p:cNvSpPr>
          <p:nvPr/>
        </p:nvSpPr>
        <p:spPr bwMode="auto">
          <a:xfrm>
            <a:off x="3218091" y="2784002"/>
            <a:ext cx="355600" cy="989285"/>
          </a:xfrm>
          <a:prstGeom prst="rect">
            <a:avLst/>
          </a:prstGeom>
          <a:solidFill>
            <a:srgbClr val="C0D2FE"/>
          </a:solidFill>
          <a:ln w="25400">
            <a:solidFill>
              <a:srgbClr val="000000"/>
            </a:solidFill>
            <a:miter lim="800000"/>
            <a:headEnd/>
            <a:tailEnd/>
          </a:ln>
        </p:spPr>
        <p:txBody>
          <a:bodyPr wrap="none" anchor="ctr">
            <a:scene3d>
              <a:camera prst="orthographicFront">
                <a:rot lat="0" lon="0" rev="16200000"/>
              </a:camera>
              <a:lightRig rig="threePt" dir="t"/>
            </a:scene3d>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Helvetica" charset="0"/>
                <a:cs typeface="Helvetica" charset="0"/>
              </a:rPr>
              <a:t>Registers</a:t>
            </a:r>
          </a:p>
        </p:txBody>
      </p:sp>
      <p:sp>
        <p:nvSpPr>
          <p:cNvPr id="25" name="Rectangle 14">
            <a:extLst>
              <a:ext uri="{FF2B5EF4-FFF2-40B4-BE49-F238E27FC236}">
                <a16:creationId xmlns:a16="http://schemas.microsoft.com/office/drawing/2014/main" id="{F0926F52-C836-3EC4-EEE1-CFDCE2C55713}"/>
              </a:ext>
            </a:extLst>
          </p:cNvPr>
          <p:cNvSpPr>
            <a:spLocks noChangeArrowheads="1"/>
          </p:cNvSpPr>
          <p:nvPr/>
        </p:nvSpPr>
        <p:spPr bwMode="auto">
          <a:xfrm>
            <a:off x="3847500" y="2784001"/>
            <a:ext cx="355600" cy="989285"/>
          </a:xfrm>
          <a:prstGeom prst="rect">
            <a:avLst/>
          </a:prstGeom>
          <a:solidFill>
            <a:srgbClr val="C0D2FE"/>
          </a:solidFill>
          <a:ln w="25400">
            <a:solidFill>
              <a:srgbClr val="000000"/>
            </a:solidFill>
            <a:miter lim="800000"/>
            <a:headEnd/>
            <a:tailEnd/>
          </a:ln>
        </p:spPr>
        <p:txBody>
          <a:bodyPr wrap="none" anchor="ctr">
            <a:scene3d>
              <a:camera prst="orthographicFront">
                <a:rot lat="0" lon="0" rev="16200000"/>
              </a:camera>
              <a:lightRig rig="threePt" dir="t"/>
            </a:scene3d>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Helvetica" charset="0"/>
                <a:cs typeface="Helvetica" charset="0"/>
              </a:rPr>
              <a:t>L1 Cache</a:t>
            </a:r>
          </a:p>
        </p:txBody>
      </p:sp>
      <p:sp>
        <p:nvSpPr>
          <p:cNvPr id="26" name="Rectangle 14">
            <a:extLst>
              <a:ext uri="{FF2B5EF4-FFF2-40B4-BE49-F238E27FC236}">
                <a16:creationId xmlns:a16="http://schemas.microsoft.com/office/drawing/2014/main" id="{95E61187-BCD7-E845-8B0F-AB972146136F}"/>
              </a:ext>
            </a:extLst>
          </p:cNvPr>
          <p:cNvSpPr>
            <a:spLocks noChangeArrowheads="1"/>
          </p:cNvSpPr>
          <p:nvPr/>
        </p:nvSpPr>
        <p:spPr bwMode="auto">
          <a:xfrm>
            <a:off x="3849087" y="4149813"/>
            <a:ext cx="355600" cy="1001479"/>
          </a:xfrm>
          <a:prstGeom prst="rect">
            <a:avLst/>
          </a:prstGeom>
          <a:solidFill>
            <a:srgbClr val="C0D2FE"/>
          </a:solidFill>
          <a:ln w="25400">
            <a:solidFill>
              <a:srgbClr val="000000"/>
            </a:solidFill>
            <a:miter lim="800000"/>
            <a:headEnd/>
            <a:tailEnd/>
          </a:ln>
        </p:spPr>
        <p:txBody>
          <a:bodyPr wrap="none" anchor="ctr">
            <a:scene3d>
              <a:camera prst="orthographicFront">
                <a:rot lat="0" lon="0" rev="16200000"/>
              </a:camera>
              <a:lightRig rig="threePt" dir="t"/>
            </a:scene3d>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Helvetica" charset="0"/>
                <a:cs typeface="Helvetica" charset="0"/>
              </a:rPr>
              <a:t>L1 Cache</a:t>
            </a:r>
          </a:p>
        </p:txBody>
      </p:sp>
      <p:sp>
        <p:nvSpPr>
          <p:cNvPr id="27" name="Rectangle 14">
            <a:extLst>
              <a:ext uri="{FF2B5EF4-FFF2-40B4-BE49-F238E27FC236}">
                <a16:creationId xmlns:a16="http://schemas.microsoft.com/office/drawing/2014/main" id="{CA909FD6-4637-45B4-DD0E-FFF6E80FFC08}"/>
              </a:ext>
            </a:extLst>
          </p:cNvPr>
          <p:cNvSpPr>
            <a:spLocks noChangeArrowheads="1"/>
          </p:cNvSpPr>
          <p:nvPr/>
        </p:nvSpPr>
        <p:spPr bwMode="auto">
          <a:xfrm>
            <a:off x="4530125" y="3983357"/>
            <a:ext cx="355600" cy="1175313"/>
          </a:xfrm>
          <a:prstGeom prst="rect">
            <a:avLst/>
          </a:prstGeom>
          <a:solidFill>
            <a:srgbClr val="C0D2FE"/>
          </a:solidFill>
          <a:ln w="25400">
            <a:solidFill>
              <a:srgbClr val="000000"/>
            </a:solidFill>
            <a:miter lim="800000"/>
            <a:headEnd/>
            <a:tailEnd/>
          </a:ln>
        </p:spPr>
        <p:txBody>
          <a:bodyPr wrap="none" anchor="ctr">
            <a:scene3d>
              <a:camera prst="orthographicFront">
                <a:rot lat="0" lon="0" rev="16200000"/>
              </a:camera>
              <a:lightRig rig="threePt" dir="t"/>
            </a:scene3d>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Helvetica" charset="0"/>
                <a:cs typeface="Helvetica" charset="0"/>
              </a:rPr>
              <a:t>L2 Cache</a:t>
            </a:r>
          </a:p>
        </p:txBody>
      </p:sp>
      <p:sp>
        <p:nvSpPr>
          <p:cNvPr id="28" name="Rectangle 14">
            <a:extLst>
              <a:ext uri="{FF2B5EF4-FFF2-40B4-BE49-F238E27FC236}">
                <a16:creationId xmlns:a16="http://schemas.microsoft.com/office/drawing/2014/main" id="{F432E214-A38A-7706-85DF-03CB89384EF2}"/>
              </a:ext>
            </a:extLst>
          </p:cNvPr>
          <p:cNvSpPr>
            <a:spLocks noChangeArrowheads="1"/>
          </p:cNvSpPr>
          <p:nvPr/>
        </p:nvSpPr>
        <p:spPr bwMode="auto">
          <a:xfrm>
            <a:off x="4526950" y="2572069"/>
            <a:ext cx="355600" cy="1175313"/>
          </a:xfrm>
          <a:prstGeom prst="rect">
            <a:avLst/>
          </a:prstGeom>
          <a:solidFill>
            <a:srgbClr val="C0D2FE"/>
          </a:solidFill>
          <a:ln w="25400">
            <a:solidFill>
              <a:srgbClr val="000000"/>
            </a:solidFill>
            <a:miter lim="800000"/>
            <a:headEnd/>
            <a:tailEnd/>
          </a:ln>
        </p:spPr>
        <p:txBody>
          <a:bodyPr wrap="none" anchor="ctr">
            <a:scene3d>
              <a:camera prst="orthographicFront">
                <a:rot lat="0" lon="0" rev="16200000"/>
              </a:camera>
              <a:lightRig rig="threePt" dir="t"/>
            </a:scene3d>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Helvetica" charset="0"/>
                <a:cs typeface="Helvetica" charset="0"/>
              </a:rPr>
              <a:t>L2 Cache</a:t>
            </a:r>
          </a:p>
        </p:txBody>
      </p:sp>
      <p:sp>
        <p:nvSpPr>
          <p:cNvPr id="29" name="Rectangle 22">
            <a:extLst>
              <a:ext uri="{FF2B5EF4-FFF2-40B4-BE49-F238E27FC236}">
                <a16:creationId xmlns:a16="http://schemas.microsoft.com/office/drawing/2014/main" id="{90FD0759-200E-5FB4-0F60-224F057CE08E}"/>
              </a:ext>
            </a:extLst>
          </p:cNvPr>
          <p:cNvSpPr>
            <a:spLocks noChangeArrowheads="1"/>
          </p:cNvSpPr>
          <p:nvPr/>
        </p:nvSpPr>
        <p:spPr bwMode="auto">
          <a:xfrm>
            <a:off x="3266475" y="5914321"/>
            <a:ext cx="467978"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0.3</a:t>
            </a:r>
          </a:p>
        </p:txBody>
      </p:sp>
      <p:sp>
        <p:nvSpPr>
          <p:cNvPr id="30" name="Rectangle 22">
            <a:extLst>
              <a:ext uri="{FF2B5EF4-FFF2-40B4-BE49-F238E27FC236}">
                <a16:creationId xmlns:a16="http://schemas.microsoft.com/office/drawing/2014/main" id="{926E7B7E-5D6F-23A2-8B78-F6FADBEFB738}"/>
              </a:ext>
            </a:extLst>
          </p:cNvPr>
          <p:cNvSpPr>
            <a:spLocks noChangeArrowheads="1"/>
          </p:cNvSpPr>
          <p:nvPr/>
        </p:nvSpPr>
        <p:spPr bwMode="auto">
          <a:xfrm>
            <a:off x="4599976" y="5914321"/>
            <a:ext cx="296857"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3</a:t>
            </a:r>
          </a:p>
        </p:txBody>
      </p:sp>
      <p:sp>
        <p:nvSpPr>
          <p:cNvPr id="31" name="Rectangle 27">
            <a:extLst>
              <a:ext uri="{FF2B5EF4-FFF2-40B4-BE49-F238E27FC236}">
                <a16:creationId xmlns:a16="http://schemas.microsoft.com/office/drawing/2014/main" id="{D2DE8D86-B667-3811-156E-5C5F3D2A0251}"/>
              </a:ext>
            </a:extLst>
          </p:cNvPr>
          <p:cNvSpPr>
            <a:spLocks noChangeArrowheads="1"/>
          </p:cNvSpPr>
          <p:nvPr/>
        </p:nvSpPr>
        <p:spPr bwMode="auto">
          <a:xfrm>
            <a:off x="3747487" y="6279666"/>
            <a:ext cx="787376"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10kBs</a:t>
            </a:r>
          </a:p>
        </p:txBody>
      </p:sp>
      <p:sp>
        <p:nvSpPr>
          <p:cNvPr id="32" name="Rectangle 27">
            <a:extLst>
              <a:ext uri="{FF2B5EF4-FFF2-40B4-BE49-F238E27FC236}">
                <a16:creationId xmlns:a16="http://schemas.microsoft.com/office/drawing/2014/main" id="{3E92B484-C247-9263-372A-68A9D0A1F66F}"/>
              </a:ext>
            </a:extLst>
          </p:cNvPr>
          <p:cNvSpPr>
            <a:spLocks noChangeArrowheads="1"/>
          </p:cNvSpPr>
          <p:nvPr/>
        </p:nvSpPr>
        <p:spPr bwMode="auto">
          <a:xfrm>
            <a:off x="4477737" y="6262204"/>
            <a:ext cx="901490"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90488" tIns="44450" rIns="90488" bIns="44450">
            <a:spAutoFit/>
          </a:bodyPr>
          <a:lstStyle/>
          <a:p>
            <a:r>
              <a:rPr lang="en-US" altLang="ko-KR" sz="1600">
                <a:solidFill>
                  <a:srgbClr val="000000"/>
                </a:solidFill>
                <a:latin typeface="Helvetica" charset="0"/>
              </a:rPr>
              <a:t>100kBs</a:t>
            </a:r>
          </a:p>
        </p:txBody>
      </p:sp>
      <p:sp>
        <p:nvSpPr>
          <p:cNvPr id="33" name="Rectangle 8">
            <a:extLst>
              <a:ext uri="{FF2B5EF4-FFF2-40B4-BE49-F238E27FC236}">
                <a16:creationId xmlns:a16="http://schemas.microsoft.com/office/drawing/2014/main" id="{54A2DCE7-DAD3-D01C-4EAE-661BC4AD74E5}"/>
              </a:ext>
            </a:extLst>
          </p:cNvPr>
          <p:cNvSpPr>
            <a:spLocks noChangeArrowheads="1"/>
          </p:cNvSpPr>
          <p:nvPr/>
        </p:nvSpPr>
        <p:spPr bwMode="auto">
          <a:xfrm>
            <a:off x="7481287" y="2775833"/>
            <a:ext cx="1143000" cy="2382837"/>
          </a:xfrm>
          <a:prstGeom prst="rect">
            <a:avLst/>
          </a:prstGeom>
          <a:solidFill>
            <a:srgbClr val="C0D2FE"/>
          </a:solidFill>
          <a:ln w="25400">
            <a:solidFill>
              <a:srgbClr val="000000"/>
            </a:solidFill>
            <a:miter lim="800000"/>
            <a:headEnd/>
            <a:tailEnd/>
          </a:ln>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srgbClr val="000000"/>
                </a:solidFill>
                <a:effectLst/>
                <a:uLnTx/>
                <a:uFillTx/>
                <a:latin typeface="Helvetica" charset="0"/>
              </a:rPr>
              <a:t>Secondary</a:t>
            </a:r>
            <a:br>
              <a:rPr kumimoji="0" lang="en-US" sz="1600" b="0" i="0" u="none" strike="noStrike" kern="0" cap="none" spc="0" normalizeH="0" baseline="0" noProof="0">
                <a:ln>
                  <a:noFill/>
                </a:ln>
                <a:solidFill>
                  <a:srgbClr val="000000"/>
                </a:solidFill>
                <a:effectLst/>
                <a:uLnTx/>
                <a:uFillTx/>
                <a:latin typeface="Helvetica" charset="0"/>
              </a:rPr>
            </a:br>
            <a:r>
              <a:rPr kumimoji="0" lang="en-US" sz="1600" b="0" i="0" u="none" strike="noStrike" kern="0" cap="none" spc="0" normalizeH="0" baseline="0" noProof="0">
                <a:ln>
                  <a:noFill/>
                </a:ln>
                <a:solidFill>
                  <a:srgbClr val="000000"/>
                </a:solidFill>
                <a:effectLst/>
                <a:uLnTx/>
                <a:uFillTx/>
                <a:latin typeface="Helvetica" charset="0"/>
              </a:rPr>
              <a:t> Storage </a:t>
            </a:r>
            <a:br>
              <a:rPr kumimoji="0" lang="en-US" sz="1600" b="0" i="0" u="none" strike="noStrike" kern="0" cap="none" spc="0" normalizeH="0" baseline="0" noProof="0">
                <a:ln>
                  <a:noFill/>
                </a:ln>
                <a:solidFill>
                  <a:srgbClr val="000000"/>
                </a:solidFill>
                <a:effectLst/>
                <a:uLnTx/>
                <a:uFillTx/>
                <a:latin typeface="Helvetica" charset="0"/>
              </a:rPr>
            </a:br>
            <a:r>
              <a:rPr kumimoji="0" lang="en-US" sz="1600" b="0" i="0" u="none" strike="noStrike" kern="0" cap="none" spc="0" normalizeH="0" baseline="0" noProof="0">
                <a:ln>
                  <a:noFill/>
                </a:ln>
                <a:solidFill>
                  <a:srgbClr val="000000"/>
                </a:solidFill>
                <a:effectLst/>
                <a:uLnTx/>
                <a:uFillTx/>
                <a:latin typeface="Helvetica" charset="0"/>
              </a:rPr>
              <a:t>(SSD)</a:t>
            </a:r>
          </a:p>
        </p:txBody>
      </p:sp>
      <p:sp>
        <p:nvSpPr>
          <p:cNvPr id="34" name="Rectangle 26">
            <a:extLst>
              <a:ext uri="{FF2B5EF4-FFF2-40B4-BE49-F238E27FC236}">
                <a16:creationId xmlns:a16="http://schemas.microsoft.com/office/drawing/2014/main" id="{D04AF2AA-790D-06E4-8AFA-7E42F989FAD0}"/>
              </a:ext>
            </a:extLst>
          </p:cNvPr>
          <p:cNvSpPr>
            <a:spLocks noChangeArrowheads="1"/>
          </p:cNvSpPr>
          <p:nvPr/>
        </p:nvSpPr>
        <p:spPr bwMode="auto">
          <a:xfrm>
            <a:off x="7633687" y="5820657"/>
            <a:ext cx="1066800" cy="520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90488" tIns="44450" rIns="90488" bIns="44450">
            <a:spAutoFit/>
          </a:bodyPr>
          <a:lstStyle/>
          <a:p>
            <a:r>
              <a:rPr lang="en-US" altLang="ko-KR" sz="1400">
                <a:solidFill>
                  <a:srgbClr val="000000"/>
                </a:solidFill>
                <a:latin typeface="Helvetica" charset="0"/>
              </a:rPr>
              <a:t>100,000</a:t>
            </a:r>
            <a:br>
              <a:rPr lang="en-US" altLang="ko-KR" sz="1400">
                <a:solidFill>
                  <a:srgbClr val="000000"/>
                </a:solidFill>
                <a:latin typeface="Helvetica" charset="0"/>
              </a:rPr>
            </a:br>
            <a:r>
              <a:rPr lang="en-US" altLang="ko-KR" sz="1400">
                <a:solidFill>
                  <a:srgbClr val="000000"/>
                </a:solidFill>
                <a:latin typeface="Helvetica" charset="0"/>
              </a:rPr>
              <a:t>(0.1 ms)</a:t>
            </a:r>
          </a:p>
        </p:txBody>
      </p:sp>
      <p:sp>
        <p:nvSpPr>
          <p:cNvPr id="35" name="Rectangle 31">
            <a:extLst>
              <a:ext uri="{FF2B5EF4-FFF2-40B4-BE49-F238E27FC236}">
                <a16:creationId xmlns:a16="http://schemas.microsoft.com/office/drawing/2014/main" id="{0F62710B-C873-51AB-319B-E005753354AB}"/>
              </a:ext>
            </a:extLst>
          </p:cNvPr>
          <p:cNvSpPr>
            <a:spLocks noChangeArrowheads="1"/>
          </p:cNvSpPr>
          <p:nvPr/>
        </p:nvSpPr>
        <p:spPr bwMode="auto">
          <a:xfrm>
            <a:off x="7662263" y="6244741"/>
            <a:ext cx="962025" cy="3359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90488" tIns="44450" rIns="90488" bIns="44450">
            <a:spAutoFit/>
          </a:bodyPr>
          <a:lstStyle/>
          <a:p>
            <a:r>
              <a:rPr lang="en-US" altLang="ko-KR" sz="1600">
                <a:solidFill>
                  <a:srgbClr val="000000"/>
                </a:solidFill>
                <a:latin typeface="Helvetica" charset="0"/>
              </a:rPr>
              <a:t>100GBs</a:t>
            </a:r>
          </a:p>
        </p:txBody>
      </p:sp>
      <p:grpSp>
        <p:nvGrpSpPr>
          <p:cNvPr id="36" name="Group 35">
            <a:extLst>
              <a:ext uri="{FF2B5EF4-FFF2-40B4-BE49-F238E27FC236}">
                <a16:creationId xmlns:a16="http://schemas.microsoft.com/office/drawing/2014/main" id="{521C305A-1CF0-962E-13B4-443B2DCCA6D8}"/>
              </a:ext>
            </a:extLst>
          </p:cNvPr>
          <p:cNvGrpSpPr/>
          <p:nvPr/>
        </p:nvGrpSpPr>
        <p:grpSpPr>
          <a:xfrm>
            <a:off x="3804303" y="1285166"/>
            <a:ext cx="2381584" cy="5315932"/>
            <a:chOff x="975018" y="1116009"/>
            <a:chExt cx="3335587" cy="5315932"/>
          </a:xfrm>
        </p:grpSpPr>
        <p:sp>
          <p:nvSpPr>
            <p:cNvPr id="37" name="Rectangle 36">
              <a:extLst>
                <a:ext uri="{FF2B5EF4-FFF2-40B4-BE49-F238E27FC236}">
                  <a16:creationId xmlns:a16="http://schemas.microsoft.com/office/drawing/2014/main" id="{6298983D-047B-474F-44B5-554A4C0C4C34}"/>
                </a:ext>
              </a:extLst>
            </p:cNvPr>
            <p:cNvSpPr/>
            <p:nvPr/>
          </p:nvSpPr>
          <p:spPr>
            <a:xfrm>
              <a:off x="975018" y="1116009"/>
              <a:ext cx="3335587" cy="5315932"/>
            </a:xfrm>
            <a:prstGeom prst="rect">
              <a:avLst/>
            </a:prstGeom>
            <a:solidFill>
              <a:srgbClr val="009D00">
                <a:lumMod val="40000"/>
                <a:lumOff val="60000"/>
                <a:alpha val="13000"/>
              </a:srgbClr>
            </a:solidFill>
            <a:ln w="9525" cap="flat" cmpd="sng" algn="ctr">
              <a:solidFill>
                <a:srgbClr val="618FF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omic Sans MS"/>
                <a:ea typeface="+mn-ea"/>
                <a:cs typeface="+mn-cs"/>
              </a:endParaRPr>
            </a:p>
          </p:txBody>
        </p:sp>
        <p:sp>
          <p:nvSpPr>
            <p:cNvPr id="38" name="TextBox 37">
              <a:extLst>
                <a:ext uri="{FF2B5EF4-FFF2-40B4-BE49-F238E27FC236}">
                  <a16:creationId xmlns:a16="http://schemas.microsoft.com/office/drawing/2014/main" id="{7C09F452-92E3-161E-38F8-1CEDDEBFE365}"/>
                </a:ext>
              </a:extLst>
            </p:cNvPr>
            <p:cNvSpPr txBox="1"/>
            <p:nvPr/>
          </p:nvSpPr>
          <p:spPr>
            <a:xfrm>
              <a:off x="1429062" y="1128852"/>
              <a:ext cx="2633982" cy="83099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00AE00"/>
                  </a:solidFill>
                  <a:effectLst/>
                  <a:uLnTx/>
                  <a:uFillTx/>
                  <a:latin typeface="Gill Sans" charset="0"/>
                  <a:ea typeface="Gill Sans" charset="0"/>
                  <a:cs typeface="Gill Sans" charset="0"/>
                </a:rPr>
                <a:t>Managed in </a:t>
              </a:r>
              <a:br>
                <a:rPr kumimoji="0" lang="en-US" sz="2400" b="0" i="0" u="none" strike="noStrike" kern="0" cap="none" spc="0" normalizeH="0" baseline="0" noProof="0" dirty="0">
                  <a:ln>
                    <a:noFill/>
                  </a:ln>
                  <a:solidFill>
                    <a:srgbClr val="00AE00"/>
                  </a:solidFill>
                  <a:effectLst/>
                  <a:uLnTx/>
                  <a:uFillTx/>
                  <a:latin typeface="Gill Sans" charset="0"/>
                  <a:ea typeface="Gill Sans" charset="0"/>
                  <a:cs typeface="Gill Sans" charset="0"/>
                </a:rPr>
              </a:br>
              <a:r>
                <a:rPr kumimoji="0" lang="en-US" sz="2400" b="0" i="0" u="none" strike="noStrike" kern="0" cap="none" spc="0" normalizeH="0" baseline="0" noProof="0" dirty="0">
                  <a:ln>
                    <a:noFill/>
                  </a:ln>
                  <a:solidFill>
                    <a:srgbClr val="00AE00"/>
                  </a:solidFill>
                  <a:effectLst/>
                  <a:uLnTx/>
                  <a:uFillTx/>
                  <a:latin typeface="Gill Sans" charset="0"/>
                  <a:ea typeface="Gill Sans" charset="0"/>
                  <a:cs typeface="Gill Sans" charset="0"/>
                </a:rPr>
                <a:t>Hardware</a:t>
              </a:r>
            </a:p>
          </p:txBody>
        </p:sp>
      </p:grpSp>
      <p:grpSp>
        <p:nvGrpSpPr>
          <p:cNvPr id="39" name="Group 38">
            <a:extLst>
              <a:ext uri="{FF2B5EF4-FFF2-40B4-BE49-F238E27FC236}">
                <a16:creationId xmlns:a16="http://schemas.microsoft.com/office/drawing/2014/main" id="{A638F5F9-AAD9-55C8-26DB-CF3262AF09BC}"/>
              </a:ext>
            </a:extLst>
          </p:cNvPr>
          <p:cNvGrpSpPr/>
          <p:nvPr/>
        </p:nvGrpSpPr>
        <p:grpSpPr>
          <a:xfrm>
            <a:off x="6234056" y="1285166"/>
            <a:ext cx="4430459" cy="5315932"/>
            <a:chOff x="4414838" y="1107059"/>
            <a:chExt cx="4230975" cy="5315932"/>
          </a:xfrm>
        </p:grpSpPr>
        <p:sp>
          <p:nvSpPr>
            <p:cNvPr id="40" name="Rectangle 39">
              <a:extLst>
                <a:ext uri="{FF2B5EF4-FFF2-40B4-BE49-F238E27FC236}">
                  <a16:creationId xmlns:a16="http://schemas.microsoft.com/office/drawing/2014/main" id="{2A43F922-45FB-DA08-E9AD-30E035B9145D}"/>
                </a:ext>
              </a:extLst>
            </p:cNvPr>
            <p:cNvSpPr/>
            <p:nvPr/>
          </p:nvSpPr>
          <p:spPr>
            <a:xfrm>
              <a:off x="4414838" y="1107059"/>
              <a:ext cx="4137025" cy="5315932"/>
            </a:xfrm>
            <a:prstGeom prst="rect">
              <a:avLst/>
            </a:prstGeom>
            <a:solidFill>
              <a:srgbClr val="009D00">
                <a:lumMod val="40000"/>
                <a:lumOff val="60000"/>
                <a:alpha val="13000"/>
              </a:srgbClr>
            </a:solidFill>
            <a:ln w="9525" cap="flat" cmpd="sng" algn="ctr">
              <a:solidFill>
                <a:srgbClr val="618FF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omic Sans MS"/>
                <a:ea typeface="+mn-ea"/>
                <a:cs typeface="+mn-cs"/>
              </a:endParaRPr>
            </a:p>
          </p:txBody>
        </p:sp>
        <p:sp>
          <p:nvSpPr>
            <p:cNvPr id="41" name="TextBox 40">
              <a:extLst>
                <a:ext uri="{FF2B5EF4-FFF2-40B4-BE49-F238E27FC236}">
                  <a16:creationId xmlns:a16="http://schemas.microsoft.com/office/drawing/2014/main" id="{6FDDED5C-857D-1951-7F0B-085C5EDFCCC4}"/>
                </a:ext>
              </a:extLst>
            </p:cNvPr>
            <p:cNvSpPr txBox="1"/>
            <p:nvPr/>
          </p:nvSpPr>
          <p:spPr>
            <a:xfrm>
              <a:off x="4423486" y="1204767"/>
              <a:ext cx="4222327" cy="52322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AE00"/>
                  </a:solidFill>
                  <a:effectLst/>
                  <a:uLnTx/>
                  <a:uFillTx/>
                  <a:latin typeface="Gill Sans" charset="0"/>
                  <a:ea typeface="Gill Sans" charset="0"/>
                  <a:cs typeface="Gill Sans" charset="0"/>
                </a:rPr>
                <a:t>Managed in Software - OS</a:t>
              </a:r>
            </a:p>
          </p:txBody>
        </p:sp>
      </p:grpSp>
      <p:sp>
        <p:nvSpPr>
          <p:cNvPr id="42" name="Rectangle 41">
            <a:extLst>
              <a:ext uri="{FF2B5EF4-FFF2-40B4-BE49-F238E27FC236}">
                <a16:creationId xmlns:a16="http://schemas.microsoft.com/office/drawing/2014/main" id="{EDE5CBB3-7E57-C42C-232C-E1C44F16AF5F}"/>
              </a:ext>
            </a:extLst>
          </p:cNvPr>
          <p:cNvSpPr/>
          <p:nvPr/>
        </p:nvSpPr>
        <p:spPr>
          <a:xfrm>
            <a:off x="6695227" y="3332541"/>
            <a:ext cx="465221" cy="392112"/>
          </a:xfrm>
          <a:prstGeom prst="rect">
            <a:avLst/>
          </a:prstGeom>
          <a:solidFill>
            <a:srgbClr val="CCFFCC"/>
          </a:solidFill>
          <a:ln w="9525" cap="flat" cmpd="sng" algn="ctr">
            <a:solidFill>
              <a:srgbClr val="000000"/>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Gill Sans" charset="0"/>
                <a:ea typeface="Gill Sans" charset="0"/>
                <a:cs typeface="Gill Sans" charset="0"/>
              </a:rPr>
              <a:t>PT</a:t>
            </a:r>
          </a:p>
        </p:txBody>
      </p:sp>
      <p:sp>
        <p:nvSpPr>
          <p:cNvPr id="43" name="Rectangle 42">
            <a:extLst>
              <a:ext uri="{FF2B5EF4-FFF2-40B4-BE49-F238E27FC236}">
                <a16:creationId xmlns:a16="http://schemas.microsoft.com/office/drawing/2014/main" id="{37BA020C-A42B-808D-EB52-A80B912AA23E}"/>
              </a:ext>
            </a:extLst>
          </p:cNvPr>
          <p:cNvSpPr/>
          <p:nvPr/>
        </p:nvSpPr>
        <p:spPr>
          <a:xfrm>
            <a:off x="9086251" y="2489966"/>
            <a:ext cx="465221" cy="392112"/>
          </a:xfrm>
          <a:prstGeom prst="rect">
            <a:avLst/>
          </a:prstGeom>
          <a:solidFill>
            <a:srgbClr val="CCFFCC"/>
          </a:solidFill>
          <a:ln w="9525" cap="flat" cmpd="sng" algn="ctr">
            <a:solidFill>
              <a:srgbClr val="000000"/>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Gill Sans" charset="0"/>
                <a:ea typeface="Gill Sans" charset="0"/>
                <a:cs typeface="Gill Sans" charset="0"/>
              </a:rPr>
              <a:t>PT</a:t>
            </a:r>
          </a:p>
        </p:txBody>
      </p:sp>
      <p:sp>
        <p:nvSpPr>
          <p:cNvPr id="44" name="Rectangle 43">
            <a:extLst>
              <a:ext uri="{FF2B5EF4-FFF2-40B4-BE49-F238E27FC236}">
                <a16:creationId xmlns:a16="http://schemas.microsoft.com/office/drawing/2014/main" id="{59E0A7A8-7A6C-5593-E06C-AB99D8909C31}"/>
              </a:ext>
            </a:extLst>
          </p:cNvPr>
          <p:cNvSpPr/>
          <p:nvPr/>
        </p:nvSpPr>
        <p:spPr>
          <a:xfrm>
            <a:off x="9276093" y="2784001"/>
            <a:ext cx="465221" cy="392112"/>
          </a:xfrm>
          <a:prstGeom prst="rect">
            <a:avLst/>
          </a:prstGeom>
          <a:solidFill>
            <a:srgbClr val="CCFFCC"/>
          </a:solidFill>
          <a:ln w="9525" cap="flat" cmpd="sng" algn="ctr">
            <a:solidFill>
              <a:srgbClr val="000000"/>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Gill Sans" charset="0"/>
                <a:ea typeface="Gill Sans" charset="0"/>
                <a:cs typeface="Gill Sans" charset="0"/>
              </a:rPr>
              <a:t>PT</a:t>
            </a:r>
          </a:p>
        </p:txBody>
      </p:sp>
      <p:sp>
        <p:nvSpPr>
          <p:cNvPr id="45" name="Rectangle 44">
            <a:extLst>
              <a:ext uri="{FF2B5EF4-FFF2-40B4-BE49-F238E27FC236}">
                <a16:creationId xmlns:a16="http://schemas.microsoft.com/office/drawing/2014/main" id="{FB81253B-1FA4-DD20-82B8-D3AD8103B9B3}"/>
              </a:ext>
            </a:extLst>
          </p:cNvPr>
          <p:cNvSpPr/>
          <p:nvPr/>
        </p:nvSpPr>
        <p:spPr>
          <a:xfrm>
            <a:off x="8130419" y="2889581"/>
            <a:ext cx="465221" cy="392112"/>
          </a:xfrm>
          <a:prstGeom prst="rect">
            <a:avLst/>
          </a:prstGeom>
          <a:solidFill>
            <a:srgbClr val="CCFFCC"/>
          </a:solidFill>
          <a:ln w="9525" cap="flat" cmpd="sng" algn="ctr">
            <a:solidFill>
              <a:srgbClr val="000000"/>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Gill Sans" charset="0"/>
                <a:ea typeface="Gill Sans" charset="0"/>
                <a:cs typeface="Gill Sans" charset="0"/>
              </a:rPr>
              <a:t>PT</a:t>
            </a:r>
          </a:p>
        </p:txBody>
      </p:sp>
      <p:sp>
        <p:nvSpPr>
          <p:cNvPr id="46" name="Rectangle 45">
            <a:extLst>
              <a:ext uri="{FF2B5EF4-FFF2-40B4-BE49-F238E27FC236}">
                <a16:creationId xmlns:a16="http://schemas.microsoft.com/office/drawing/2014/main" id="{B2E45F00-8BB2-5FA1-EDC3-C8C0D2C74416}"/>
              </a:ext>
            </a:extLst>
          </p:cNvPr>
          <p:cNvSpPr/>
          <p:nvPr/>
        </p:nvSpPr>
        <p:spPr>
          <a:xfrm>
            <a:off x="3143235" y="2378957"/>
            <a:ext cx="528052" cy="392112"/>
          </a:xfrm>
          <a:prstGeom prst="rect">
            <a:avLst/>
          </a:prstGeom>
          <a:solidFill>
            <a:srgbClr val="FFFF00"/>
          </a:solidFill>
          <a:ln w="9525" cap="flat" cmpd="sng" algn="ctr">
            <a:solidFill>
              <a:srgbClr val="000000"/>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Gill Sans" charset="0"/>
                <a:ea typeface="Gill Sans" charset="0"/>
                <a:cs typeface="Gill Sans" charset="0"/>
              </a:rPr>
              <a:t>TLB</a:t>
            </a:r>
            <a:endParaRPr kumimoji="0" lang="en-US" sz="1600" b="0" i="0" u="none" strike="noStrike" kern="0" cap="none" spc="0" normalizeH="0" baseline="0" noProof="0" dirty="0">
              <a:ln>
                <a:noFill/>
              </a:ln>
              <a:solidFill>
                <a:srgbClr val="000000"/>
              </a:solidFill>
              <a:effectLst/>
              <a:uLnTx/>
              <a:uFillTx/>
              <a:latin typeface="Gill Sans" charset="0"/>
              <a:ea typeface="Gill Sans" charset="0"/>
              <a:cs typeface="Gill Sans" charset="0"/>
            </a:endParaRPr>
          </a:p>
        </p:txBody>
      </p:sp>
      <p:sp>
        <p:nvSpPr>
          <p:cNvPr id="47" name="Rectangle 46">
            <a:extLst>
              <a:ext uri="{FF2B5EF4-FFF2-40B4-BE49-F238E27FC236}">
                <a16:creationId xmlns:a16="http://schemas.microsoft.com/office/drawing/2014/main" id="{F250F4A9-3DCD-79C7-FEE0-EE416E9055A1}"/>
              </a:ext>
            </a:extLst>
          </p:cNvPr>
          <p:cNvSpPr/>
          <p:nvPr/>
        </p:nvSpPr>
        <p:spPr>
          <a:xfrm>
            <a:off x="3143235" y="3761669"/>
            <a:ext cx="528052" cy="392112"/>
          </a:xfrm>
          <a:prstGeom prst="rect">
            <a:avLst/>
          </a:prstGeom>
          <a:solidFill>
            <a:srgbClr val="FFFF00"/>
          </a:solidFill>
          <a:ln w="9525" cap="flat" cmpd="sng" algn="ctr">
            <a:solidFill>
              <a:srgbClr val="000000"/>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Gill Sans" charset="0"/>
                <a:ea typeface="Gill Sans" charset="0"/>
                <a:cs typeface="Gill Sans" charset="0"/>
              </a:rPr>
              <a:t>TLB</a:t>
            </a:r>
            <a:endParaRPr kumimoji="0" lang="en-US" sz="1600" b="0" i="0" u="none" strike="noStrike" kern="0" cap="none" spc="0" normalizeH="0" baseline="0" noProof="0" dirty="0">
              <a:ln>
                <a:noFill/>
              </a:ln>
              <a:solidFill>
                <a:srgbClr val="000000"/>
              </a:solidFill>
              <a:effectLst/>
              <a:uLnTx/>
              <a:uFillTx/>
              <a:latin typeface="Gill Sans" charset="0"/>
              <a:ea typeface="Gill Sans" charset="0"/>
              <a:cs typeface="Gill Sans" charset="0"/>
            </a:endParaRPr>
          </a:p>
        </p:txBody>
      </p:sp>
      <p:grpSp>
        <p:nvGrpSpPr>
          <p:cNvPr id="48" name="Group 47">
            <a:extLst>
              <a:ext uri="{FF2B5EF4-FFF2-40B4-BE49-F238E27FC236}">
                <a16:creationId xmlns:a16="http://schemas.microsoft.com/office/drawing/2014/main" id="{18E11904-8414-A585-23BA-7F5DCF905EF4}"/>
              </a:ext>
            </a:extLst>
          </p:cNvPr>
          <p:cNvGrpSpPr/>
          <p:nvPr/>
        </p:nvGrpSpPr>
        <p:grpSpPr>
          <a:xfrm>
            <a:off x="3433330" y="5274558"/>
            <a:ext cx="3399313" cy="675135"/>
            <a:chOff x="1590842" y="5330020"/>
            <a:chExt cx="3399313" cy="675135"/>
          </a:xfrm>
        </p:grpSpPr>
        <p:sp>
          <p:nvSpPr>
            <p:cNvPr id="49" name="Left-Right Arrow 8">
              <a:extLst>
                <a:ext uri="{FF2B5EF4-FFF2-40B4-BE49-F238E27FC236}">
                  <a16:creationId xmlns:a16="http://schemas.microsoft.com/office/drawing/2014/main" id="{56C8FB7A-C254-A406-F264-6E278451942F}"/>
                </a:ext>
              </a:extLst>
            </p:cNvPr>
            <p:cNvSpPr/>
            <p:nvPr/>
          </p:nvSpPr>
          <p:spPr>
            <a:xfrm>
              <a:off x="1590842" y="5330020"/>
              <a:ext cx="3261897" cy="308780"/>
            </a:xfrm>
            <a:prstGeom prst="leftRightArrow">
              <a:avLst/>
            </a:prstGeom>
            <a:solidFill>
              <a:srgbClr val="953735"/>
            </a:solidFill>
            <a:ln w="9525" cap="flat" cmpd="sng" algn="ctr">
              <a:solidFill>
                <a:srgbClr val="618FF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Gill Sans Light"/>
                <a:ea typeface="+mn-ea"/>
                <a:cs typeface="Gill Sans Light"/>
              </a:endParaRPr>
            </a:p>
          </p:txBody>
        </p:sp>
        <p:sp>
          <p:nvSpPr>
            <p:cNvPr id="50" name="TextBox 49">
              <a:extLst>
                <a:ext uri="{FF2B5EF4-FFF2-40B4-BE49-F238E27FC236}">
                  <a16:creationId xmlns:a16="http://schemas.microsoft.com/office/drawing/2014/main" id="{CC575EDA-5098-DA39-82B0-E1680DBA9481}"/>
                </a:ext>
              </a:extLst>
            </p:cNvPr>
            <p:cNvSpPr txBox="1"/>
            <p:nvPr/>
          </p:nvSpPr>
          <p:spPr>
            <a:xfrm>
              <a:off x="1722914" y="5543490"/>
              <a:ext cx="3267241" cy="46166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srgbClr val="00AE00"/>
                  </a:solidFill>
                  <a:effectLst/>
                  <a:uLnTx/>
                  <a:uFillTx/>
                  <a:latin typeface="Gill Sans" charset="0"/>
                  <a:ea typeface="Gill Sans" charset="0"/>
                  <a:cs typeface="Gill Sans" charset="0"/>
                </a:rPr>
                <a:t>Accessed in Hardware</a:t>
              </a:r>
            </a:p>
          </p:txBody>
        </p:sp>
      </p:grpSp>
      <p:grpSp>
        <p:nvGrpSpPr>
          <p:cNvPr id="51" name="Group 50">
            <a:extLst>
              <a:ext uri="{FF2B5EF4-FFF2-40B4-BE49-F238E27FC236}">
                <a16:creationId xmlns:a16="http://schemas.microsoft.com/office/drawing/2014/main" id="{91445EE9-1C33-C2DF-42BB-D227BD4CF09E}"/>
              </a:ext>
            </a:extLst>
          </p:cNvPr>
          <p:cNvGrpSpPr/>
          <p:nvPr/>
        </p:nvGrpSpPr>
        <p:grpSpPr>
          <a:xfrm>
            <a:off x="2805745" y="1285166"/>
            <a:ext cx="927896" cy="5315932"/>
            <a:chOff x="963258" y="1116009"/>
            <a:chExt cx="927896" cy="5315932"/>
          </a:xfrm>
        </p:grpSpPr>
        <p:sp>
          <p:nvSpPr>
            <p:cNvPr id="52" name="Rectangle 51">
              <a:extLst>
                <a:ext uri="{FF2B5EF4-FFF2-40B4-BE49-F238E27FC236}">
                  <a16:creationId xmlns:a16="http://schemas.microsoft.com/office/drawing/2014/main" id="{F550C4F6-1D0F-6B98-7CA3-E3B515630B47}"/>
                </a:ext>
              </a:extLst>
            </p:cNvPr>
            <p:cNvSpPr/>
            <p:nvPr/>
          </p:nvSpPr>
          <p:spPr>
            <a:xfrm>
              <a:off x="963258" y="1116009"/>
              <a:ext cx="927896" cy="5315932"/>
            </a:xfrm>
            <a:prstGeom prst="rect">
              <a:avLst/>
            </a:prstGeom>
            <a:solidFill>
              <a:srgbClr val="009D00">
                <a:lumMod val="40000"/>
                <a:lumOff val="60000"/>
                <a:alpha val="13000"/>
              </a:srgbClr>
            </a:solidFill>
            <a:ln w="9525" cap="flat" cmpd="sng" algn="ctr">
              <a:solidFill>
                <a:srgbClr val="618FF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FFFFFF"/>
                </a:solidFill>
                <a:effectLst/>
                <a:uLnTx/>
                <a:uFillTx/>
                <a:latin typeface="Comic Sans MS"/>
                <a:ea typeface="+mn-ea"/>
                <a:cs typeface="+mn-cs"/>
              </a:endParaRPr>
            </a:p>
          </p:txBody>
        </p:sp>
        <p:sp>
          <p:nvSpPr>
            <p:cNvPr id="53" name="TextBox 52">
              <a:extLst>
                <a:ext uri="{FF2B5EF4-FFF2-40B4-BE49-F238E27FC236}">
                  <a16:creationId xmlns:a16="http://schemas.microsoft.com/office/drawing/2014/main" id="{B1594B9E-7663-2562-FF17-12E1AC3C9151}"/>
                </a:ext>
              </a:extLst>
            </p:cNvPr>
            <p:cNvSpPr txBox="1"/>
            <p:nvPr/>
          </p:nvSpPr>
          <p:spPr>
            <a:xfrm>
              <a:off x="1338659" y="1347894"/>
              <a:ext cx="413941" cy="5232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00B050"/>
                  </a:solidFill>
                  <a:effectLst/>
                  <a:uLnTx/>
                  <a:uFillTx/>
                  <a:latin typeface="Gill Sans" charset="0"/>
                  <a:ea typeface="Gill Sans" charset="0"/>
                  <a:cs typeface="Gill Sans" charset="0"/>
                </a:rPr>
                <a:t>?</a:t>
              </a:r>
              <a:endParaRPr kumimoji="0" lang="en-US" sz="2400" b="0" i="0" u="none" strike="noStrike" kern="0" cap="none" spc="0" normalizeH="0" baseline="0" noProof="0" dirty="0">
                <a:ln>
                  <a:noFill/>
                </a:ln>
                <a:solidFill>
                  <a:srgbClr val="00B050"/>
                </a:solidFill>
                <a:effectLst/>
                <a:uLnTx/>
                <a:uFillTx/>
                <a:latin typeface="Gill Sans" charset="0"/>
                <a:ea typeface="Gill Sans" charset="0"/>
                <a:cs typeface="Gill Sans" charset="0"/>
              </a:endParaRPr>
            </a:p>
          </p:txBody>
        </p:sp>
      </p:grpSp>
    </p:spTree>
    <p:extLst>
      <p:ext uri="{BB962C8B-B14F-4D97-AF65-F5344CB8AC3E}">
        <p14:creationId xmlns:p14="http://schemas.microsoft.com/office/powerpoint/2010/main" val="1026014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22" name="Rectangle 2"/>
          <p:cNvSpPr>
            <a:spLocks noGrp="1" noChangeArrowheads="1"/>
          </p:cNvSpPr>
          <p:nvPr>
            <p:ph type="title"/>
          </p:nvPr>
        </p:nvSpPr>
        <p:spPr/>
        <p:txBody>
          <a:bodyPr>
            <a:normAutofit/>
          </a:bodyPr>
          <a:lstStyle/>
          <a:p>
            <a:r>
              <a:rPr lang="en-US" dirty="0"/>
              <a:t>How is the Hierarchy Managed?</a:t>
            </a:r>
          </a:p>
        </p:txBody>
      </p:sp>
      <p:sp>
        <p:nvSpPr>
          <p:cNvPr id="1515523" name="Rectangle 3"/>
          <p:cNvSpPr>
            <a:spLocks noGrp="1" noChangeArrowheads="1"/>
          </p:cNvSpPr>
          <p:nvPr>
            <p:ph type="body" idx="1"/>
          </p:nvPr>
        </p:nvSpPr>
        <p:spPr/>
        <p:txBody>
          <a:bodyPr>
            <a:normAutofit/>
          </a:bodyPr>
          <a:lstStyle/>
          <a:p>
            <a:r>
              <a:rPr lang="en-US" dirty="0"/>
              <a:t>Registers </a:t>
            </a:r>
            <a:r>
              <a:rPr lang="en-US" dirty="0">
                <a:sym typeface="Symbol" pitchFamily="18" charset="2"/>
              </a:rPr>
              <a:t></a:t>
            </a:r>
            <a:r>
              <a:rPr lang="en-US" dirty="0"/>
              <a:t> memory hierarchy</a:t>
            </a:r>
          </a:p>
          <a:p>
            <a:pPr lvl="1"/>
            <a:r>
              <a:rPr lang="en-US" dirty="0"/>
              <a:t>By compiler (or assembly programmer)</a:t>
            </a:r>
          </a:p>
          <a:p>
            <a:r>
              <a:rPr lang="en-US" dirty="0"/>
              <a:t>Cache </a:t>
            </a:r>
            <a:r>
              <a:rPr lang="en-US" dirty="0">
                <a:sym typeface="Symbol" pitchFamily="18" charset="2"/>
              </a:rPr>
              <a:t></a:t>
            </a:r>
            <a:r>
              <a:rPr lang="en-US" dirty="0"/>
              <a:t> main memory</a:t>
            </a:r>
          </a:p>
          <a:p>
            <a:pPr lvl="1"/>
            <a:r>
              <a:rPr lang="en-US" dirty="0"/>
              <a:t>By the cache controller hardware</a:t>
            </a:r>
          </a:p>
          <a:p>
            <a:pPr lvl="1"/>
            <a:r>
              <a:rPr lang="en-US" dirty="0"/>
              <a:t>Focus of this lecture</a:t>
            </a:r>
          </a:p>
          <a:p>
            <a:r>
              <a:rPr lang="en-US" dirty="0"/>
              <a:t>Main memory </a:t>
            </a:r>
            <a:r>
              <a:rPr lang="en-US" dirty="0">
                <a:sym typeface="Symbol" pitchFamily="18" charset="2"/>
              </a:rPr>
              <a:t></a:t>
            </a:r>
            <a:r>
              <a:rPr lang="en-US" dirty="0"/>
              <a:t> disks (secondary storage)</a:t>
            </a:r>
          </a:p>
          <a:p>
            <a:pPr lvl="1"/>
            <a:r>
              <a:rPr lang="en-US" dirty="0"/>
              <a:t>By the operating system (virtual memory)</a:t>
            </a:r>
          </a:p>
          <a:p>
            <a:pPr lvl="1"/>
            <a:r>
              <a:rPr lang="en-US" dirty="0"/>
              <a:t>By the programmer (files)</a:t>
            </a:r>
          </a:p>
        </p:txBody>
      </p:sp>
      <p:sp>
        <p:nvSpPr>
          <p:cNvPr id="2" name="Slide Number Placeholder 5">
            <a:extLst>
              <a:ext uri="{FF2B5EF4-FFF2-40B4-BE49-F238E27FC236}">
                <a16:creationId xmlns:a16="http://schemas.microsoft.com/office/drawing/2014/main" id="{D610D185-9778-DE4C-6C79-9F7B3CA8B831}"/>
              </a:ext>
            </a:extLst>
          </p:cNvPr>
          <p:cNvSpPr>
            <a:spLocks noGrp="1"/>
          </p:cNvSpPr>
          <p:nvPr>
            <p:ph type="sldNum" sz="quarter" idx="4"/>
          </p:nvPr>
        </p:nvSpPr>
        <p:spPr>
          <a:xfrm>
            <a:off x="11489802" y="6469922"/>
            <a:ext cx="609600" cy="388078"/>
          </a:xfrm>
          <a:prstGeom prst="rect">
            <a:avLst/>
          </a:prstGeom>
        </p:spPr>
        <p:txBody>
          <a:bodyPr vert="horz" lIns="91440" tIns="45720" rIns="91440" bIns="45720" rtlCol="0" anchor="ctr"/>
          <a:lstStyle>
            <a:lvl1pPr algn="r">
              <a:defRPr sz="1600">
                <a:solidFill>
                  <a:schemeClr val="tx1">
                    <a:tint val="75000"/>
                  </a:schemeClr>
                </a:solidFill>
              </a:defRPr>
            </a:lvl1pPr>
          </a:lstStyle>
          <a:p>
            <a:fld id="{3CC63E4C-4642-794D-A2FD-70F6B81535F5}" type="slidenum">
              <a:rPr lang="en-US" smtClean="0"/>
              <a:pPr/>
              <a:t>9</a:t>
            </a:fld>
            <a:endParaRPr lang="en-US" dirty="0"/>
          </a:p>
        </p:txBody>
      </p:sp>
    </p:spTree>
    <p:extLst>
      <p:ext uri="{BB962C8B-B14F-4D97-AF65-F5344CB8AC3E}">
        <p14:creationId xmlns:p14="http://schemas.microsoft.com/office/powerpoint/2010/main" val="220299473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51552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1552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1552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1552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1552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51552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1552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1552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552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S252-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CS252-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olidFill>
            <a:schemeClr val="tx1"/>
          </a:solidFill>
        </a:ln>
      </a:spPr>
      <a:bodyPr vert="horz" wrap="none" lIns="91440" tIns="45720" rIns="91440" bIns="45720" numCol="1" rtlCol="0" anchor="ctr" anchorCtr="0" compatLnSpc="1">
        <a:prstTxWarp prst="textNoShape">
          <a:avLst/>
        </a:prstTxWarp>
        <a:spAutoFit/>
      </a:bodyPr>
      <a:lstStyle>
        <a:defPPr marL="0" marR="0" indent="0" algn="l" defTabSz="914400" rtl="0" eaLnBrk="0" fontAlgn="base" latinLnBrk="0" hangingPunct="0">
          <a:lnSpc>
            <a:spcPct val="100000"/>
          </a:lnSpc>
          <a:spcBef>
            <a:spcPct val="50000"/>
          </a:spcBef>
          <a:spcAft>
            <a:spcPct val="0"/>
          </a:spcAft>
          <a:buClrTx/>
          <a:buSzTx/>
          <a:buFontTx/>
          <a:buNone/>
          <a:tabLst/>
          <a:defRPr kumimoji="0" sz="1600" b="0" i="0" u="none" strike="noStrike" cap="none" normalizeH="0" baseline="0">
            <a:ln>
              <a:noFill/>
            </a:ln>
            <a:solidFill>
              <a:schemeClr val="hlink"/>
            </a:solidFill>
            <a:effectLst/>
            <a:latin typeface="Arial" charset="0"/>
          </a:defRPr>
        </a:defPPr>
      </a:lstStyle>
    </a:spDef>
    <a:ln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50000"/>
          </a:spcBef>
          <a:spcAft>
            <a:spcPct val="0"/>
          </a:spcAft>
          <a:buClrTx/>
          <a:buSzTx/>
          <a:buFontTx/>
          <a:buNone/>
          <a:tabLst/>
          <a:defRPr kumimoji="0" lang="en-US" sz="1600" b="0" i="0" u="none" strike="noStrike" cap="none" normalizeH="0" baseline="0">
            <a:ln>
              <a:noFill/>
            </a:ln>
            <a:solidFill>
              <a:schemeClr val="hlink"/>
            </a:solidFill>
            <a:effectLst/>
            <a:latin typeface="Arial" charset="0"/>
          </a:defRPr>
        </a:defPPr>
      </a:lstStyle>
    </a:lnDef>
    <a:txDef>
      <a:spPr>
        <a:noFill/>
      </a:spPr>
      <a:bodyPr wrap="none" rtlCol="0">
        <a:spAutoFit/>
      </a:bodyPr>
      <a:lstStyle>
        <a:defPPr>
          <a:defRPr dirty="0" smtClean="0">
            <a:solidFill>
              <a:srgbClr val="000000"/>
            </a:solidFill>
          </a:defRPr>
        </a:defPPr>
      </a:lstStyle>
    </a:txDef>
  </a:objectDefaults>
  <a:extraClrSchemeLst>
    <a:extraClrScheme>
      <a:clrScheme name="CS252-template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S252-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CS252-template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S252-template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S252-template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S252-template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CS252-template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1800" b="1" i="0" u="none" strike="noStrike" cap="none" normalizeH="0" baseline="0" dirty="0" smtClean="0">
            <a:ln>
              <a:noFill/>
            </a:ln>
            <a:solidFill>
              <a:schemeClr val="tx1"/>
            </a:solidFill>
            <a:effectLst/>
            <a:latin typeface="Gill Sans Light"/>
          </a:defRPr>
        </a:defPPr>
      </a:lstStyle>
    </a:spDef>
    <a:lnDef>
      <a:spPr bwMode="auto">
        <a:xfrm>
          <a:off x="0" y="0"/>
          <a:ext cx="1" cy="1"/>
        </a:xfrm>
        <a:custGeom>
          <a:avLst/>
          <a:gdLst/>
          <a:ahLst/>
          <a:cxnLst/>
          <a:rect l="0" t="0" r="0" b="0"/>
          <a:pathLst/>
        </a:custGeom>
        <a:solidFill>
          <a:schemeClr val="bg1"/>
        </a:solidFill>
        <a:ln w="571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Comic Sans MS" pitchFamily="66" charset="0"/>
          </a:defRPr>
        </a:defPPr>
      </a:lstStyle>
    </a:lnDef>
    <a:txDef>
      <a:spPr>
        <a:noFill/>
      </a:spPr>
      <a:bodyPr wrap="none" rtlCol="0">
        <a:spAutoFit/>
      </a:bodyPr>
      <a:lstStyle>
        <a:defPPr>
          <a:defRPr dirty="0">
            <a:latin typeface="Gill Sans Light"/>
          </a:defRPr>
        </a:defPPr>
      </a:lstStyle>
    </a:txDef>
  </a:objectDefaults>
  <a:extraClrSchemeLst>
    <a:extraClrScheme>
      <a:clrScheme name="Offic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Metadata/LabelInfo.xml><?xml version="1.0" encoding="utf-8"?>
<clbl:labelList xmlns:clbl="http://schemas.microsoft.com/office/2020/mipLabelMetadata">
  <clbl:label id="{da48a9ac-7937-4134-8b13-3620bf967764}" enabled="1" method="Privileged" siteId="{5a4ba6f9-f531-4f32-9467-398f19e69de4}" contentBits="0" removed="0"/>
</clbl:labelList>
</file>

<file path=docProps/app.xml><?xml version="1.0" encoding="utf-8"?>
<Properties xmlns="http://schemas.openxmlformats.org/officeDocument/2006/extended-properties" xmlns:vt="http://schemas.openxmlformats.org/officeDocument/2006/docPropsVTypes">
  <Template/>
  <TotalTime>21005</TotalTime>
  <Words>12820</Words>
  <Application>Microsoft Office PowerPoint</Application>
  <PresentationFormat>Widescreen</PresentationFormat>
  <Paragraphs>2422</Paragraphs>
  <Slides>77</Slides>
  <Notes>51</Notes>
  <HiddenSlides>0</HiddenSlides>
  <MMClips>0</MMClips>
  <ScaleCrop>false</ScaleCrop>
  <HeadingPairs>
    <vt:vector size="6" baseType="variant">
      <vt:variant>
        <vt:lpstr>Fonts Used</vt:lpstr>
      </vt:variant>
      <vt:variant>
        <vt:i4>18</vt:i4>
      </vt:variant>
      <vt:variant>
        <vt:lpstr>Theme</vt:lpstr>
      </vt:variant>
      <vt:variant>
        <vt:i4>3</vt:i4>
      </vt:variant>
      <vt:variant>
        <vt:lpstr>Slide Titles</vt:lpstr>
      </vt:variant>
      <vt:variant>
        <vt:i4>77</vt:i4>
      </vt:variant>
    </vt:vector>
  </HeadingPairs>
  <TitlesOfParts>
    <vt:vector size="98" baseType="lpstr">
      <vt:lpstr>18 VAG Rounded Bold   07390</vt:lpstr>
      <vt:lpstr>Courier</vt:lpstr>
      <vt:lpstr>Gill Sans</vt:lpstr>
      <vt:lpstr>Gill Sans Light</vt:lpstr>
      <vt:lpstr>Helvetica (Body)</vt:lpstr>
      <vt:lpstr>Monotype Sorts</vt:lpstr>
      <vt:lpstr>ＭＳ Ｐゴシック</vt:lpstr>
      <vt:lpstr>宋体</vt:lpstr>
      <vt:lpstr>Arial</vt:lpstr>
      <vt:lpstr>Calibri</vt:lpstr>
      <vt:lpstr>Comic Sans MS</vt:lpstr>
      <vt:lpstr>Courier New</vt:lpstr>
      <vt:lpstr>Helvetica</vt:lpstr>
      <vt:lpstr>Symbol</vt:lpstr>
      <vt:lpstr>Times</vt:lpstr>
      <vt:lpstr>Times New Roman</vt:lpstr>
      <vt:lpstr>Verdana</vt:lpstr>
      <vt:lpstr>Wingdings</vt:lpstr>
      <vt:lpstr>Office Theme</vt:lpstr>
      <vt:lpstr>1_CS252-template</vt:lpstr>
      <vt:lpstr>Office</vt:lpstr>
      <vt:lpstr>CSC 112: Computer Operating Systems Lecture 7   Memory System I: Cache</vt:lpstr>
      <vt:lpstr>Outline</vt:lpstr>
      <vt:lpstr>Why are Large Memories Slow? Library Analogy</vt:lpstr>
      <vt:lpstr>Processor-DRAM Gap (Latency) </vt:lpstr>
      <vt:lpstr>What To Do: Library Analogy</vt:lpstr>
      <vt:lpstr>Memory Hierarchy</vt:lpstr>
      <vt:lpstr>Memory Hierarchy Technologies</vt:lpstr>
      <vt:lpstr>The Complete Memory Hierarchy</vt:lpstr>
      <vt:lpstr>How is the Hierarchy Managed?</vt:lpstr>
      <vt:lpstr>Principle of Locality</vt:lpstr>
      <vt:lpstr>What locality does this program have?</vt:lpstr>
      <vt:lpstr>Memory Reference Patterns</vt:lpstr>
      <vt:lpstr>Memory Reference Patterns</vt:lpstr>
      <vt:lpstr>Outline</vt:lpstr>
      <vt:lpstr>Processor with Cache</vt:lpstr>
      <vt:lpstr>Cache vs. Memory</vt:lpstr>
      <vt:lpstr>PowerPoint Presentation</vt:lpstr>
      <vt:lpstr>PowerPoint Presentation</vt:lpstr>
      <vt:lpstr>PowerPoint Presentation</vt:lpstr>
      <vt:lpstr>Inside a Cache</vt:lpstr>
      <vt:lpstr>Memory Address Fields</vt:lpstr>
      <vt:lpstr>Cache Organization</vt:lpstr>
      <vt:lpstr>Sources of Cache Misses (3 C’s)</vt:lpstr>
      <vt:lpstr>Alternative Cache Organizations</vt:lpstr>
      <vt:lpstr>PowerPoint Presentation</vt:lpstr>
      <vt:lpstr>Range of SA Cache Organizations</vt:lpstr>
      <vt:lpstr>4-Block Cache (Valid Bit Omitted)</vt:lpstr>
      <vt:lpstr>Bookshelf Analogy</vt:lpstr>
      <vt:lpstr>Bookshelf Analogy</vt:lpstr>
      <vt:lpstr>Associativity and Performance</vt:lpstr>
      <vt:lpstr>Direct-Mapped Cache</vt:lpstr>
      <vt:lpstr>DM Cache Example</vt:lpstr>
      <vt:lpstr>PowerPoint Presentation</vt:lpstr>
      <vt:lpstr>PowerPoint Presentation</vt:lpstr>
      <vt:lpstr>PowerPoint Presentation</vt:lpstr>
      <vt:lpstr>2-Way Set-Associative Cache</vt:lpstr>
      <vt:lpstr>2-Way SA Cache Example</vt:lpstr>
      <vt:lpstr>2-Way SA Cache Example</vt:lpstr>
      <vt:lpstr>PowerPoint Presentation</vt:lpstr>
      <vt:lpstr>2-Way SA Cache w/o Ping Pong Effect </vt:lpstr>
      <vt:lpstr>Fully-Associative Cache (4-way SA)</vt:lpstr>
      <vt:lpstr>FA Cache Example</vt:lpstr>
      <vt:lpstr>PowerPoint Presentation</vt:lpstr>
      <vt:lpstr>PowerPoint Presentation</vt:lpstr>
      <vt:lpstr>FA Cache w/o Ping Pong Effect </vt:lpstr>
      <vt:lpstr>Example: Calculate Number of Cache Misses</vt:lpstr>
      <vt:lpstr>Example: DM Cache</vt:lpstr>
      <vt:lpstr>Example: 2-Way SA Cache</vt:lpstr>
      <vt:lpstr>Example: FA Cache</vt:lpstr>
      <vt:lpstr>Tradeoffs of Cache Block Sizes</vt:lpstr>
      <vt:lpstr>DM Cache: Memory Access Example</vt:lpstr>
      <vt:lpstr>DM cache: larger block size helps take advantage of spatial locality </vt:lpstr>
      <vt:lpstr>Associativity in the Memory Hierarchy</vt:lpstr>
      <vt:lpstr>Summary of Cache Organizations</vt:lpstr>
      <vt:lpstr>Key Equations</vt:lpstr>
      <vt:lpstr>Cache Example I</vt:lpstr>
      <vt:lpstr>Cache Example II</vt:lpstr>
      <vt:lpstr>Cache Example III</vt:lpstr>
      <vt:lpstr>PowerPoint Presentation</vt:lpstr>
      <vt:lpstr>8-Block Cache</vt:lpstr>
      <vt:lpstr>8-Block Cache Summary</vt:lpstr>
      <vt:lpstr>YouTube: How Cache Works Inside a CPU</vt:lpstr>
      <vt:lpstr>Outline</vt:lpstr>
      <vt:lpstr>Cache (Performance) Terms</vt:lpstr>
      <vt:lpstr>Average Memory Access Time (AMAT)</vt:lpstr>
      <vt:lpstr>AMAT Example</vt:lpstr>
      <vt:lpstr>Cache Replacement Policies</vt:lpstr>
      <vt:lpstr>Benefits of Set-Associative Caches</vt:lpstr>
      <vt:lpstr>Reduce AMAT</vt:lpstr>
      <vt:lpstr>Recall: Sources of Cache Misses (3 C’s)</vt:lpstr>
      <vt:lpstr>Effect of Cache Parameters on Performance</vt:lpstr>
      <vt:lpstr>Improving Cache Performance</vt:lpstr>
      <vt:lpstr>Multiple Cache Levels</vt:lpstr>
      <vt:lpstr>Local vs. Global Miss Rates</vt:lpstr>
      <vt:lpstr>AMAT Example</vt:lpstr>
      <vt:lpstr>Multilevel Cache Considerations</vt:lpstr>
      <vt:lpstr>Summary</vt:lpstr>
    </vt:vector>
  </TitlesOfParts>
  <Company>UC Berkeley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61C: Great Ideas in Computer Architecture (Machine Structures)</dc:title>
  <dc:creator>Randy Katz</dc:creator>
  <cp:lastModifiedBy>Zonghua Gu</cp:lastModifiedBy>
  <cp:revision>663</cp:revision>
  <cp:lastPrinted>2013-10-02T04:31:49Z</cp:lastPrinted>
  <dcterms:created xsi:type="dcterms:W3CDTF">2012-02-15T14:17:37Z</dcterms:created>
  <dcterms:modified xsi:type="dcterms:W3CDTF">2025-05-14T15:13:56Z</dcterms:modified>
</cp:coreProperties>
</file>

<file path=docProps/thumbnail.jpeg>
</file>